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D92D7-70E7-4F87-8316-01AC1D7FF349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1131D-1C8E-4560-B908-23ED69F01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39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583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5738F3-3D69-48C5-9106-673637E28876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55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99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29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627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5C56-12BE-4EDE-B678-C4A5A6D6932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FB01-717F-491E-BF2E-D49416395F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5164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0C6B-EB6E-484A-A25A-304E2E112365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3F88-EFBF-44E3-8AA3-2EF93B17461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2487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11A6-0903-4ECA-8E9C-A550F631F4FE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44E35-FC1B-4DDE-9ABE-FB9E76C7A7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7022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3472-3FDA-44D8-B956-AC995F2D6C0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727D-E8F4-48E1-97AB-DC6D39B900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24419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E432-908F-402E-8882-53F512F6C101}" type="datetime1">
              <a:rPr lang="tr-TR" smtClean="0"/>
              <a:t>15.12.2023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8A35-6675-4FAF-9C31-AE9548FE14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12232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E384-CAAE-459C-BE01-7216A4B3CD64}" type="datetime1">
              <a:rPr lang="tr-TR" smtClean="0"/>
              <a:t>15.12.2023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B17F-6E3A-4BEB-9D09-280E69A95D4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89062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6781-C667-4BC5-BAC0-C42F1F8A9CC7}" type="datetime1">
              <a:rPr lang="tr-TR" smtClean="0"/>
              <a:t>15.12.2023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1B350-13C5-4ECC-8667-49AEE8388A6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8327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3326-00AE-4B13-8344-E2A3A716F41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F352-3832-42FC-9C47-EC5A7C0021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3931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380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E80A-25E4-4CAA-B36D-C2E796C8B55B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6F2D-BECA-472D-AD21-68420683A5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2379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3A9-C1A7-4EBE-B99D-CBC745AEECA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3984-74A7-4A76-84C3-64E0864E64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07808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11F8-7DCF-4DD2-BEA2-AB3F1F33C482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CF77-4DBC-4B5D-AC55-02CF715E0B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7136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9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14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39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6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8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5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30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307F-4CEC-4FB7-BC92-23017D3AD087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0E15-8047-4FA7-9625-8ADA1E89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3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2C0B1-5B41-4CC2-B1B6-F15381502497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EAE70D9-ED1E-47D9-9B69-2164ADDB11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457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56826"/>
              </p:ext>
            </p:extLst>
          </p:nvPr>
        </p:nvGraphicFramePr>
        <p:xfrm>
          <a:off x="1809720" y="2564903"/>
          <a:ext cx="8231934" cy="2622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9">
                <a:tc gridSpan="3"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                                              </a:t>
                      </a:r>
                      <a:r>
                        <a:rPr lang="tr-TR" sz="1400" b="1" dirty="0" smtClean="0">
                          <a:solidFill>
                            <a:schemeClr val="bg2"/>
                          </a:solidFill>
                        </a:rPr>
                        <a:t>BULUNDUĞU</a:t>
                      </a:r>
                      <a:r>
                        <a:rPr lang="tr-TR" sz="1400" b="1" baseline="0" dirty="0" smtClean="0">
                          <a:solidFill>
                            <a:schemeClr val="bg2"/>
                          </a:solidFill>
                        </a:rPr>
                        <a:t>  MAHALLE                                         ADET</a:t>
                      </a:r>
                      <a:r>
                        <a:rPr lang="tr-TR" sz="1400" b="1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                          </a:t>
                      </a:r>
                      <a:endParaRPr lang="tr-T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40" marB="45740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528">
                <a:tc rowSpan="4">
                  <a:txBody>
                    <a:bodyPr/>
                    <a:lstStyle/>
                    <a:p>
                      <a:pPr algn="ctr"/>
                      <a:endParaRPr lang="tr-TR" sz="1400" b="1" dirty="0" smtClean="0"/>
                    </a:p>
                    <a:p>
                      <a:pPr algn="ctr"/>
                      <a:endParaRPr lang="tr-TR" sz="1400" b="1" dirty="0" smtClean="0"/>
                    </a:p>
                    <a:p>
                      <a:pPr algn="ctr"/>
                      <a:endParaRPr lang="tr-TR" sz="1400" b="1" dirty="0" smtClean="0"/>
                    </a:p>
                    <a:p>
                      <a:pPr algn="ctr"/>
                      <a:endParaRPr lang="tr-TR" sz="1400" b="1" dirty="0" smtClean="0"/>
                    </a:p>
                    <a:p>
                      <a:pPr algn="ctr"/>
                      <a:r>
                        <a:rPr lang="tr-TR" sz="1400" b="1" dirty="0" smtClean="0"/>
                        <a:t>MERKEZ LOJMANLARI</a:t>
                      </a:r>
                      <a:endParaRPr lang="tr-TR" sz="1400" b="1" dirty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Osmangazi Çekirge</a:t>
                      </a:r>
                      <a:r>
                        <a:rPr lang="tr-TR" sz="1200" b="0" baseline="0" dirty="0" smtClean="0"/>
                        <a:t> Mahallesi Lojman</a:t>
                      </a:r>
                      <a:endParaRPr lang="tr-TR" sz="1200" b="0" dirty="0"/>
                    </a:p>
                  </a:txBody>
                  <a:tcPr marL="91433" marR="91433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b="0" dirty="0" smtClean="0"/>
                    </a:p>
                    <a:p>
                      <a:pPr algn="ctr"/>
                      <a:r>
                        <a:rPr lang="tr-TR" sz="1200" b="0" dirty="0" smtClean="0"/>
                        <a:t> …(</a:t>
                      </a:r>
                      <a:r>
                        <a:rPr lang="tr-TR" sz="1200" b="0" dirty="0" smtClean="0"/>
                        <a:t>D) + </a:t>
                      </a:r>
                      <a:r>
                        <a:rPr lang="tr-TR" sz="1200" b="0" dirty="0" smtClean="0"/>
                        <a:t> …(</a:t>
                      </a:r>
                      <a:r>
                        <a:rPr lang="tr-TR" sz="1200" b="0" dirty="0" smtClean="0"/>
                        <a:t>B)</a:t>
                      </a:r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9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/>
                        <a:t>Osmangazi Tophane</a:t>
                      </a:r>
                      <a:r>
                        <a:rPr lang="tr-TR" sz="1200" b="0" baseline="0" dirty="0" smtClean="0"/>
                        <a:t> Mahallesi Lojman</a:t>
                      </a:r>
                      <a:endParaRPr lang="tr-TR" sz="1200" b="0" dirty="0" smtClean="0"/>
                    </a:p>
                  </a:txBody>
                  <a:tcPr marL="91433" marR="91433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b="0" dirty="0" smtClean="0"/>
                    </a:p>
                    <a:p>
                      <a:pPr algn="ctr"/>
                      <a:r>
                        <a:rPr lang="tr-TR" sz="1200" b="0" dirty="0" smtClean="0"/>
                        <a:t>…(</a:t>
                      </a:r>
                      <a:r>
                        <a:rPr lang="tr-TR" sz="1200" b="0" dirty="0" smtClean="0"/>
                        <a:t>D) + </a:t>
                      </a:r>
                      <a:r>
                        <a:rPr lang="tr-TR" sz="1200" b="0" dirty="0" smtClean="0"/>
                        <a:t> …(</a:t>
                      </a:r>
                      <a:r>
                        <a:rPr lang="tr-TR" sz="1200" b="0" dirty="0" smtClean="0"/>
                        <a:t>B)</a:t>
                      </a:r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3623424703"/>
                  </a:ext>
                </a:extLst>
              </a:tr>
              <a:tr h="68329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Yıldırım</a:t>
                      </a:r>
                      <a:r>
                        <a:rPr lang="tr-TR" sz="1200" b="0" baseline="0" dirty="0" smtClean="0"/>
                        <a:t> </a:t>
                      </a:r>
                      <a:r>
                        <a:rPr lang="tr-TR" sz="1200" b="0" baseline="0" dirty="0" err="1" smtClean="0"/>
                        <a:t>Umurbey</a:t>
                      </a:r>
                      <a:r>
                        <a:rPr lang="tr-TR" sz="1200" b="0" dirty="0" smtClean="0"/>
                        <a:t> Mahallesi</a:t>
                      </a:r>
                      <a:r>
                        <a:rPr lang="tr-TR" sz="1200" b="0" baseline="0" dirty="0" smtClean="0"/>
                        <a:t> Lojman</a:t>
                      </a:r>
                      <a:endParaRPr lang="tr-TR" sz="1200" b="0" dirty="0"/>
                    </a:p>
                  </a:txBody>
                  <a:tcPr marL="91433" marR="91433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b="0" dirty="0" smtClean="0"/>
                    </a:p>
                    <a:p>
                      <a:pPr algn="ctr"/>
                      <a:r>
                        <a:rPr lang="tr-TR" sz="1200" b="0" dirty="0" smtClean="0"/>
                        <a:t> </a:t>
                      </a:r>
                      <a:r>
                        <a:rPr lang="tr-TR" sz="1200" b="0" dirty="0" smtClean="0"/>
                        <a:t> …(</a:t>
                      </a:r>
                      <a:r>
                        <a:rPr lang="tr-TR" sz="1200" b="0" dirty="0" smtClean="0"/>
                        <a:t>D) + </a:t>
                      </a:r>
                      <a:r>
                        <a:rPr lang="tr-TR" sz="1200" b="0" dirty="0" smtClean="0"/>
                        <a:t> …(</a:t>
                      </a:r>
                      <a:r>
                        <a:rPr lang="tr-TR" sz="1200" b="0" dirty="0" smtClean="0"/>
                        <a:t>B)</a:t>
                      </a:r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027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TOPLAM</a:t>
                      </a:r>
                      <a:endParaRPr lang="tr-TR" sz="1200" b="1" dirty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…</a:t>
                      </a:r>
                      <a:endParaRPr lang="tr-TR" sz="1200" b="1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1703512" y="5661249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İlimiz merkezinde 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adet lojman bulunmaktadır.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L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ojmanlarımızın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Adedi dolu,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Adedi boş bulunmaktadır.</a:t>
            </a:r>
            <a:endParaRPr lang="tr-TR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altLang="tr-TR">
              <a:latin typeface="Calibri" pitchFamily="34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848702" y="836941"/>
            <a:ext cx="2214563" cy="43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prstClr val="black"/>
                </a:solidFill>
                <a:latin typeface="Calibri"/>
              </a:rPr>
              <a:t>LOJMAN DURUMU</a:t>
            </a:r>
            <a:endParaRPr lang="tr-TR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1847529" y="1772856"/>
            <a:ext cx="2631207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MERKEZ LOJMAN DURUMU</a:t>
            </a:r>
            <a:endParaRPr lang="tr-TR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83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248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535635"/>
              </p:ext>
            </p:extLst>
          </p:nvPr>
        </p:nvGraphicFramePr>
        <p:xfrm>
          <a:off x="1738313" y="620688"/>
          <a:ext cx="8100000" cy="5746260"/>
        </p:xfrm>
        <a:graphic>
          <a:graphicData uri="http://schemas.openxmlformats.org/drawingml/2006/table">
            <a:tbl>
              <a:tblPr/>
              <a:tblGrid>
                <a:gridCol w="3817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2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9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BİRİM ADI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PERSONEL KADRO SAYISI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1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DOLU</a:t>
                      </a:r>
                    </a:p>
                  </a:txBody>
                  <a:tcPr marL="91438" marR="91438" marT="45715" marB="4571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BOŞ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Muhakemat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Müdürlüğü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15130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Muhasebe Müdürlüğü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364405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Personel Müdürlüğü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182682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Muhasebe Denetmenleri Koordinatörlüğü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971953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Uludağ Üniversitesi D.S.S. Müdürlüğü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Büyükorhan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Gemlik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Gürsu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Harmancık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İnegöl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İznik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Karacabey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Keles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Kestel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Mudanya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M.Kemalpaşa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 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448375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Nilüfer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454625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Orhaneli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986035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Orhangazi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788460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Osmangazi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794938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Yenişehir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029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Yıldırım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388791"/>
                  </a:ext>
                </a:extLst>
              </a:tr>
              <a:tr h="221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TOPLAM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Yuvarlatılmış Dikdörtgen 4"/>
          <p:cNvSpPr/>
          <p:nvPr/>
        </p:nvSpPr>
        <p:spPr>
          <a:xfrm>
            <a:off x="1775520" y="188914"/>
            <a:ext cx="4212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 BİRİMLERİNİN DOLU-BOŞ KADRO DURUMU </a:t>
            </a:r>
          </a:p>
        </p:txBody>
      </p:sp>
      <p:sp>
        <p:nvSpPr>
          <p:cNvPr id="6" name="Dikdörtgen 7"/>
          <p:cNvSpPr>
            <a:spLocks noChangeArrowheads="1"/>
          </p:cNvSpPr>
          <p:nvPr/>
        </p:nvSpPr>
        <p:spPr bwMode="auto">
          <a:xfrm>
            <a:off x="1631504" y="6450603"/>
            <a:ext cx="8100000" cy="30777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Toplam kadrolarımızın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yaklaşık 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%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…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’ı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boş bulunmaktadır.</a:t>
            </a:r>
            <a:endParaRPr lang="tr-TR" altLang="tr-TR" sz="16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63F88-EFBF-44E3-8AA3-2EF93B17461B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tr-TR" altLang="tr-T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1884960" y="1068956"/>
            <a:ext cx="3420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schemeClr val="tx1"/>
                </a:solidFill>
              </a:rPr>
              <a:t>PERSONELİN ÖĞRENİM DURUMU 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5003"/>
              </p:ext>
            </p:extLst>
          </p:nvPr>
        </p:nvGraphicFramePr>
        <p:xfrm>
          <a:off x="1884961" y="1819275"/>
          <a:ext cx="8291512" cy="3608835"/>
        </p:xfrm>
        <a:graphic>
          <a:graphicData uri="http://schemas.openxmlformats.org/drawingml/2006/table">
            <a:tbl>
              <a:tblPr/>
              <a:tblGrid>
                <a:gridCol w="1402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1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ÖĞRENİM DURUMU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MERKEZ BİRİMLERİ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İLÇE BİRİMLERİ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TOPLAM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ORAN 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ERKEK</a:t>
                      </a: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KADIN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ERKEK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KADIN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İlköğretim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Lise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Önlisans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Lisans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6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Yüksek Lisans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TOPLAM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entury Gothic" pitchFamily="34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%100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07893"/>
                  </a:ext>
                </a:extLst>
              </a:tr>
            </a:tbl>
          </a:graphicData>
        </a:graphic>
      </p:graphicFrame>
      <p:sp>
        <p:nvSpPr>
          <p:cNvPr id="43078" name="Dikdörtgen 7"/>
          <p:cNvSpPr>
            <a:spLocks noChangeArrowheads="1"/>
          </p:cNvSpPr>
          <p:nvPr/>
        </p:nvSpPr>
        <p:spPr bwMode="auto">
          <a:xfrm>
            <a:off x="1775521" y="5580063"/>
            <a:ext cx="8143875" cy="30777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tr-TR" sz="1400" b="1" dirty="0"/>
              <a:t>Defterdarlığımız personelinin </a:t>
            </a:r>
            <a:r>
              <a:rPr lang="tr-TR" altLang="tr-TR" sz="1400" b="1" dirty="0" smtClean="0"/>
              <a:t>%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…</a:t>
            </a:r>
            <a:r>
              <a:rPr lang="tr-TR" altLang="tr-TR" sz="1400" b="1" dirty="0" smtClean="0"/>
              <a:t> </a:t>
            </a:r>
            <a:r>
              <a:rPr lang="tr-TR" altLang="tr-TR" sz="1400" b="1" dirty="0"/>
              <a:t>’i </a:t>
            </a:r>
            <a:r>
              <a:rPr lang="tr-TR" altLang="tr-TR" sz="1400" b="1" dirty="0"/>
              <a:t>4 yıllık lisans ve yüksek lisans mezunudur</a:t>
            </a:r>
            <a:r>
              <a:rPr lang="tr-TR" altLang="tr-TR" sz="1400" dirty="0"/>
              <a:t>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1B350-13C5-4ECC-8667-49AEE8388A64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688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uvarlatılmış Dikdörtgen 2"/>
          <p:cNvSpPr/>
          <p:nvPr/>
        </p:nvSpPr>
        <p:spPr>
          <a:xfrm>
            <a:off x="1809751" y="714946"/>
            <a:ext cx="3240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PERSONELİN HİZMET SÜRELERİ </a:t>
            </a:r>
          </a:p>
        </p:txBody>
      </p:sp>
      <p:graphicFrame>
        <p:nvGraphicFramePr>
          <p:cNvPr id="4412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44610"/>
              </p:ext>
            </p:extLst>
          </p:nvPr>
        </p:nvGraphicFramePr>
        <p:xfrm>
          <a:off x="1774825" y="1428750"/>
          <a:ext cx="8701956" cy="397669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8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84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HİZMET GRUPLARI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MERKEZ BİRİMLERİ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İLÇE BİRİMLERİ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TOPLAM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ORAN 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ERKEK</a:t>
                      </a: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KADIN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ERKEK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entury Gothic" pitchFamily="34" charset="0"/>
                        </a:rPr>
                        <a:t>KADIN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dirty="0" smtClean="0">
                          <a:latin typeface="+mn-lt"/>
                        </a:rPr>
                        <a:t>1  -  5 Yıl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dirty="0" smtClean="0">
                          <a:latin typeface="+mn-lt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dirty="0" smtClean="0">
                          <a:latin typeface="+mn-lt"/>
                        </a:rPr>
                        <a:t>6  -  10 Yıl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dirty="0" smtClean="0">
                          <a:latin typeface="+mn-lt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dirty="0" smtClean="0">
                          <a:latin typeface="+mn-lt"/>
                        </a:rPr>
                        <a:t>11  -  15 Yıl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dirty="0" smtClean="0">
                          <a:latin typeface="+mn-lt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dirty="0" smtClean="0">
                          <a:latin typeface="+mn-lt"/>
                        </a:rPr>
                        <a:t>16  -  20 Yıl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dirty="0" smtClean="0">
                          <a:latin typeface="+mn-lt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dirty="0" smtClean="0">
                          <a:latin typeface="+mn-lt"/>
                        </a:rPr>
                        <a:t>21  -  25 Yıl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dirty="0" smtClean="0">
                          <a:latin typeface="+mn-lt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dirty="0" smtClean="0">
                          <a:latin typeface="+mn-lt"/>
                        </a:rPr>
                        <a:t>26  -  30 Yıl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dirty="0" smtClean="0">
                          <a:latin typeface="+mn-lt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1" dirty="0" smtClean="0">
                          <a:latin typeface="+mn-lt"/>
                        </a:rPr>
                        <a:t>31  +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dirty="0" smtClean="0">
                          <a:latin typeface="+mn-lt"/>
                        </a:rPr>
                        <a:t>%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lang="tr-TR" sz="1200" dirty="0" smtClean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TOPLAM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%100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15903"/>
                  </a:ext>
                </a:extLst>
              </a:tr>
            </a:tbl>
          </a:graphicData>
        </a:graphic>
      </p:graphicFrame>
      <p:sp>
        <p:nvSpPr>
          <p:cNvPr id="44118" name="Dikdörtgen 5"/>
          <p:cNvSpPr>
            <a:spLocks noChangeArrowheads="1"/>
          </p:cNvSpPr>
          <p:nvPr/>
        </p:nvSpPr>
        <p:spPr bwMode="auto">
          <a:xfrm>
            <a:off x="1699394" y="5551924"/>
            <a:ext cx="8501063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Defterdarlığımız personelinin yaklaşık 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%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…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’sinin 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hizmet süresi 20 yılın üzerinde bulunmaktadır.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Defterdarlığımız personelinin yaklaşık 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%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…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’si 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kadın 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%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…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’i 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erkek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personeldir</a:t>
            </a:r>
            <a:endParaRPr lang="tr-TR" sz="1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tr-TR" altLang="tr-T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10"/>
          <p:cNvSpPr/>
          <p:nvPr/>
        </p:nvSpPr>
        <p:spPr>
          <a:xfrm>
            <a:off x="1348145" y="201689"/>
            <a:ext cx="4608192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600" b="1" dirty="0">
              <a:solidFill>
                <a:prstClr val="white"/>
              </a:solidFill>
              <a:latin typeface="Calibri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  <a:cs typeface="Arial" charset="0"/>
              </a:rPr>
              <a:t>2023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  <a:cs typeface="Arial" charset="0"/>
              </a:rPr>
              <a:t>YILINDA YAPILAN </a:t>
            </a:r>
            <a:r>
              <a:rPr lang="tr-TR" sz="1600" b="1" dirty="0">
                <a:solidFill>
                  <a:prstClr val="black"/>
                </a:solidFill>
                <a:latin typeface="Calibri"/>
                <a:cs typeface="Arial" charset="0"/>
              </a:rPr>
              <a:t>EĞİTİMLER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>
                <a:solidFill>
                  <a:prstClr val="white"/>
                </a:solidFill>
                <a:latin typeface="Calibri"/>
                <a:cs typeface="Arial" charset="0"/>
              </a:rPr>
              <a:t> </a:t>
            </a:r>
            <a:endParaRPr lang="tr-TR" sz="1600" dirty="0">
              <a:solidFill>
                <a:prstClr val="white"/>
              </a:solidFill>
              <a:latin typeface="Calibri"/>
              <a:cs typeface="Arial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8095318" y="6520260"/>
            <a:ext cx="2133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tr-TR" altLang="tr-TR" dirty="0">
              <a:latin typeface="Calibri" pitchFamily="34" charset="0"/>
            </a:endParaRPr>
          </a:p>
        </p:txBody>
      </p:sp>
      <p:sp>
        <p:nvSpPr>
          <p:cNvPr id="8" name="Yuvarlatılmış Dikdörtgen 10"/>
          <p:cNvSpPr/>
          <p:nvPr/>
        </p:nvSpPr>
        <p:spPr>
          <a:xfrm>
            <a:off x="1348145" y="3513969"/>
            <a:ext cx="4608192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600" b="1" dirty="0">
              <a:solidFill>
                <a:prstClr val="white"/>
              </a:solidFill>
              <a:latin typeface="Calibri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b="1" dirty="0" smtClean="0">
                <a:solidFill>
                  <a:prstClr val="black"/>
                </a:solidFill>
                <a:latin typeface="Calibri"/>
                <a:cs typeface="Arial" charset="0"/>
              </a:rPr>
              <a:t>2024 YILINDA YAPILACAK </a:t>
            </a:r>
            <a:r>
              <a:rPr lang="tr-TR" sz="1600" b="1" dirty="0">
                <a:solidFill>
                  <a:prstClr val="black"/>
                </a:solidFill>
                <a:latin typeface="Calibri"/>
                <a:cs typeface="Arial" charset="0"/>
              </a:rPr>
              <a:t>EĞİTİMLER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>
                <a:solidFill>
                  <a:prstClr val="white"/>
                </a:solidFill>
                <a:latin typeface="Calibri"/>
                <a:cs typeface="Arial" charset="0"/>
              </a:rPr>
              <a:t> </a:t>
            </a:r>
            <a:endParaRPr lang="tr-TR" sz="1600" dirty="0">
              <a:solidFill>
                <a:prstClr val="white"/>
              </a:solidFill>
              <a:latin typeface="Calibri"/>
              <a:cs typeface="Arial" charset="0"/>
            </a:endParaRPr>
          </a:p>
        </p:txBody>
      </p:sp>
      <p:sp>
        <p:nvSpPr>
          <p:cNvPr id="13" name="4 Yuvarlatılmış Dikdörtgen"/>
          <p:cNvSpPr/>
          <p:nvPr/>
        </p:nvSpPr>
        <p:spPr>
          <a:xfrm>
            <a:off x="1348145" y="747115"/>
            <a:ext cx="8569325" cy="24690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tr-T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4 Yuvarlatılmış Dikdörtgen"/>
          <p:cNvSpPr/>
          <p:nvPr/>
        </p:nvSpPr>
        <p:spPr>
          <a:xfrm>
            <a:off x="1348145" y="4066663"/>
            <a:ext cx="8569325" cy="24690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tr-TR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69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Metin kutusu 9"/>
          <p:cNvSpPr txBox="1">
            <a:spLocks noChangeArrowheads="1"/>
          </p:cNvSpPr>
          <p:nvPr/>
        </p:nvSpPr>
        <p:spPr bwMode="auto">
          <a:xfrm>
            <a:off x="2135188" y="2276476"/>
            <a:ext cx="7200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prstClr val="black"/>
                </a:solidFill>
                <a:latin typeface="Calibri" pitchFamily="34" charset="0"/>
                <a:cs typeface="Arial" charset="0"/>
              </a:rPr>
              <a:t>		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prstClr val="black"/>
                </a:solidFill>
                <a:latin typeface="Calibri" pitchFamily="34" charset="0"/>
                <a:cs typeface="Arial" charset="0"/>
              </a:rPr>
              <a:t>										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5534"/>
              </p:ext>
            </p:extLst>
          </p:nvPr>
        </p:nvGraphicFramePr>
        <p:xfrm>
          <a:off x="1899759" y="764704"/>
          <a:ext cx="8228688" cy="52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2"/>
                          </a:solidFill>
                        </a:rPr>
                        <a:t>                                                         </a:t>
                      </a:r>
                      <a:r>
                        <a:rPr lang="tr-TR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BULUNDUĞU</a:t>
                      </a:r>
                      <a:r>
                        <a:rPr lang="tr-TR" sz="1400" b="1" baseline="0" dirty="0" smtClean="0">
                          <a:solidFill>
                            <a:schemeClr val="bg2"/>
                          </a:solidFill>
                          <a:latin typeface="+mj-lt"/>
                        </a:rPr>
                        <a:t>  İLÇE                                                ADET                                                                                      </a:t>
                      </a:r>
                      <a:endParaRPr lang="tr-TR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91433" marR="91433" marT="45740" marB="45740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53">
                <a:tc rowSpan="18">
                  <a:txBody>
                    <a:bodyPr/>
                    <a:lstStyle/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endParaRPr lang="tr-TR" sz="1300" b="1" dirty="0" smtClean="0"/>
                    </a:p>
                    <a:p>
                      <a:pPr algn="ctr"/>
                      <a:r>
                        <a:rPr lang="tr-TR" sz="1400" b="1" dirty="0" smtClean="0"/>
                        <a:t>İLÇE</a:t>
                      </a:r>
                      <a:r>
                        <a:rPr lang="tr-TR" sz="1400" b="1" baseline="0" dirty="0" smtClean="0"/>
                        <a:t> LOJMANLARI</a:t>
                      </a:r>
                      <a:endParaRPr lang="tr-TR" sz="1400" b="1" dirty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err="1" smtClean="0"/>
                        <a:t>Büyükorhan</a:t>
                      </a:r>
                      <a:r>
                        <a:rPr lang="tr-TR" sz="1200" b="1" dirty="0" smtClean="0"/>
                        <a:t> </a:t>
                      </a:r>
                      <a:r>
                        <a:rPr lang="tr-TR" sz="1200" b="1" dirty="0" err="1" smtClean="0"/>
                        <a:t>Malmd</a:t>
                      </a:r>
                      <a:r>
                        <a:rPr lang="tr-TR" sz="1200" b="1" dirty="0" smtClean="0"/>
                        <a:t>.</a:t>
                      </a:r>
                      <a:endParaRPr lang="tr-TR" sz="1200" b="1" dirty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Gemlik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  <a:endParaRPr lang="tr-TR" sz="1200" b="1" dirty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/>
                        <a:t>…</a:t>
                      </a:r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Gürsu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  <a:endParaRPr lang="tr-TR" sz="1200" b="1" dirty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/>
                        <a:t>…</a:t>
                      </a:r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Harmancık</a:t>
                      </a:r>
                      <a:r>
                        <a:rPr lang="tr-TR" sz="1200" b="1" baseline="0" dirty="0" smtClean="0"/>
                        <a:t> </a:t>
                      </a:r>
                      <a:r>
                        <a:rPr lang="tr-TR" sz="1200" b="1" baseline="0" dirty="0" err="1" smtClean="0"/>
                        <a:t>Malmüd</a:t>
                      </a:r>
                      <a:r>
                        <a:rPr lang="tr-TR" sz="1200" b="1" baseline="0" dirty="0" smtClean="0"/>
                        <a:t>.</a:t>
                      </a:r>
                      <a:endParaRPr lang="tr-TR" sz="1200" b="1" dirty="0" smtClean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/>
                        <a:t>…</a:t>
                      </a:r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659896457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İnegöl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/>
                        <a:t>…</a:t>
                      </a:r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529424823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İznik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/>
                        <a:t>…</a:t>
                      </a:r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3560645273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Karacabey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3288624916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Keles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2934880526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Kestel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671139409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Mudanya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3485151305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Mustafakemalpaşa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109638092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Nilüfer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2763165075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Orhaneli</a:t>
                      </a:r>
                      <a:r>
                        <a:rPr lang="tr-TR" sz="1200" b="1" baseline="0" dirty="0" smtClean="0"/>
                        <a:t> </a:t>
                      </a:r>
                      <a:r>
                        <a:rPr lang="tr-TR" sz="1200" b="1" baseline="0" dirty="0" err="1" smtClean="0"/>
                        <a:t>Malmüd</a:t>
                      </a:r>
                      <a:r>
                        <a:rPr lang="tr-TR" sz="1200" b="1" baseline="0" dirty="0" smtClean="0"/>
                        <a:t>.</a:t>
                      </a:r>
                      <a:endParaRPr lang="tr-TR" sz="1200" b="1" dirty="0" smtClean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534880571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Orhangazi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507104196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Osmangazi </a:t>
                      </a:r>
                      <a:r>
                        <a:rPr lang="tr-TR" sz="1200" b="1" dirty="0" err="1" smtClean="0"/>
                        <a:t>Mamüd</a:t>
                      </a:r>
                      <a:r>
                        <a:rPr lang="tr-TR" sz="1200" b="1" dirty="0" smtClean="0"/>
                        <a:t>.</a:t>
                      </a:r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Yenişehir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  <a:endParaRPr lang="tr-TR" sz="1200" b="1" dirty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Yıldırım </a:t>
                      </a:r>
                      <a:r>
                        <a:rPr lang="tr-TR" sz="1200" b="1" dirty="0" err="1" smtClean="0"/>
                        <a:t>Malmüd</a:t>
                      </a:r>
                      <a:r>
                        <a:rPr lang="tr-TR" sz="1200" b="1" dirty="0" smtClean="0"/>
                        <a:t>.</a:t>
                      </a:r>
                      <a:endParaRPr lang="tr-TR" sz="1200" b="1" dirty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0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833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/>
                        <a:t>TOPLAM</a:t>
                      </a:r>
                      <a:endParaRPr lang="tr-TR" sz="1200" b="1" dirty="0"/>
                    </a:p>
                  </a:txBody>
                  <a:tcPr marL="91433" marR="91433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/>
                        <a:t>…</a:t>
                      </a:r>
                      <a:endParaRPr lang="tr-TR" sz="1200" b="1" dirty="0"/>
                    </a:p>
                  </a:txBody>
                  <a:tcPr marL="91433" marR="91433" marT="45740" marB="4574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258" name="Dikdörtgen 8"/>
          <p:cNvSpPr>
            <a:spLocks noChangeArrowheads="1"/>
          </p:cNvSpPr>
          <p:nvPr/>
        </p:nvSpPr>
        <p:spPr bwMode="auto">
          <a:xfrm>
            <a:off x="1847726" y="6118047"/>
            <a:ext cx="8640763" cy="30777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İlimiz merkezinde; </a:t>
            </a:r>
            <a:r>
              <a:rPr lang="tr-TR" sz="1400" b="0" dirty="0" smtClean="0"/>
              <a:t>…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adet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,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ilçelerimizde </a:t>
            </a:r>
            <a:r>
              <a:rPr lang="tr-TR" sz="1400" b="0" dirty="0" smtClean="0"/>
              <a:t>…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adet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olmak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üzere; 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toplam  </a:t>
            </a:r>
            <a:r>
              <a:rPr lang="tr-TR" sz="1400" b="0" dirty="0" smtClean="0"/>
              <a:t>…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adet  lojman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bulunmaktadır</a:t>
            </a:r>
            <a:r>
              <a:rPr lang="tr-TR" altLang="tr-TR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077200" y="6520260"/>
            <a:ext cx="2133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63F88-EFBF-44E3-8AA3-2EF93B17461B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altLang="tr-TR" dirty="0">
              <a:latin typeface="Calibri" pitchFamily="34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952626" y="257064"/>
            <a:ext cx="2343175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İLÇE LOJMAN DURUMU</a:t>
            </a:r>
            <a:endParaRPr lang="tr-TR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91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881159" y="962497"/>
            <a:ext cx="2375943" cy="43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prstClr val="black"/>
                </a:solidFill>
                <a:latin typeface="Calibri"/>
              </a:rPr>
              <a:t>TAŞIT </a:t>
            </a:r>
            <a:r>
              <a:rPr lang="tr-TR" b="1" dirty="0">
                <a:solidFill>
                  <a:prstClr val="black"/>
                </a:solidFill>
                <a:latin typeface="Calibri"/>
              </a:rPr>
              <a:t>DURUMU</a:t>
            </a:r>
          </a:p>
        </p:txBody>
      </p:sp>
      <p:graphicFrame>
        <p:nvGraphicFramePr>
          <p:cNvPr id="22591" name="Group 63"/>
          <p:cNvGraphicFramePr>
            <a:graphicFrameLocks noGrp="1"/>
          </p:cNvGraphicFramePr>
          <p:nvPr>
            <p:extLst/>
          </p:nvPr>
        </p:nvGraphicFramePr>
        <p:xfrm>
          <a:off x="1847850" y="2132857"/>
          <a:ext cx="8496300" cy="3313829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TAHSİS BİRİMİ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MARKASI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MODELİ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CİNSİ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PLAKASI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Defterdarlık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Volkswagen/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Passat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2015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Otomobil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DF</a:t>
                      </a: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373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68366"/>
                  </a:ext>
                </a:extLst>
              </a:tr>
              <a:tr h="409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Defterdarlık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Fiat/ 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Doblo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2016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Kamyonet (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Panelvan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DF 614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Defterdarlık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Ford/ Connect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2012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Kamyonet (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Panelvan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K 2568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Defterdarlık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Fiat/ 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Doblo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2015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Kamyonet (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Panelvan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DF</a:t>
                      </a: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700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652103"/>
                  </a:ext>
                </a:extLst>
              </a:tr>
              <a:tr h="409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Vergi Denetim Kurulu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Ford/ 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Connect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2010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Kamyonet (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Panelvan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16 BV 626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Uludağ Tesisleri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Mazda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2000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Kamyonet (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Pick-up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16 HN 766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504867"/>
                  </a:ext>
                </a:extLst>
              </a:tr>
              <a:tr h="409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İnegöl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Ford/ 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Ranger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1999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Kamyonet (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Pick-up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16 Y 8822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733279"/>
                  </a:ext>
                </a:extLst>
              </a:tr>
            </a:tbl>
          </a:graphicData>
        </a:graphic>
      </p:graphicFrame>
      <p:sp>
        <p:nvSpPr>
          <p:cNvPr id="10289" name="Metin kutusu 15"/>
          <p:cNvSpPr txBox="1">
            <a:spLocks noChangeArrowheads="1"/>
          </p:cNvSpPr>
          <p:nvPr/>
        </p:nvSpPr>
        <p:spPr bwMode="auto">
          <a:xfrm>
            <a:off x="1775520" y="5589241"/>
            <a:ext cx="8572816" cy="30777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Defterdarlığımıza  tahsisli  </a:t>
            </a:r>
            <a:r>
              <a:rPr lang="tr-TR" sz="1400" b="0" dirty="0" smtClean="0"/>
              <a:t>…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adet araç bulunmakta olup araçlarımızın yaş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ortalaması </a:t>
            </a:r>
            <a:r>
              <a:rPr lang="tr-TR" sz="1400" b="0" dirty="0" smtClean="0"/>
              <a:t>…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altLang="tr-TR" sz="1400" b="1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yıl’dır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63F88-EFBF-44E3-8AA3-2EF93B17461B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altLang="tr-T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754981" y="1304824"/>
            <a:ext cx="4037013" cy="54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b="1" dirty="0">
                <a:solidFill>
                  <a:prstClr val="black"/>
                </a:solidFill>
                <a:latin typeface="Calibri"/>
              </a:rPr>
              <a:t>PERSONEL </a:t>
            </a:r>
            <a:r>
              <a:rPr lang="tr-TR" sz="2000" b="1" dirty="0">
                <a:solidFill>
                  <a:prstClr val="black"/>
                </a:solidFill>
                <a:latin typeface="Calibri"/>
              </a:rPr>
              <a:t>MÜDÜRLÜĞÜ </a:t>
            </a:r>
            <a:r>
              <a:rPr lang="tr-TR" sz="2000" b="1" dirty="0">
                <a:solidFill>
                  <a:prstClr val="black"/>
                </a:solidFill>
                <a:latin typeface="Calibri"/>
              </a:rPr>
              <a:t>İŞLEMLERİ</a:t>
            </a:r>
          </a:p>
        </p:txBody>
      </p:sp>
      <p:sp>
        <p:nvSpPr>
          <p:cNvPr id="9" name="8 Yuvarlatılmış Dikdörtgen"/>
          <p:cNvSpPr/>
          <p:nvPr/>
        </p:nvSpPr>
        <p:spPr>
          <a:xfrm>
            <a:off x="1771651" y="2068264"/>
            <a:ext cx="8569325" cy="928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Defterdarlığımız 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Personel Müdürlüğü merkez ve ilçelerde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  <a:cs typeface="Arial" charset="0"/>
              </a:rPr>
              <a:t>21</a:t>
            </a:r>
            <a:r>
              <a:rPr lang="tr-TR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müdürlükte görevli</a:t>
            </a:r>
            <a:r>
              <a:rPr lang="tr-TR" sz="16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 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Muhasebe,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</a:t>
            </a:r>
            <a:r>
              <a:rPr lang="tr-TR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tr-TR" sz="1600" dirty="0" err="1">
                <a:solidFill>
                  <a:prstClr val="black"/>
                </a:solidFill>
                <a:latin typeface="Calibri"/>
                <a:cs typeface="Arial" charset="0"/>
              </a:rPr>
              <a:t>Muhakemat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,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</a:t>
            </a:r>
            <a:r>
              <a:rPr lang="tr-TR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Personel,</a:t>
            </a:r>
            <a:r>
              <a:rPr lang="tr-TR" sz="16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 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sürekli işçi ve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  <a:cs typeface="Arial" charset="0"/>
              </a:rPr>
              <a:t>...</a:t>
            </a:r>
            <a:r>
              <a:rPr lang="tr-TR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sözleşmeli personel olmak üzere toplam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</a:t>
            </a:r>
            <a:r>
              <a:rPr lang="tr-TR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personelin 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atama, nakil,  özlük ve emeklilik </a:t>
            </a:r>
            <a:r>
              <a:rPr lang="tr-TR" sz="1600" dirty="0">
                <a:solidFill>
                  <a:prstClr val="black"/>
                </a:solidFill>
                <a:latin typeface="Calibri"/>
                <a:cs typeface="Arial" charset="0"/>
              </a:rPr>
              <a:t>işlemlerini  yürütülmektedir.</a:t>
            </a:r>
          </a:p>
        </p:txBody>
      </p:sp>
      <p:sp>
        <p:nvSpPr>
          <p:cNvPr id="10" name="Yuvarlatılmış Dikdörtgen 4"/>
          <p:cNvSpPr/>
          <p:nvPr/>
        </p:nvSpPr>
        <p:spPr>
          <a:xfrm>
            <a:off x="2209731" y="260728"/>
            <a:ext cx="7715250" cy="720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rgbClr val="FFC000"/>
                </a:solidFill>
                <a:latin typeface="Calibri"/>
              </a:rPr>
              <a:t>BİRİMLERİMİZİN FAALİYETLERİNE İLİŞKİN BİLGİLER </a:t>
            </a:r>
          </a:p>
        </p:txBody>
      </p:sp>
      <p:sp>
        <p:nvSpPr>
          <p:cNvPr id="36871" name="Dikdörtgen 7"/>
          <p:cNvSpPr>
            <a:spLocks noChangeArrowheads="1"/>
          </p:cNvSpPr>
          <p:nvPr/>
        </p:nvSpPr>
        <p:spPr bwMode="auto">
          <a:xfrm>
            <a:off x="1728762" y="5883602"/>
            <a:ext cx="8643937" cy="30777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Dolu kadro sayımız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…,  </a:t>
            </a:r>
            <a:r>
              <a:rPr lang="tr-TR" alt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kadrolarımızın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 </a:t>
            </a:r>
            <a:r>
              <a:rPr lang="tr-TR" alt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adedi ilimiz merkezinde 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 </a:t>
            </a:r>
            <a:r>
              <a:rPr lang="tr-TR" alt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adedi  ilçelerimizde bulunmaktadır.</a:t>
            </a:r>
          </a:p>
        </p:txBody>
      </p:sp>
      <p:graphicFrame>
        <p:nvGraphicFramePr>
          <p:cNvPr id="3" name="Group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37332"/>
              </p:ext>
            </p:extLst>
          </p:nvPr>
        </p:nvGraphicFramePr>
        <p:xfrm>
          <a:off x="1793739" y="3861049"/>
          <a:ext cx="8547237" cy="1763123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2542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94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33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53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ATAMA TÜRÜ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MERKEZ BİRİMLER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İLÇE BİRİMLERİ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TOPLAM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DOLU</a:t>
                      </a:r>
                    </a:p>
                  </a:txBody>
                  <a:tcPr marT="45706" marB="45706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BOŞ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DOLU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BOŞ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DOLU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BOŞ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Bakanlık Atamalı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…</a:t>
                      </a:r>
                      <a:endParaRPr lang="tr-TR" sz="12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…</a:t>
                      </a:r>
                      <a:endParaRPr lang="tr-TR" sz="12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Valilik Atamalı    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TOPLAM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entury Gothic" pitchFamily="34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Century Gothic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altLang="tr-TR">
              <a:latin typeface="Calibri" pitchFamily="34" charset="0"/>
            </a:endParaRPr>
          </a:p>
        </p:txBody>
      </p:sp>
      <p:sp>
        <p:nvSpPr>
          <p:cNvPr id="12" name="Yuvarlatılmış Dikdörtgen 7"/>
          <p:cNvSpPr/>
          <p:nvPr/>
        </p:nvSpPr>
        <p:spPr>
          <a:xfrm>
            <a:off x="1796212" y="3356992"/>
            <a:ext cx="3075652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DOLU – BOŞ KADRO DURUMU</a:t>
            </a:r>
            <a:endParaRPr lang="tr-TR" sz="16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92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58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7186"/>
              </p:ext>
            </p:extLst>
          </p:nvPr>
        </p:nvGraphicFramePr>
        <p:xfrm>
          <a:off x="1927225" y="1196754"/>
          <a:ext cx="8187500" cy="5040557"/>
        </p:xfrm>
        <a:graphic>
          <a:graphicData uri="http://schemas.openxmlformats.org/drawingml/2006/table">
            <a:tbl>
              <a:tblPr/>
              <a:tblGrid>
                <a:gridCol w="2440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BAKANLIK ATAMALI 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ADET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VALİLİK ATAMALI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ADET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Defterdar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tr-TR" sz="1200" b="0" dirty="0" smtClean="0"/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Şef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Defterdar Yardımcısı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Memur – V.H.K.İ.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9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Müşavir Hazine Avukatı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Teknisyen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9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Hazine Avukatı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Koruma Güvenlik Gör.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0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Müdür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Şoför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9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Müdür Yardımcısı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Yardımcı Hizmetli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9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Muhasebe Denetmeni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Sürekli İşçi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9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Sivil Savunma Uzmanı 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Raportör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9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Defterdarlık Uzmanı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Programcı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56148"/>
                  </a:ext>
                </a:extLst>
              </a:tr>
              <a:tr h="4139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Defterdarlık Uzman Yardımcısı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Sözleşmeli Personel 4/B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9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Veznedar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tr-TR" sz="1200" b="0" dirty="0" smtClean="0"/>
                        <a:t>…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422110"/>
                  </a:ext>
                </a:extLst>
              </a:tr>
              <a:tr h="41391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 TOPLAM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TOPLAM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200" b="0" dirty="0" smtClean="0"/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Yuvarlatılmış Dikdörtgen 7"/>
          <p:cNvSpPr/>
          <p:nvPr/>
        </p:nvSpPr>
        <p:spPr>
          <a:xfrm>
            <a:off x="1919288" y="620688"/>
            <a:ext cx="4536752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PERSONELİNİN ÜNVANLAR İTİBARI İLE DAĞILIMI </a:t>
            </a:r>
          </a:p>
        </p:txBody>
      </p:sp>
      <p:sp>
        <p:nvSpPr>
          <p:cNvPr id="4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7"/>
          <p:cNvSpPr/>
          <p:nvPr/>
        </p:nvSpPr>
        <p:spPr>
          <a:xfrm>
            <a:off x="2005012" y="1387474"/>
            <a:ext cx="3600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İSTİHDAM EDİLEN ENGELLİ PERSONEL 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081789"/>
              </p:ext>
            </p:extLst>
          </p:nvPr>
        </p:nvGraphicFramePr>
        <p:xfrm>
          <a:off x="2024063" y="2276475"/>
          <a:ext cx="8143932" cy="1503618"/>
        </p:xfrm>
        <a:graphic>
          <a:graphicData uri="http://schemas.openxmlformats.org/drawingml/2006/table">
            <a:tbl>
              <a:tblPr/>
              <a:tblGrid>
                <a:gridCol w="271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(Gövde)"/>
                          <a:cs typeface="Arial" charset="0"/>
                        </a:rPr>
                        <a:t> 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(Gövde)"/>
                          <a:cs typeface="Arial" charset="0"/>
                        </a:rPr>
                        <a:t>CİNSİYET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(Gövde)"/>
                          <a:cs typeface="Arial" charset="0"/>
                        </a:rPr>
                        <a:t>MERKEZ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(Gövde)"/>
                          <a:cs typeface="Arial" charset="0"/>
                        </a:rPr>
                        <a:t>İLÇE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Kadın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Erkek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  <a:endParaRPr lang="tr-TR" sz="1200" b="0" dirty="0"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TOPLAM 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n-lt"/>
                        </a:rPr>
                        <a:t>…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938" name="4 Metin kutusu"/>
          <p:cNvSpPr txBox="1">
            <a:spLocks noChangeArrowheads="1"/>
          </p:cNvSpPr>
          <p:nvPr/>
        </p:nvSpPr>
        <p:spPr bwMode="auto">
          <a:xfrm>
            <a:off x="1919536" y="4076700"/>
            <a:ext cx="81756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Defterdarlığımız merkez ve ilçelerinde  </a:t>
            </a:r>
            <a:r>
              <a:rPr lang="tr-TR" sz="14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adet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engelli personel bulunmakta olup bu sayı toplam personel sayımızın % </a:t>
            </a:r>
            <a:r>
              <a:rPr lang="tr-TR" sz="14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’üne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tekabül etmektedir.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7"/>
          <p:cNvSpPr/>
          <p:nvPr/>
        </p:nvSpPr>
        <p:spPr>
          <a:xfrm>
            <a:off x="2005012" y="1484783"/>
            <a:ext cx="4680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İSTİHDAM EDİLEN 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ŞEHİT VE GAZİ YAKINI PERSONEL</a:t>
            </a:r>
            <a:endParaRPr lang="tr-TR" sz="16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89142"/>
              </p:ext>
            </p:extLst>
          </p:nvPr>
        </p:nvGraphicFramePr>
        <p:xfrm>
          <a:off x="2024063" y="2276475"/>
          <a:ext cx="8143932" cy="1503618"/>
        </p:xfrm>
        <a:graphic>
          <a:graphicData uri="http://schemas.openxmlformats.org/drawingml/2006/table">
            <a:tbl>
              <a:tblPr/>
              <a:tblGrid>
                <a:gridCol w="271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(Gövde)"/>
                          <a:cs typeface="Arial" charset="0"/>
                        </a:rPr>
                        <a:t> 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(Gövde)"/>
                          <a:cs typeface="Arial" charset="0"/>
                        </a:rPr>
                        <a:t>CİNSİYET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(Gövde)"/>
                          <a:cs typeface="Arial" charset="0"/>
                        </a:rPr>
                        <a:t>MERKEZ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(Gövde)"/>
                          <a:cs typeface="Arial" charset="0"/>
                        </a:rPr>
                        <a:t>İLÇE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Kadın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Erkek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…</a:t>
                      </a: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  <a:endParaRPr lang="tr-TR" sz="1200" b="0" dirty="0"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TOPLAM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n-lt"/>
                        </a:rPr>
                        <a:t> </a:t>
                      </a:r>
                      <a:r>
                        <a:rPr lang="tr-TR" sz="1200" b="1" dirty="0" smtClean="0">
                          <a:latin typeface="+mn-lt"/>
                        </a:rPr>
                        <a:t>…     </a:t>
                      </a:r>
                      <a:r>
                        <a:rPr lang="tr-TR" sz="1200" b="1" baseline="0" dirty="0" smtClean="0">
                          <a:latin typeface="+mn-lt"/>
                        </a:rPr>
                        <a:t>      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938" name="4 Metin kutusu"/>
          <p:cNvSpPr txBox="1">
            <a:spLocks noChangeArrowheads="1"/>
          </p:cNvSpPr>
          <p:nvPr/>
        </p:nvSpPr>
        <p:spPr bwMode="auto">
          <a:xfrm>
            <a:off x="1919536" y="4076700"/>
            <a:ext cx="81756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Defterdarlığımız merkez ve ilçelerinde 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adet şehit ve gazi yakını personel bulunmakta olup bu sayı toplam personel sayımızın %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’ine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tekabül etmektedir.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7"/>
          <p:cNvSpPr/>
          <p:nvPr/>
        </p:nvSpPr>
        <p:spPr>
          <a:xfrm>
            <a:off x="2005012" y="1459482"/>
            <a:ext cx="4680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İSTİHDAM 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EDİLEN SOSYAL HİZMETLER PERSONEL</a:t>
            </a:r>
            <a:endParaRPr lang="tr-TR" sz="16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368275"/>
              </p:ext>
            </p:extLst>
          </p:nvPr>
        </p:nvGraphicFramePr>
        <p:xfrm>
          <a:off x="2024063" y="2276475"/>
          <a:ext cx="8143932" cy="1503618"/>
        </p:xfrm>
        <a:graphic>
          <a:graphicData uri="http://schemas.openxmlformats.org/drawingml/2006/table">
            <a:tbl>
              <a:tblPr/>
              <a:tblGrid>
                <a:gridCol w="271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(Gövde)"/>
                          <a:cs typeface="Arial" charset="0"/>
                        </a:rPr>
                        <a:t> 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(Gövde)"/>
                          <a:cs typeface="Arial" charset="0"/>
                        </a:rPr>
                        <a:t>CİNSİYET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(Gövde)"/>
                          <a:cs typeface="Arial" charset="0"/>
                        </a:rPr>
                        <a:t>MERKEZ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(Gövde)"/>
                          <a:cs typeface="Arial" charset="0"/>
                        </a:rPr>
                        <a:t>İLÇE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Kadın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Erkek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  <a:endParaRPr lang="tr-TR" sz="1200" b="0" dirty="0"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TOPLAM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n-lt"/>
                        </a:rPr>
                        <a:t> </a:t>
                      </a:r>
                      <a:r>
                        <a:rPr lang="tr-TR" sz="1200" b="1" dirty="0" smtClean="0">
                          <a:latin typeface="+mn-lt"/>
                        </a:rPr>
                        <a:t>…</a:t>
                      </a:r>
                      <a:r>
                        <a:rPr lang="tr-TR" sz="1200" b="1" baseline="0" dirty="0" smtClean="0">
                          <a:latin typeface="+mn-lt"/>
                        </a:rPr>
                        <a:t>      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938" name="4 Metin kutusu"/>
          <p:cNvSpPr txBox="1">
            <a:spLocks noChangeArrowheads="1"/>
          </p:cNvSpPr>
          <p:nvPr/>
        </p:nvSpPr>
        <p:spPr bwMode="auto">
          <a:xfrm>
            <a:off x="1919536" y="4076700"/>
            <a:ext cx="81756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Defterdarlığımız merkez ve ilçelerinde  </a:t>
            </a:r>
            <a:r>
              <a:rPr lang="tr-TR" sz="14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 adet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sosyal hizmetler atamalı personel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bulunmakta olup bu sayı toplam personel sayımızın % </a:t>
            </a:r>
            <a:r>
              <a:rPr lang="tr-TR" sz="1400" b="1" dirty="0" smtClean="0">
                <a:solidFill>
                  <a:prstClr val="black"/>
                </a:solidFill>
                <a:latin typeface="Calibri"/>
                <a:cs typeface="Arial" charset="0"/>
              </a:rPr>
              <a:t>…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’ine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tekabül etmektedir.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7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uvarlatılmış Dikdörtgen 7"/>
          <p:cNvSpPr/>
          <p:nvPr/>
        </p:nvSpPr>
        <p:spPr>
          <a:xfrm>
            <a:off x="1774825" y="1772790"/>
            <a:ext cx="4860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YILLAR İTİBARI İLE PERSONEL SAYISINDAKİ DEĞİŞİM </a:t>
            </a:r>
          </a:p>
        </p:txBody>
      </p:sp>
      <p:graphicFrame>
        <p:nvGraphicFramePr>
          <p:cNvPr id="40010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07462"/>
              </p:ext>
            </p:extLst>
          </p:nvPr>
        </p:nvGraphicFramePr>
        <p:xfrm>
          <a:off x="1774825" y="2735071"/>
          <a:ext cx="7693371" cy="936000"/>
        </p:xfrm>
        <a:graphic>
          <a:graphicData uri="http://schemas.openxmlformats.org/drawingml/2006/table">
            <a:tbl>
              <a:tblPr/>
              <a:tblGrid>
                <a:gridCol w="1564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55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55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55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55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YILLARA GÖRE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2017</a:t>
                      </a:r>
                    </a:p>
                  </a:txBody>
                  <a:tcPr marT="45706" marB="45706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2019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2020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2021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2022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2023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Personel Sayısı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401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293 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283 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267 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255 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270 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tr-TR" altLang="tr-TR">
              <a:latin typeface="Calibri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703512" y="4273352"/>
            <a:ext cx="5007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Personel sayımız yıllar itibari ile düşüş eğiliminde bulunmaktadır.</a:t>
            </a:r>
            <a:endParaRPr lang="tr-TR" sz="1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976</Words>
  <Application>Microsoft Office PowerPoint</Application>
  <PresentationFormat>Geniş ekran</PresentationFormat>
  <Paragraphs>477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(Gövde)</vt:lpstr>
      <vt:lpstr>Calibri Light</vt:lpstr>
      <vt:lpstr>Century Gothic</vt:lpstr>
      <vt:lpstr>Times New Roman</vt:lpstr>
      <vt:lpstr>Office Teması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Hazine ve Maliye Bakanlığı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Ogün MERCAN</dc:creator>
  <cp:lastModifiedBy>Ogün MERCAN</cp:lastModifiedBy>
  <cp:revision>6</cp:revision>
  <dcterms:created xsi:type="dcterms:W3CDTF">2023-12-15T08:22:27Z</dcterms:created>
  <dcterms:modified xsi:type="dcterms:W3CDTF">2023-12-15T11:06:34Z</dcterms:modified>
</cp:coreProperties>
</file>