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15C56-12BE-4EDE-B678-C4A5A6D69321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CFB01-717F-491E-BF2E-D49416395F8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7263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563A9-C1A7-4EBE-B99D-CBC745AEECA1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53984-74A7-4A76-84C3-64E0864E64F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3557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11F8-7DCF-4DD2-BEA2-AB3F1F33C482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2CF77-4DBC-4B5D-AC55-02CF715E0B5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136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70C6B-EB6E-484A-A25A-304E2E112365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63F88-EFBF-44E3-8AA3-2EF93B17461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9464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11A6-0903-4ECA-8E9C-A550F631F4FE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44E35-FC1B-4DDE-9ABE-FB9E76C7A7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9561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3472-3FDA-44D8-B956-AC995F2D6C0F}" type="datetime1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7727D-E8F4-48E1-97AB-DC6D39B900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6195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FE432-908F-402E-8882-53F512F6C101}" type="datetime1">
              <a:rPr lang="tr-TR" smtClean="0"/>
              <a:t>15.12.2023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8A35-6675-4FAF-9C31-AE9548FE147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56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3E384-CAAE-459C-BE01-7216A4B3CD64}" type="datetime1">
              <a:rPr lang="tr-TR" smtClean="0"/>
              <a:t>15.12.2023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EB17F-6E3A-4BEB-9D09-280E69A95D4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6840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E6781-C667-4BC5-BAC0-C42F1F8A9CC7}" type="datetime1">
              <a:rPr lang="tr-TR" smtClean="0"/>
              <a:t>15.12.2023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1B350-13C5-4ECC-8667-49AEE8388A6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1260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C3326-00AE-4B13-8344-E2A3A716F41F}" type="datetime1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F352-3832-42FC-9C47-EC5A7C0021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9062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CE80A-25E4-4CAA-B36D-C2E796C8B55B}" type="datetime1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A6F2D-BECA-472D-AD21-68420683A5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009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2C0B1-5B41-4CC2-B1B6-F15381502497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EAE70D9-ED1E-47D9-9B69-2164ADDB11D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8247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Yuvarlatılmış Dikdörtgen 9"/>
          <p:cNvSpPr/>
          <p:nvPr/>
        </p:nvSpPr>
        <p:spPr>
          <a:xfrm>
            <a:off x="1952624" y="2420928"/>
            <a:ext cx="4284000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</a:rPr>
              <a:t>BÜTÇE GİDER TÜRLERİNE GÖRE DAĞILIMI</a:t>
            </a:r>
          </a:p>
        </p:txBody>
      </p:sp>
      <p:graphicFrame>
        <p:nvGraphicFramePr>
          <p:cNvPr id="4612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434721"/>
              </p:ext>
            </p:extLst>
          </p:nvPr>
        </p:nvGraphicFramePr>
        <p:xfrm>
          <a:off x="1952625" y="3000376"/>
          <a:ext cx="8143875" cy="2281014"/>
        </p:xfrm>
        <a:graphic>
          <a:graphicData uri="http://schemas.openxmlformats.org/drawingml/2006/table">
            <a:tbl>
              <a:tblPr/>
              <a:tblGrid>
                <a:gridCol w="3517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6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4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BÜTÇE GİDERLERİ HARCAMA TÜRÜ (İL GENELİ)</a:t>
                      </a:r>
                    </a:p>
                  </a:txBody>
                  <a:tcPr marL="91429" marR="91429" marT="45658" marB="4565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ARALIK 2022</a:t>
                      </a:r>
                    </a:p>
                  </a:txBody>
                  <a:tcPr marL="91429" marR="91429" marT="45658" marB="4565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31 ARALIK </a:t>
                      </a: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2023</a:t>
                      </a:r>
                    </a:p>
                  </a:txBody>
                  <a:tcPr marL="91429" marR="91429" marT="45658" marB="4565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ORAN %</a:t>
                      </a:r>
                    </a:p>
                  </a:txBody>
                  <a:tcPr marL="91429" marR="91429" marT="45658" marB="4565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Cari Harcamalar</a:t>
                      </a:r>
                    </a:p>
                  </a:txBody>
                  <a:tcPr marL="91429" marR="91429" marT="45658" marB="4565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Yatırım Harcamaları</a:t>
                      </a:r>
                    </a:p>
                  </a:txBody>
                  <a:tcPr marL="91429" marR="91429" marT="45658" marB="4565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Transfer Harcamaları  + Borç Verme</a:t>
                      </a:r>
                    </a:p>
                  </a:txBody>
                  <a:tcPr marL="91429" marR="91429" marT="45658" marB="4565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TOPLAM</a:t>
                      </a:r>
                    </a:p>
                  </a:txBody>
                  <a:tcPr marL="91429" marR="91429" marT="45658" marB="4565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919536" y="5406315"/>
            <a:ext cx="81769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Calibri" panose="020F0502020204030204" pitchFamily="34" charset="0"/>
              </a:rPr>
              <a:t>İlimiz muhasebe birimleri tarafından Aralık 2022 tarihi itibarı ile bütçe giderleri toplamı 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Calibri" panose="020F0502020204030204" pitchFamily="34" charset="0"/>
              </a:rPr>
              <a:t>…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Calibri" panose="020F0502020204030204" pitchFamily="34" charset="0"/>
              </a:rPr>
              <a:t>TL iken</a:t>
            </a:r>
            <a:r>
              <a:rPr lang="tr-TR" altLang="tr-TR" sz="1400" i="1" dirty="0">
                <a:solidFill>
                  <a:prstClr val="black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Calibri" panose="020F0502020204030204" pitchFamily="34" charset="0"/>
              </a:rPr>
              <a:t>31 Aralık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Calibri" panose="020F0502020204030204" pitchFamily="34" charset="0"/>
              </a:rPr>
              <a:t>2023 yılı itibarı ile  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Calibri" panose="020F0502020204030204" pitchFamily="34" charset="0"/>
              </a:rPr>
              <a:t>… 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Calibri" panose="020F0502020204030204" pitchFamily="34" charset="0"/>
              </a:rPr>
              <a:t>TL olarak gerçekleşmiştir.</a:t>
            </a:r>
          </a:p>
        </p:txBody>
      </p:sp>
      <p:sp>
        <p:nvSpPr>
          <p:cNvPr id="9" name="12 Yuvarlatılmış Dikdörtgen"/>
          <p:cNvSpPr/>
          <p:nvPr/>
        </p:nvSpPr>
        <p:spPr>
          <a:xfrm>
            <a:off x="1952626" y="908720"/>
            <a:ext cx="8143875" cy="1174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sz="1600" b="1" dirty="0">
                <a:solidFill>
                  <a:prstClr val="black"/>
                </a:solidFill>
                <a:latin typeface="Calibri"/>
              </a:rPr>
              <a:t>İlimizde muhasebe işlemleri</a:t>
            </a:r>
            <a:r>
              <a:rPr lang="tr-TR" altLang="tr-TR" sz="1600" dirty="0">
                <a:solidFill>
                  <a:prstClr val="black"/>
                </a:solidFill>
                <a:latin typeface="Calibri"/>
              </a:rPr>
              <a:t>; Merkezde Muhasebe Müdürlüğü ve 17 ilçe </a:t>
            </a:r>
            <a:r>
              <a:rPr lang="tr-TR" altLang="tr-TR" sz="1600" dirty="0" err="1">
                <a:solidFill>
                  <a:prstClr val="black"/>
                </a:solidFill>
                <a:latin typeface="Calibri"/>
              </a:rPr>
              <a:t>Malmüdürlüğünce</a:t>
            </a:r>
            <a:r>
              <a:rPr lang="tr-TR" altLang="tr-TR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tr-TR" altLang="tr-TR" sz="16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tr-TR" altLang="tr-TR" sz="1600" b="1" dirty="0" smtClean="0">
                <a:solidFill>
                  <a:prstClr val="black"/>
                </a:solidFill>
                <a:latin typeface="Calibri"/>
              </a:rPr>
              <a:t>…</a:t>
            </a:r>
            <a:r>
              <a:rPr lang="tr-TR" altLang="tr-TR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tr-TR" altLang="tr-TR" sz="1600" dirty="0">
                <a:solidFill>
                  <a:prstClr val="black"/>
                </a:solidFill>
                <a:latin typeface="Calibri"/>
              </a:rPr>
              <a:t>personelle yürütülmekte olup Muhasebe birimlerimiz merkez ve ilçelerde toplam </a:t>
            </a:r>
            <a:r>
              <a:rPr lang="tr-TR" altLang="tr-TR" sz="1600" b="1" dirty="0" smtClean="0">
                <a:solidFill>
                  <a:prstClr val="black"/>
                </a:solidFill>
                <a:latin typeface="Calibri"/>
              </a:rPr>
              <a:t>…</a:t>
            </a:r>
            <a:r>
              <a:rPr lang="tr-TR" altLang="tr-TR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tr-TR" altLang="tr-TR" sz="1600" dirty="0">
                <a:solidFill>
                  <a:prstClr val="black"/>
                </a:solidFill>
                <a:latin typeface="Calibri"/>
              </a:rPr>
              <a:t>Tahakkuk dairesine hizmet vermektedir.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F63F88-EFBF-44E3-8AA3-2EF93B17461B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tr-TR" altLang="tr-TR">
              <a:latin typeface="Calibri" pitchFamily="34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1986980" y="224704"/>
            <a:ext cx="4037013" cy="540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000" b="1" dirty="0">
                <a:solidFill>
                  <a:prstClr val="black"/>
                </a:solidFill>
                <a:latin typeface="Calibri"/>
              </a:rPr>
              <a:t>MUHASEBE İŞLEMLERİ</a:t>
            </a:r>
            <a:endParaRPr lang="tr-TR" sz="20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87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776200" y="188680"/>
            <a:ext cx="6120000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</a:rPr>
              <a:t>MERKEZ VE İLÇE BİRİMLERİNİN  GELİR-GİDER KARŞILAMA </a:t>
            </a:r>
            <a:r>
              <a:rPr lang="tr-TR" sz="1600" b="1" dirty="0">
                <a:solidFill>
                  <a:prstClr val="black"/>
                </a:solidFill>
                <a:latin typeface="Calibri"/>
              </a:rPr>
              <a:t>ORANI </a:t>
            </a:r>
            <a:endParaRPr lang="tr-TR" sz="1600" b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7248" name="Group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703735"/>
              </p:ext>
            </p:extLst>
          </p:nvPr>
        </p:nvGraphicFramePr>
        <p:xfrm>
          <a:off x="1738313" y="620689"/>
          <a:ext cx="8750175" cy="5518593"/>
        </p:xfrm>
        <a:graphic>
          <a:graphicData uri="http://schemas.openxmlformats.org/drawingml/2006/table">
            <a:tbl>
              <a:tblPr/>
              <a:tblGrid>
                <a:gridCol w="1998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2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0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62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BİRİM ADI</a:t>
                      </a:r>
                    </a:p>
                  </a:txBody>
                  <a:tcPr marL="91438" marR="91438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ARALIK 2022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31 ARALIK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2023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8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BÜTÇE GELİRLERİ</a:t>
                      </a:r>
                    </a:p>
                  </a:txBody>
                  <a:tcPr marL="91438" marR="91438" marT="45715" marB="4571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BÜTÇE GİDERLERİ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GEL/GİD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OR   %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BÜTÇE GELİRLERİ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BÜTÇE GİDERLERİ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GEL/GİD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OR   %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Muhasebe Müdürlüğü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Büyükorhan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Gemlik 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Gürsu 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Harmancık 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İnegöl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İznik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Karacabey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Keles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Kestel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Mudanya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M.Kemalpaşa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44837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Nilüfer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45462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Orhaneli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98603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Orhangazi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78846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Osmangazi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79493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Yenişehir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4029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Yıldırım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388791"/>
                  </a:ext>
                </a:extLst>
              </a:tr>
              <a:tr h="2488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TOPLAM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%...</a:t>
                      </a:r>
                      <a:endParaRPr lang="tr-T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%...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8077200" y="6520260"/>
            <a:ext cx="2133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F63F88-EFBF-44E3-8AA3-2EF93B17461B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tr-TR" altLang="tr-TR" dirty="0">
              <a:latin typeface="Calibri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631505" y="6146140"/>
            <a:ext cx="8856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2023 </a:t>
            </a:r>
            <a:r>
              <a:rPr 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Aralık 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sonu Bütçe Gelir Top. : </a:t>
            </a:r>
            <a:r>
              <a:rPr lang="tr-TR" sz="14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…</a:t>
            </a:r>
            <a:r>
              <a:rPr 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TL, Bütçe Giderleri </a:t>
            </a:r>
            <a:r>
              <a:rPr lang="tr-TR" sz="14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tr-TR" sz="14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…. </a:t>
            </a:r>
            <a:r>
              <a:rPr 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TL </a:t>
            </a:r>
            <a:r>
              <a:rPr lang="tr-TR" sz="1400" b="1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Karş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. 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Oranı : </a:t>
            </a:r>
            <a:r>
              <a:rPr 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%..’ 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tür. 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Vergi Hariç</a:t>
            </a:r>
          </a:p>
        </p:txBody>
      </p:sp>
    </p:spTree>
    <p:extLst>
      <p:ext uri="{BB962C8B-B14F-4D97-AF65-F5344CB8AC3E}">
        <p14:creationId xmlns:p14="http://schemas.microsoft.com/office/powerpoint/2010/main" val="395722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248" name="Group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831860"/>
              </p:ext>
            </p:extLst>
          </p:nvPr>
        </p:nvGraphicFramePr>
        <p:xfrm>
          <a:off x="1804893" y="792682"/>
          <a:ext cx="8251546" cy="5318566"/>
        </p:xfrm>
        <a:graphic>
          <a:graphicData uri="http://schemas.openxmlformats.org/drawingml/2006/table">
            <a:tbl>
              <a:tblPr/>
              <a:tblGrid>
                <a:gridCol w="2881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117">
                  <a:extLst>
                    <a:ext uri="{9D8B030D-6E8A-4147-A177-3AD203B41FA5}">
                      <a16:colId xmlns:a16="http://schemas.microsoft.com/office/drawing/2014/main" val="1841090156"/>
                    </a:ext>
                  </a:extLst>
                </a:gridCol>
                <a:gridCol w="2064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4349">
                  <a:extLst>
                    <a:ext uri="{9D8B030D-6E8A-4147-A177-3AD203B41FA5}">
                      <a16:colId xmlns:a16="http://schemas.microsoft.com/office/drawing/2014/main" val="438534018"/>
                    </a:ext>
                  </a:extLst>
                </a:gridCol>
              </a:tblGrid>
              <a:tr h="34193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MUHASEBE BİRİMİNİN ADI</a:t>
                      </a:r>
                    </a:p>
                  </a:txBody>
                  <a:tcPr marL="91438" marR="91438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MAAŞ ÖDENEN PERSONEL SAYISI</a:t>
                      </a: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 (Gövde)"/>
                        <a:cs typeface="Arial" charset="0"/>
                      </a:endParaRPr>
                    </a:p>
                  </a:txBody>
                  <a:tcPr marL="91438" marR="91438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4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ARALIK 2022</a:t>
                      </a:r>
                    </a:p>
                  </a:txBody>
                  <a:tcPr marL="91438" marR="91438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31 ARALIK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2023     </a:t>
                      </a:r>
                    </a:p>
                  </a:txBody>
                  <a:tcPr marL="91438" marR="91438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TAHAKKUK DAİRESİ SAYISI</a:t>
                      </a:r>
                    </a:p>
                  </a:txBody>
                  <a:tcPr marL="91438" marR="91438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Muhasebe Müdürlüğü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Büyükorhan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Gemlik 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Gürsu 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Harmancık 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İnegöl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İznik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Karacabey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Keles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Kestel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Mudanya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M.Kemalpaşa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44837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Nilüfer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45462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Orhaneli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98603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Orhangazi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78846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Osmangazi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794938"/>
                  </a:ext>
                </a:extLst>
              </a:tr>
              <a:tr h="2644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Yenişehir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4029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Yıldırım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Malmüdürlüğü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38879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TOPLAM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Yuvarlatılmış Dikdörtgen 5"/>
          <p:cNvSpPr/>
          <p:nvPr/>
        </p:nvSpPr>
        <p:spPr>
          <a:xfrm>
            <a:off x="1804893" y="204218"/>
            <a:ext cx="6804000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</a:rPr>
              <a:t>İLİMİZDE GENEL BÜTÇEDEN MAAŞ ÖDENEN </a:t>
            </a:r>
            <a:r>
              <a:rPr lang="tr-TR" sz="1600" b="1" dirty="0">
                <a:solidFill>
                  <a:prstClr val="black"/>
                </a:solidFill>
                <a:latin typeface="Calibri"/>
              </a:rPr>
              <a:t>PERSONEL </a:t>
            </a:r>
            <a:r>
              <a:rPr lang="tr-TR" sz="1600" b="1" dirty="0" smtClean="0">
                <a:solidFill>
                  <a:prstClr val="black"/>
                </a:solidFill>
                <a:latin typeface="Calibri"/>
              </a:rPr>
              <a:t>TAH. </a:t>
            </a:r>
            <a:r>
              <a:rPr lang="tr-TR" sz="1600" b="1" dirty="0">
                <a:solidFill>
                  <a:prstClr val="black"/>
                </a:solidFill>
                <a:latin typeface="Calibri"/>
              </a:rPr>
              <a:t>DAİRE SAYILARI</a:t>
            </a:r>
            <a:endParaRPr lang="tr-TR" sz="1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5 Metin kutusu"/>
          <p:cNvSpPr txBox="1">
            <a:spLocks noChangeArrowheads="1"/>
          </p:cNvSpPr>
          <p:nvPr/>
        </p:nvSpPr>
        <p:spPr bwMode="auto">
          <a:xfrm>
            <a:off x="1703513" y="6146140"/>
            <a:ext cx="82809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İlimizde Aralık 2022’de </a:t>
            </a:r>
            <a:r>
              <a:rPr lang="tr-TR" sz="1400" b="1" u="sng" dirty="0" smtClean="0">
                <a:solidFill>
                  <a:prstClr val="black"/>
                </a:solidFill>
                <a:latin typeface="Calibri"/>
                <a:cs typeface="Arial" charset="0"/>
              </a:rPr>
              <a:t>….</a:t>
            </a:r>
            <a:r>
              <a:rPr lang="tr-TR" sz="1400" b="1" dirty="0" smtClean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personele maaş ödenirken; </a:t>
            </a:r>
            <a:r>
              <a:rPr lang="tr-TR" sz="1400" b="1" dirty="0" smtClean="0">
                <a:solidFill>
                  <a:prstClr val="black"/>
                </a:solidFill>
                <a:latin typeface="Calibri"/>
                <a:cs typeface="Arial" charset="0"/>
              </a:rPr>
              <a:t>31 Aralık </a:t>
            </a:r>
            <a:r>
              <a:rPr 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2023 itibariyle </a:t>
            </a:r>
            <a:r>
              <a:rPr lang="tr-TR" sz="1400" b="1" u="sng" dirty="0" smtClean="0">
                <a:solidFill>
                  <a:prstClr val="black"/>
                </a:solidFill>
                <a:latin typeface="Calibri"/>
                <a:cs typeface="Arial" charset="0"/>
              </a:rPr>
              <a:t>…</a:t>
            </a:r>
            <a:r>
              <a:rPr lang="tr-TR" sz="1400" b="1" dirty="0" smtClean="0">
                <a:solidFill>
                  <a:srgbClr val="FF0000"/>
                </a:solidFill>
                <a:latin typeface="Calibri"/>
                <a:cs typeface="Arial" charset="0"/>
              </a:rPr>
              <a:t> </a:t>
            </a:r>
            <a:r>
              <a:rPr lang="tr-TR" sz="1400" b="1" dirty="0">
                <a:solidFill>
                  <a:prstClr val="black"/>
                </a:solidFill>
                <a:latin typeface="Calibri"/>
                <a:cs typeface="Arial" charset="0"/>
              </a:rPr>
              <a:t>personele maaş ödemesi olmuştur.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8077200" y="6376244"/>
            <a:ext cx="2133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F63F88-EFBF-44E3-8AA3-2EF93B17461B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tr-TR" alt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0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1B350-13C5-4ECC-8667-49AEE8388A64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r-TR" altLang="tr-TR">
              <a:latin typeface="Calibri" pitchFamily="34" charset="0"/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1991544" y="1196792"/>
            <a:ext cx="8148124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</a:rPr>
              <a:t>BAĞLI VERGİ DAİRESİ OLAN MALMÜDÜRLÜKLERİN VERGİ TAHAKKUK VE TAHSİLAT DURUMU</a:t>
            </a:r>
            <a:endParaRPr lang="tr-TR" sz="1600" b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875766"/>
              </p:ext>
            </p:extLst>
          </p:nvPr>
        </p:nvGraphicFramePr>
        <p:xfrm>
          <a:off x="1991545" y="2204865"/>
          <a:ext cx="8148125" cy="3129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037">
                  <a:extLst>
                    <a:ext uri="{9D8B030D-6E8A-4147-A177-3AD203B41FA5}">
                      <a16:colId xmlns:a16="http://schemas.microsoft.com/office/drawing/2014/main" val="3718856566"/>
                    </a:ext>
                  </a:extLst>
                </a:gridCol>
                <a:gridCol w="1349000">
                  <a:extLst>
                    <a:ext uri="{9D8B030D-6E8A-4147-A177-3AD203B41FA5}">
                      <a16:colId xmlns:a16="http://schemas.microsoft.com/office/drawing/2014/main" val="3400712133"/>
                    </a:ext>
                  </a:extLst>
                </a:gridCol>
                <a:gridCol w="1243289">
                  <a:extLst>
                    <a:ext uri="{9D8B030D-6E8A-4147-A177-3AD203B41FA5}">
                      <a16:colId xmlns:a16="http://schemas.microsoft.com/office/drawing/2014/main" val="68276724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1745307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681661818"/>
                    </a:ext>
                  </a:extLst>
                </a:gridCol>
                <a:gridCol w="1285910">
                  <a:extLst>
                    <a:ext uri="{9D8B030D-6E8A-4147-A177-3AD203B41FA5}">
                      <a16:colId xmlns:a16="http://schemas.microsoft.com/office/drawing/2014/main" val="1856628508"/>
                    </a:ext>
                  </a:extLst>
                </a:gridCol>
                <a:gridCol w="740657">
                  <a:extLst>
                    <a:ext uri="{9D8B030D-6E8A-4147-A177-3AD203B41FA5}">
                      <a16:colId xmlns:a16="http://schemas.microsoft.com/office/drawing/2014/main" val="13251421"/>
                    </a:ext>
                  </a:extLst>
                </a:gridCol>
              </a:tblGrid>
              <a:tr h="537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                                    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31 ARALIK 2022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31 ARALIK 2023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869877"/>
                  </a:ext>
                </a:extLst>
              </a:tr>
              <a:tr h="537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BİRİM</a:t>
                      </a:r>
                      <a:endParaRPr lang="tr-TR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TAHAKKUK</a:t>
                      </a:r>
                      <a:endParaRPr lang="tr-TR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TAHSİLAT</a:t>
                      </a:r>
                      <a:endParaRPr lang="tr-TR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ORAN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(%)</a:t>
                      </a:r>
                      <a:endParaRPr lang="tr-TR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TAHAKKUK</a:t>
                      </a:r>
                      <a:endParaRPr lang="tr-TR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TAHSİLAT</a:t>
                      </a:r>
                      <a:endParaRPr lang="tr-TR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ORAN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(%)</a:t>
                      </a:r>
                      <a:endParaRPr lang="tr-TR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778253"/>
                  </a:ext>
                </a:extLst>
              </a:tr>
              <a:tr h="509309">
                <a:tc>
                  <a:txBody>
                    <a:bodyPr/>
                    <a:lstStyle/>
                    <a:p>
                      <a:pPr algn="l"/>
                      <a:r>
                        <a:rPr lang="tr-TR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Büyükorhan</a:t>
                      </a: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Malm</a:t>
                      </a: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2053226"/>
                  </a:ext>
                </a:extLst>
              </a:tr>
              <a:tr h="503438">
                <a:tc>
                  <a:txBody>
                    <a:bodyPr/>
                    <a:lstStyle/>
                    <a:p>
                      <a:pPr algn="l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Harmancık </a:t>
                      </a:r>
                      <a:r>
                        <a:rPr lang="tr-TR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Malm</a:t>
                      </a: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46175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Keles </a:t>
                      </a:r>
                      <a:r>
                        <a:rPr lang="tr-TR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Malm</a:t>
                      </a: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5447462"/>
                  </a:ext>
                </a:extLst>
              </a:tr>
              <a:tr h="537433">
                <a:tc>
                  <a:txBody>
                    <a:bodyPr/>
                    <a:lstStyle/>
                    <a:p>
                      <a:pPr algn="l"/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Orhaneli </a:t>
                      </a:r>
                      <a:r>
                        <a:rPr lang="tr-TR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Malm</a:t>
                      </a:r>
                      <a:r>
                        <a:rPr lang="tr-T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tr-T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0137262"/>
                  </a:ext>
                </a:extLst>
              </a:tr>
            </a:tbl>
          </a:graphicData>
        </a:graphic>
      </p:graphicFrame>
      <p:sp>
        <p:nvSpPr>
          <p:cNvPr id="6" name="7 Dikdörtgen"/>
          <p:cNvSpPr>
            <a:spLocks noChangeArrowheads="1"/>
          </p:cNvSpPr>
          <p:nvPr/>
        </p:nvSpPr>
        <p:spPr bwMode="auto">
          <a:xfrm>
            <a:off x="1919536" y="5569496"/>
            <a:ext cx="81769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Calibri" panose="020F0502020204030204" pitchFamily="34" charset="0"/>
              </a:rPr>
              <a:t>İlimizde Bağlı Vergi Dairesi bulunan ilçelerimizin tahakkuk tahsilat oranları </a:t>
            </a:r>
            <a:endParaRPr lang="tr-TR" altLang="tr-TR" sz="1400" b="1" dirty="0">
              <a:solidFill>
                <a:prstClr val="black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1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Geniş ekran</PresentationFormat>
  <Paragraphs>300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</vt:vector>
  </TitlesOfParts>
  <Company>Hazine ve Maliye Bakanlığı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Ogün MERCAN</dc:creator>
  <cp:lastModifiedBy>Ogün MERCAN</cp:lastModifiedBy>
  <cp:revision>1</cp:revision>
  <dcterms:created xsi:type="dcterms:W3CDTF">2023-12-15T11:39:31Z</dcterms:created>
  <dcterms:modified xsi:type="dcterms:W3CDTF">2023-12-15T11:39:44Z</dcterms:modified>
</cp:coreProperties>
</file>