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15C56-12BE-4EDE-B678-C4A5A6D69321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CFB01-717F-491E-BF2E-D49416395F8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2154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563A9-C1A7-4EBE-B99D-CBC745AEECA1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53984-74A7-4A76-84C3-64E0864E64F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1776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711F8-7DCF-4DD2-BEA2-AB3F1F33C482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2CF77-4DBC-4B5D-AC55-02CF715E0B5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2848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70C6B-EB6E-484A-A25A-304E2E112365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63F88-EFBF-44E3-8AA3-2EF93B17461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3248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11A6-0903-4ECA-8E9C-A550F631F4FE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44E35-FC1B-4DDE-9ABE-FB9E76C7A77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3613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93472-3FDA-44D8-B956-AC995F2D6C0F}" type="datetime1">
              <a:rPr lang="tr-TR" smtClean="0"/>
              <a:t>15.12.2023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7727D-E8F4-48E1-97AB-DC6D39B9007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8624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FE432-908F-402E-8882-53F512F6C101}" type="datetime1">
              <a:rPr lang="tr-TR" smtClean="0"/>
              <a:t>15.12.2023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8A35-6675-4FAF-9C31-AE9548FE147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7418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3E384-CAAE-459C-BE01-7216A4B3CD64}" type="datetime1">
              <a:rPr lang="tr-TR" smtClean="0"/>
              <a:t>15.12.2023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EB17F-6E3A-4BEB-9D09-280E69A95D4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3824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E6781-C667-4BC5-BAC0-C42F1F8A9CC7}" type="datetime1">
              <a:rPr lang="tr-TR" smtClean="0"/>
              <a:t>15.12.2023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1B350-13C5-4ECC-8667-49AEE8388A6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98021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C3326-00AE-4B13-8344-E2A3A716F41F}" type="datetime1">
              <a:rPr lang="tr-TR" smtClean="0"/>
              <a:t>15.12.2023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F352-3832-42FC-9C47-EC5A7C00214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4508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CE80A-25E4-4CAA-B36D-C2E796C8B55B}" type="datetime1">
              <a:rPr lang="tr-TR" smtClean="0"/>
              <a:t>15.12.2023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A6F2D-BECA-472D-AD21-68420683A5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5989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2C0B1-5B41-4CC2-B1B6-F15381502497}" type="datetime1">
              <a:rPr lang="tr-TR" smtClean="0"/>
              <a:t>15.12.2023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EAE70D9-ED1E-47D9-9B69-2164ADDB11D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1353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131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612639"/>
              </p:ext>
            </p:extLst>
          </p:nvPr>
        </p:nvGraphicFramePr>
        <p:xfrm>
          <a:off x="1843410" y="2894708"/>
          <a:ext cx="8501062" cy="3126580"/>
        </p:xfrm>
        <a:graphic>
          <a:graphicData uri="http://schemas.openxmlformats.org/drawingml/2006/table">
            <a:tbl>
              <a:tblPr/>
              <a:tblGrid>
                <a:gridCol w="2338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6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8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8084">
                  <a:extLst>
                    <a:ext uri="{9D8B030D-6E8A-4147-A177-3AD203B41FA5}">
                      <a16:colId xmlns:a16="http://schemas.microsoft.com/office/drawing/2014/main" val="190544222"/>
                    </a:ext>
                  </a:extLst>
                </a:gridCol>
              </a:tblGrid>
              <a:tr h="526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BİRİMİ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DOSYA TÜRÜ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 DOSYA SAYISI 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(31 ARALIK  </a:t>
                      </a:r>
                      <a:r>
                        <a:rPr kumimoji="0" lang="tr-TR" alt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2022)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DOSYA SAYISI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(31 ARALIK </a:t>
                      </a:r>
                      <a:r>
                        <a:rPr kumimoji="0" lang="tr-TR" alt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cs typeface="Arial" charset="0"/>
                        </a:rPr>
                        <a:t>2023)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İL MERKEZ DOSYALARI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İLÇE DOSYALARI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Hukuk Hazırlık </a:t>
                      </a:r>
                      <a:r>
                        <a:rPr kumimoji="0" lang="tr-TR" alt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Dos</a:t>
                      </a: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.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Ceza Hazırlık   </a:t>
                      </a:r>
                      <a:r>
                        <a:rPr kumimoji="0" lang="tr-TR" alt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Dos</a:t>
                      </a: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.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Hukuk Dava </a:t>
                      </a:r>
                      <a:r>
                        <a:rPr kumimoji="0" lang="tr-TR" alt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Dos</a:t>
                      </a: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. 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Ceza Dava </a:t>
                      </a:r>
                      <a:r>
                        <a:rPr kumimoji="0" lang="tr-TR" alt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Dos</a:t>
                      </a: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.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İcra Dava </a:t>
                      </a:r>
                      <a:r>
                        <a:rPr kumimoji="0" lang="tr-TR" alt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Dos</a:t>
                      </a: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.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İcra Takip Dava </a:t>
                      </a:r>
                      <a:r>
                        <a:rPr kumimoji="0" lang="tr-TR" alt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Dos</a:t>
                      </a: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.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İdari Dava </a:t>
                      </a:r>
                      <a:r>
                        <a:rPr kumimoji="0" lang="tr-TR" alt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Dos</a:t>
                      </a: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.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Kayyımlık Dava </a:t>
                      </a:r>
                      <a:r>
                        <a:rPr kumimoji="0" lang="tr-TR" alt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Dos</a:t>
                      </a: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.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İLÇE DOSYALARI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TOPLAM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tr-TR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5101" name="Dikdörtgen 3"/>
          <p:cNvSpPr>
            <a:spLocks noChangeArrowheads="1"/>
          </p:cNvSpPr>
          <p:nvPr/>
        </p:nvSpPr>
        <p:spPr bwMode="auto">
          <a:xfrm>
            <a:off x="1740222" y="6002704"/>
            <a:ext cx="8604250" cy="52322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31 ARALIK 2023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tarihi itibariyle </a:t>
            </a:r>
            <a:r>
              <a:rPr lang="tr-TR" altLang="tr-TR" sz="1400" b="1" dirty="0" err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Muhakemat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Müdürlüğünün derdest dosya sayısı  </a:t>
            </a:r>
            <a:r>
              <a:rPr lang="tr-TR" alt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…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adet olup, dosyaların </a:t>
            </a:r>
            <a:r>
              <a:rPr lang="tr-TR" alt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…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adedi ilçelere aittir. </a:t>
            </a:r>
            <a:r>
              <a:rPr lang="tr-TR" alt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2023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yılında sonuçlanan  </a:t>
            </a:r>
            <a:r>
              <a:rPr lang="tr-TR" alt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…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dosyadan, </a:t>
            </a:r>
            <a:r>
              <a:rPr lang="tr-TR" alt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…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adedi lehte, </a:t>
            </a:r>
            <a:r>
              <a:rPr lang="tr-TR" altLang="tr-TR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… </a:t>
            </a:r>
            <a:r>
              <a:rPr lang="tr-TR" altLang="tr-TR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adedi aleyhte sonuçlanmıştır.</a:t>
            </a:r>
          </a:p>
        </p:txBody>
      </p:sp>
      <p:sp>
        <p:nvSpPr>
          <p:cNvPr id="8" name="7 Yuvarlatılmış Dikdörtgen"/>
          <p:cNvSpPr/>
          <p:nvPr/>
        </p:nvSpPr>
        <p:spPr>
          <a:xfrm>
            <a:off x="1847529" y="764704"/>
            <a:ext cx="8462143" cy="15424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b="1" dirty="0">
                <a:solidFill>
                  <a:prstClr val="black"/>
                </a:solidFill>
                <a:latin typeface="Calibri"/>
              </a:rPr>
              <a:t>Defterdarlığımız </a:t>
            </a:r>
            <a:r>
              <a:rPr lang="tr-TR" sz="1600" b="1" dirty="0" err="1">
                <a:solidFill>
                  <a:prstClr val="black"/>
                </a:solidFill>
                <a:latin typeface="Calibri"/>
              </a:rPr>
              <a:t>Muhakemat</a:t>
            </a:r>
            <a:r>
              <a:rPr lang="tr-TR" sz="16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tr-TR" sz="1600" dirty="0">
                <a:solidFill>
                  <a:prstClr val="black"/>
                </a:solidFill>
                <a:latin typeface="Calibri"/>
              </a:rPr>
              <a:t>hizmetleri İl </a:t>
            </a:r>
            <a:r>
              <a:rPr lang="tr-TR" sz="1600" dirty="0" err="1">
                <a:solidFill>
                  <a:prstClr val="black"/>
                </a:solidFill>
                <a:latin typeface="Calibri"/>
              </a:rPr>
              <a:t>Muhakemat</a:t>
            </a:r>
            <a:r>
              <a:rPr lang="tr-TR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tr-TR" sz="1600" dirty="0">
                <a:solidFill>
                  <a:prstClr val="black"/>
                </a:solidFill>
                <a:latin typeface="Calibri"/>
              </a:rPr>
              <a:t>Müdürlüğünde </a:t>
            </a:r>
            <a:r>
              <a:rPr lang="tr-TR" sz="1600" b="1" dirty="0" smtClean="0">
                <a:solidFill>
                  <a:prstClr val="black"/>
                </a:solidFill>
                <a:latin typeface="Calibri"/>
              </a:rPr>
              <a:t>…</a:t>
            </a:r>
            <a:r>
              <a:rPr lang="tr-TR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tr-TR" sz="1600" dirty="0">
                <a:solidFill>
                  <a:prstClr val="black"/>
                </a:solidFill>
                <a:latin typeface="Calibri"/>
              </a:rPr>
              <a:t>Müşavir Hazine </a:t>
            </a:r>
            <a:r>
              <a:rPr lang="tr-TR" sz="1600" dirty="0">
                <a:solidFill>
                  <a:prstClr val="black"/>
                </a:solidFill>
                <a:latin typeface="Calibri"/>
              </a:rPr>
              <a:t>Avukatı , </a:t>
            </a:r>
            <a:r>
              <a:rPr lang="tr-TR" sz="1600" b="1" dirty="0" smtClean="0">
                <a:solidFill>
                  <a:prstClr val="black"/>
                </a:solidFill>
                <a:latin typeface="Calibri"/>
              </a:rPr>
              <a:t>…</a:t>
            </a:r>
            <a:r>
              <a:rPr lang="tr-TR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tr-TR" sz="1600" dirty="0">
                <a:solidFill>
                  <a:prstClr val="black"/>
                </a:solidFill>
                <a:latin typeface="Calibri"/>
              </a:rPr>
              <a:t>Hazine </a:t>
            </a:r>
            <a:r>
              <a:rPr lang="tr-TR" sz="1600" dirty="0">
                <a:solidFill>
                  <a:prstClr val="black"/>
                </a:solidFill>
                <a:latin typeface="Calibri"/>
              </a:rPr>
              <a:t>Avukatı, </a:t>
            </a:r>
            <a:r>
              <a:rPr lang="tr-TR" sz="1600" b="1" dirty="0" smtClean="0">
                <a:solidFill>
                  <a:prstClr val="black"/>
                </a:solidFill>
                <a:latin typeface="Calibri"/>
              </a:rPr>
              <a:t>… </a:t>
            </a:r>
            <a:r>
              <a:rPr lang="tr-TR" sz="1600" dirty="0" smtClean="0">
                <a:solidFill>
                  <a:prstClr val="black"/>
                </a:solidFill>
                <a:latin typeface="Calibri"/>
              </a:rPr>
              <a:t>V.H.K.İ</a:t>
            </a:r>
            <a:r>
              <a:rPr lang="tr-TR" sz="1600" dirty="0">
                <a:solidFill>
                  <a:prstClr val="black"/>
                </a:solidFill>
                <a:latin typeface="Calibri"/>
              </a:rPr>
              <a:t>. </a:t>
            </a:r>
            <a:r>
              <a:rPr lang="tr-TR" sz="1600" dirty="0">
                <a:solidFill>
                  <a:prstClr val="black"/>
                </a:solidFill>
                <a:latin typeface="Calibri"/>
              </a:rPr>
              <a:t>ve </a:t>
            </a:r>
            <a:r>
              <a:rPr lang="tr-TR" sz="1600" b="1" dirty="0" smtClean="0">
                <a:solidFill>
                  <a:prstClr val="black"/>
                </a:solidFill>
                <a:latin typeface="Calibri"/>
              </a:rPr>
              <a:t>…</a:t>
            </a:r>
            <a:r>
              <a:rPr lang="tr-TR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tr-TR" sz="1600" dirty="0">
                <a:solidFill>
                  <a:prstClr val="black"/>
                </a:solidFill>
                <a:latin typeface="Calibri"/>
              </a:rPr>
              <a:t>Defterdarlık Uzmanı, Gemlik, Mudanya, </a:t>
            </a:r>
            <a:r>
              <a:rPr lang="tr-TR" sz="1600" dirty="0">
                <a:solidFill>
                  <a:prstClr val="black"/>
                </a:solidFill>
                <a:latin typeface="Calibri"/>
              </a:rPr>
              <a:t>Karacabey(Balıkesir </a:t>
            </a:r>
            <a:r>
              <a:rPr lang="tr-TR" sz="1600" dirty="0" err="1">
                <a:solidFill>
                  <a:prstClr val="black"/>
                </a:solidFill>
                <a:latin typeface="Calibri"/>
              </a:rPr>
              <a:t>Muhakemat</a:t>
            </a:r>
            <a:r>
              <a:rPr lang="tr-TR" sz="1600" dirty="0">
                <a:solidFill>
                  <a:prstClr val="black"/>
                </a:solidFill>
                <a:latin typeface="Calibri"/>
              </a:rPr>
              <a:t> Müdürlüğü’nden geçici görevli), Mustafakemalpaşa ve İnegöl İlçelerinde 1’er </a:t>
            </a:r>
            <a:r>
              <a:rPr lang="tr-TR" sz="1600" dirty="0">
                <a:solidFill>
                  <a:prstClr val="black"/>
                </a:solidFill>
                <a:latin typeface="Calibri"/>
              </a:rPr>
              <a:t>Hazine Avukatı tarafından yerine getirilmektedir. Orhangazi, Orhaneli, </a:t>
            </a:r>
            <a:r>
              <a:rPr lang="tr-TR" sz="1600" dirty="0">
                <a:solidFill>
                  <a:prstClr val="black"/>
                </a:solidFill>
                <a:latin typeface="Calibri"/>
              </a:rPr>
              <a:t>Keles, Yenişehir </a:t>
            </a:r>
            <a:r>
              <a:rPr lang="tr-TR" sz="1600" dirty="0">
                <a:solidFill>
                  <a:prstClr val="black"/>
                </a:solidFill>
                <a:latin typeface="Calibri"/>
              </a:rPr>
              <a:t>ve İznik ilçelerinin dava dosyaları  </a:t>
            </a:r>
            <a:r>
              <a:rPr lang="tr-TR" sz="1600" dirty="0" err="1">
                <a:solidFill>
                  <a:prstClr val="black"/>
                </a:solidFill>
                <a:latin typeface="Calibri"/>
              </a:rPr>
              <a:t>Muhakemat</a:t>
            </a:r>
            <a:r>
              <a:rPr lang="tr-TR" sz="1600" dirty="0">
                <a:solidFill>
                  <a:prstClr val="black"/>
                </a:solidFill>
                <a:latin typeface="Calibri"/>
              </a:rPr>
              <a:t> Müdürlüğü avukatlarınca </a:t>
            </a:r>
            <a:r>
              <a:rPr lang="tr-TR" sz="1600" dirty="0">
                <a:solidFill>
                  <a:prstClr val="black"/>
                </a:solidFill>
                <a:latin typeface="Calibri"/>
              </a:rPr>
              <a:t>merkezden takip </a:t>
            </a:r>
            <a:r>
              <a:rPr lang="tr-TR" sz="1600" dirty="0">
                <a:solidFill>
                  <a:prstClr val="black"/>
                </a:solidFill>
                <a:latin typeface="Calibri"/>
              </a:rPr>
              <a:t>edilmektedir. </a:t>
            </a:r>
          </a:p>
        </p:txBody>
      </p:sp>
      <p:sp>
        <p:nvSpPr>
          <p:cNvPr id="3" name="Yuvarlatılmış Dikdörtgen 2"/>
          <p:cNvSpPr/>
          <p:nvPr/>
        </p:nvSpPr>
        <p:spPr>
          <a:xfrm>
            <a:off x="1843410" y="2420888"/>
            <a:ext cx="4500000" cy="36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r-TR" sz="1600" b="1" dirty="0">
                <a:solidFill>
                  <a:prstClr val="black"/>
                </a:solidFill>
                <a:latin typeface="Calibri"/>
              </a:rPr>
              <a:t>MUHAKEMAT </a:t>
            </a:r>
            <a:r>
              <a:rPr lang="tr-TR" sz="1600" b="1" dirty="0">
                <a:solidFill>
                  <a:prstClr val="black"/>
                </a:solidFill>
                <a:latin typeface="Calibri"/>
              </a:rPr>
              <a:t>MÜDÜRLÜĞÜ </a:t>
            </a:r>
            <a:r>
              <a:rPr lang="tr-TR" sz="1600" b="1" dirty="0">
                <a:solidFill>
                  <a:prstClr val="black"/>
                </a:solidFill>
                <a:latin typeface="Calibri"/>
              </a:rPr>
              <a:t>DAVA DOSYA SAYISI</a:t>
            </a:r>
            <a:r>
              <a:rPr lang="tr-TR" sz="1600" b="1" dirty="0">
                <a:solidFill>
                  <a:prstClr val="white"/>
                </a:solidFill>
                <a:latin typeface="Calibri"/>
              </a:rPr>
              <a:t> 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177138" y="6373593"/>
            <a:ext cx="2133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F63F88-EFBF-44E3-8AA3-2EF93B17461B}" type="slidenum">
              <a:rPr lang="tr-TR" alt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tr-TR" altLang="tr-TR" dirty="0">
              <a:latin typeface="Calibri" pitchFamily="34" charset="0"/>
            </a:endParaRPr>
          </a:p>
        </p:txBody>
      </p:sp>
      <p:sp>
        <p:nvSpPr>
          <p:cNvPr id="9" name="Yuvarlatılmış Dikdörtgen 8"/>
          <p:cNvSpPr/>
          <p:nvPr/>
        </p:nvSpPr>
        <p:spPr>
          <a:xfrm>
            <a:off x="1847529" y="116632"/>
            <a:ext cx="4037013" cy="540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000" b="1" dirty="0">
                <a:solidFill>
                  <a:prstClr val="black"/>
                </a:solidFill>
                <a:latin typeface="Calibri"/>
              </a:rPr>
              <a:t>MUHAKEMAT İŞLEMLERİ</a:t>
            </a:r>
            <a:endParaRPr lang="tr-TR" sz="20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582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185</Words>
  <Application>Microsoft Office PowerPoint</Application>
  <PresentationFormat>Geniş ekran</PresentationFormat>
  <Paragraphs>52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Ofis Teması</vt:lpstr>
      <vt:lpstr>PowerPoint Sunusu</vt:lpstr>
    </vt:vector>
  </TitlesOfParts>
  <Company>Hazine ve Maliye Bakanlığı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Ogün MERCAN</dc:creator>
  <cp:lastModifiedBy>Ogün MERCAN</cp:lastModifiedBy>
  <cp:revision>2</cp:revision>
  <dcterms:created xsi:type="dcterms:W3CDTF">2023-12-15T11:25:20Z</dcterms:created>
  <dcterms:modified xsi:type="dcterms:W3CDTF">2023-12-15T11:34:09Z</dcterms:modified>
</cp:coreProperties>
</file>