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handoutMasterIdLst>
    <p:handoutMasterId r:id="rId56"/>
  </p:handoutMasterIdLst>
  <p:sldIdLst>
    <p:sldId id="319" r:id="rId2"/>
    <p:sldId id="257" r:id="rId3"/>
    <p:sldId id="258" r:id="rId4"/>
    <p:sldId id="522" r:id="rId5"/>
    <p:sldId id="523" r:id="rId6"/>
    <p:sldId id="524" r:id="rId7"/>
    <p:sldId id="525" r:id="rId8"/>
    <p:sldId id="526" r:id="rId9"/>
    <p:sldId id="527" r:id="rId10"/>
    <p:sldId id="529" r:id="rId11"/>
    <p:sldId id="324" r:id="rId12"/>
    <p:sldId id="354" r:id="rId13"/>
    <p:sldId id="467" r:id="rId14"/>
    <p:sldId id="471" r:id="rId15"/>
    <p:sldId id="490" r:id="rId16"/>
    <p:sldId id="491" r:id="rId17"/>
    <p:sldId id="492" r:id="rId18"/>
    <p:sldId id="549" r:id="rId19"/>
    <p:sldId id="550" r:id="rId20"/>
    <p:sldId id="493" r:id="rId21"/>
    <p:sldId id="494" r:id="rId22"/>
    <p:sldId id="530" r:id="rId23"/>
    <p:sldId id="496" r:id="rId24"/>
    <p:sldId id="497" r:id="rId25"/>
    <p:sldId id="561" r:id="rId26"/>
    <p:sldId id="538" r:id="rId27"/>
    <p:sldId id="539" r:id="rId28"/>
    <p:sldId id="540" r:id="rId29"/>
    <p:sldId id="575" r:id="rId30"/>
    <p:sldId id="534" r:id="rId31"/>
    <p:sldId id="535" r:id="rId32"/>
    <p:sldId id="564" r:id="rId33"/>
    <p:sldId id="565" r:id="rId34"/>
    <p:sldId id="572" r:id="rId35"/>
    <p:sldId id="574" r:id="rId36"/>
    <p:sldId id="579" r:id="rId37"/>
    <p:sldId id="580" r:id="rId38"/>
    <p:sldId id="578" r:id="rId39"/>
    <p:sldId id="573" r:id="rId40"/>
    <p:sldId id="513" r:id="rId41"/>
    <p:sldId id="304" r:id="rId42"/>
    <p:sldId id="517" r:id="rId43"/>
    <p:sldId id="485" r:id="rId44"/>
    <p:sldId id="568" r:id="rId45"/>
    <p:sldId id="570" r:id="rId46"/>
    <p:sldId id="571" r:id="rId47"/>
    <p:sldId id="557" r:id="rId48"/>
    <p:sldId id="558" r:id="rId49"/>
    <p:sldId id="559" r:id="rId50"/>
    <p:sldId id="544" r:id="rId51"/>
    <p:sldId id="548" r:id="rId52"/>
    <p:sldId id="547" r:id="rId53"/>
    <p:sldId id="566" r:id="rId54"/>
  </p:sldIdLst>
  <p:sldSz cx="9144000" cy="6858000" type="screen4x3"/>
  <p:notesSz cx="6864350" cy="9996488"/>
  <p:defaultTextStyle>
    <a:defPPr>
      <a:defRPr lang="tr-T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BF4C49"/>
    <a:srgbClr val="C35855"/>
    <a:srgbClr val="D65C5C"/>
    <a:srgbClr val="D99A97"/>
    <a:srgbClr val="B54441"/>
    <a:srgbClr val="722A2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71" autoAdjust="0"/>
    <p:restoredTop sz="94783" autoAdjust="0"/>
  </p:normalViewPr>
  <p:slideViewPr>
    <p:cSldViewPr>
      <p:cViewPr varScale="1">
        <p:scale>
          <a:sx n="105" d="100"/>
          <a:sy n="105" d="100"/>
        </p:scale>
        <p:origin x="-222"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1"/>
            <a:ext cx="2973527" cy="500227"/>
          </a:xfrm>
          <a:prstGeom prst="rect">
            <a:avLst/>
          </a:prstGeom>
        </p:spPr>
        <p:txBody>
          <a:bodyPr vert="horz" wrap="square" lIns="92773" tIns="46385" rIns="92773" bIns="46385" numCol="1" anchor="t" anchorCtr="0" compatLnSpc="1">
            <a:prstTxWarp prst="textNoShape">
              <a:avLst/>
            </a:prstTxWarp>
          </a:bodyPr>
          <a:lstStyle>
            <a:lvl1pPr eaLnBrk="0" hangingPunct="0">
              <a:defRPr sz="1200"/>
            </a:lvl1pPr>
          </a:lstStyle>
          <a:p>
            <a:pPr>
              <a:defRPr/>
            </a:pPr>
            <a:endParaRPr lang="tr-TR"/>
          </a:p>
        </p:txBody>
      </p:sp>
      <p:sp>
        <p:nvSpPr>
          <p:cNvPr id="3" name="2 Veri Yer Tutucusu"/>
          <p:cNvSpPr>
            <a:spLocks noGrp="1"/>
          </p:cNvSpPr>
          <p:nvPr>
            <p:ph type="dt" sz="quarter" idx="1"/>
          </p:nvPr>
        </p:nvSpPr>
        <p:spPr>
          <a:xfrm>
            <a:off x="3889205" y="1"/>
            <a:ext cx="2973527" cy="500227"/>
          </a:xfrm>
          <a:prstGeom prst="rect">
            <a:avLst/>
          </a:prstGeom>
        </p:spPr>
        <p:txBody>
          <a:bodyPr vert="horz" lIns="92773" tIns="46385" rIns="92773" bIns="46385" rtlCol="0"/>
          <a:lstStyle>
            <a:lvl1pPr algn="r" eaLnBrk="0" hangingPunct="0">
              <a:defRPr sz="1200">
                <a:cs typeface="Arial" pitchFamily="34" charset="0"/>
              </a:defRPr>
            </a:lvl1pPr>
          </a:lstStyle>
          <a:p>
            <a:pPr>
              <a:defRPr/>
            </a:pPr>
            <a:fld id="{A78DB458-6947-4581-91D8-DBBA05D460B8}" type="datetimeFigureOut">
              <a:rPr lang="tr-TR"/>
              <a:pPr>
                <a:defRPr/>
              </a:pPr>
              <a:t>21.02.2023</a:t>
            </a:fld>
            <a:endParaRPr lang="tr-TR"/>
          </a:p>
        </p:txBody>
      </p:sp>
      <p:sp>
        <p:nvSpPr>
          <p:cNvPr id="4" name="3 Altbilgi Yer Tutucusu"/>
          <p:cNvSpPr>
            <a:spLocks noGrp="1"/>
          </p:cNvSpPr>
          <p:nvPr>
            <p:ph type="ftr" sz="quarter" idx="2"/>
          </p:nvPr>
        </p:nvSpPr>
        <p:spPr>
          <a:xfrm>
            <a:off x="0" y="9494653"/>
            <a:ext cx="2973527" cy="500226"/>
          </a:xfrm>
          <a:prstGeom prst="rect">
            <a:avLst/>
          </a:prstGeom>
        </p:spPr>
        <p:txBody>
          <a:bodyPr vert="horz" wrap="square" lIns="92773" tIns="46385" rIns="92773" bIns="46385" numCol="1" anchor="b" anchorCtr="0" compatLnSpc="1">
            <a:prstTxWarp prst="textNoShape">
              <a:avLst/>
            </a:prstTxWarp>
          </a:bodyPr>
          <a:lstStyle>
            <a:lvl1pPr eaLnBrk="0" hangingPunct="0">
              <a:defRPr sz="1200"/>
            </a:lvl1pPr>
          </a:lstStyle>
          <a:p>
            <a:pPr>
              <a:defRPr/>
            </a:pPr>
            <a:endParaRPr lang="tr-TR"/>
          </a:p>
        </p:txBody>
      </p:sp>
      <p:sp>
        <p:nvSpPr>
          <p:cNvPr id="5" name="4 Slayt Numarası Yer Tutucusu"/>
          <p:cNvSpPr>
            <a:spLocks noGrp="1"/>
          </p:cNvSpPr>
          <p:nvPr>
            <p:ph type="sldNum" sz="quarter" idx="3"/>
          </p:nvPr>
        </p:nvSpPr>
        <p:spPr>
          <a:xfrm>
            <a:off x="3889205" y="9494653"/>
            <a:ext cx="2973527" cy="500226"/>
          </a:xfrm>
          <a:prstGeom prst="rect">
            <a:avLst/>
          </a:prstGeom>
        </p:spPr>
        <p:txBody>
          <a:bodyPr vert="horz" lIns="92773" tIns="46385" rIns="92773" bIns="46385" rtlCol="0" anchor="b"/>
          <a:lstStyle>
            <a:lvl1pPr algn="r" eaLnBrk="0" hangingPunct="0">
              <a:defRPr sz="1200">
                <a:cs typeface="Arial" pitchFamily="34" charset="0"/>
              </a:defRPr>
            </a:lvl1pPr>
          </a:lstStyle>
          <a:p>
            <a:pPr>
              <a:defRPr/>
            </a:pPr>
            <a:fld id="{11DD5141-5E84-4ECA-9022-8E3DCE92EC5D}" type="slidenum">
              <a:rPr lang="tr-TR"/>
              <a:pPr>
                <a:defRPr/>
              </a:pPr>
              <a:t>‹#›</a:t>
            </a:fld>
            <a:endParaRPr lang="tr-TR"/>
          </a:p>
        </p:txBody>
      </p:sp>
    </p:spTree>
    <p:extLst>
      <p:ext uri="{BB962C8B-B14F-4D97-AF65-F5344CB8AC3E}">
        <p14:creationId xmlns:p14="http://schemas.microsoft.com/office/powerpoint/2010/main" val="29772185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1"/>
            <a:ext cx="2975145" cy="498618"/>
          </a:xfrm>
          <a:prstGeom prst="rect">
            <a:avLst/>
          </a:prstGeom>
        </p:spPr>
        <p:txBody>
          <a:bodyPr vert="horz" wrap="square" lIns="91507" tIns="45753" rIns="91507" bIns="45753" numCol="1" anchor="t" anchorCtr="0" compatLnSpc="1">
            <a:prstTxWarp prst="textNoShape">
              <a:avLst/>
            </a:prstTxWarp>
          </a:bodyPr>
          <a:lstStyle>
            <a:lvl1pPr>
              <a:defRPr sz="1200"/>
            </a:lvl1pPr>
          </a:lstStyle>
          <a:p>
            <a:pPr>
              <a:defRPr/>
            </a:pPr>
            <a:endParaRPr lang="tr-TR"/>
          </a:p>
        </p:txBody>
      </p:sp>
      <p:sp>
        <p:nvSpPr>
          <p:cNvPr id="3" name="Veri Yer Tutucusu 2"/>
          <p:cNvSpPr>
            <a:spLocks noGrp="1"/>
          </p:cNvSpPr>
          <p:nvPr>
            <p:ph type="dt" idx="1"/>
          </p:nvPr>
        </p:nvSpPr>
        <p:spPr>
          <a:xfrm>
            <a:off x="3887588" y="1"/>
            <a:ext cx="2975144" cy="498618"/>
          </a:xfrm>
          <a:prstGeom prst="rect">
            <a:avLst/>
          </a:prstGeom>
        </p:spPr>
        <p:txBody>
          <a:bodyPr vert="horz" lIns="91507" tIns="45753" rIns="91507" bIns="45753" rtlCol="0"/>
          <a:lstStyle>
            <a:lvl1pPr algn="r" eaLnBrk="1" fontAlgn="auto" hangingPunct="1">
              <a:spcBef>
                <a:spcPts val="0"/>
              </a:spcBef>
              <a:spcAft>
                <a:spcPts val="0"/>
              </a:spcAft>
              <a:defRPr sz="1200">
                <a:latin typeface="+mn-lt"/>
                <a:cs typeface="+mn-cs"/>
              </a:defRPr>
            </a:lvl1pPr>
          </a:lstStyle>
          <a:p>
            <a:pPr>
              <a:defRPr/>
            </a:pPr>
            <a:fld id="{1BF87B09-1C81-491E-AD3B-089B4D6A7871}" type="datetimeFigureOut">
              <a:rPr lang="tr-TR"/>
              <a:pPr>
                <a:defRPr/>
              </a:pPr>
              <a:t>21.02.2023</a:t>
            </a:fld>
            <a:endParaRPr lang="tr-TR"/>
          </a:p>
        </p:txBody>
      </p:sp>
      <p:sp>
        <p:nvSpPr>
          <p:cNvPr id="4" name="Slayt Görüntüsü Yer Tutucusu 3"/>
          <p:cNvSpPr>
            <a:spLocks noGrp="1" noRot="1" noChangeAspect="1"/>
          </p:cNvSpPr>
          <p:nvPr>
            <p:ph type="sldImg" idx="2"/>
          </p:nvPr>
        </p:nvSpPr>
        <p:spPr>
          <a:xfrm>
            <a:off x="931863" y="749300"/>
            <a:ext cx="5000625" cy="3749675"/>
          </a:xfrm>
          <a:prstGeom prst="rect">
            <a:avLst/>
          </a:prstGeom>
          <a:noFill/>
          <a:ln w="12700">
            <a:solidFill>
              <a:prstClr val="black"/>
            </a:solidFill>
          </a:ln>
        </p:spPr>
        <p:txBody>
          <a:bodyPr vert="horz" lIns="91507" tIns="45753" rIns="91507" bIns="45753" rtlCol="0" anchor="ctr"/>
          <a:lstStyle/>
          <a:p>
            <a:pPr lvl="0"/>
            <a:endParaRPr lang="tr-TR" noProof="0"/>
          </a:p>
        </p:txBody>
      </p:sp>
      <p:sp>
        <p:nvSpPr>
          <p:cNvPr id="5" name="Not Yer Tutucusu 4"/>
          <p:cNvSpPr>
            <a:spLocks noGrp="1"/>
          </p:cNvSpPr>
          <p:nvPr>
            <p:ph type="body" sz="quarter" idx="3"/>
          </p:nvPr>
        </p:nvSpPr>
        <p:spPr>
          <a:xfrm>
            <a:off x="685950" y="4748130"/>
            <a:ext cx="5492451" cy="4498822"/>
          </a:xfrm>
          <a:prstGeom prst="rect">
            <a:avLst/>
          </a:prstGeom>
        </p:spPr>
        <p:txBody>
          <a:bodyPr vert="horz" lIns="91507" tIns="45753" rIns="91507" bIns="45753"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1" y="9496262"/>
            <a:ext cx="2975145" cy="498618"/>
          </a:xfrm>
          <a:prstGeom prst="rect">
            <a:avLst/>
          </a:prstGeom>
        </p:spPr>
        <p:txBody>
          <a:bodyPr vert="horz" wrap="square" lIns="91507" tIns="45753" rIns="91507" bIns="45753" numCol="1" anchor="b" anchorCtr="0" compatLnSpc="1">
            <a:prstTxWarp prst="textNoShape">
              <a:avLst/>
            </a:prstTxWarp>
          </a:bodyPr>
          <a:lstStyle>
            <a:lvl1pPr>
              <a:defRPr sz="1200"/>
            </a:lvl1pPr>
          </a:lstStyle>
          <a:p>
            <a:pPr>
              <a:defRPr/>
            </a:pPr>
            <a:endParaRPr lang="tr-TR"/>
          </a:p>
        </p:txBody>
      </p:sp>
      <p:sp>
        <p:nvSpPr>
          <p:cNvPr id="7" name="Slayt Numarası Yer Tutucusu 6"/>
          <p:cNvSpPr>
            <a:spLocks noGrp="1"/>
          </p:cNvSpPr>
          <p:nvPr>
            <p:ph type="sldNum" sz="quarter" idx="5"/>
          </p:nvPr>
        </p:nvSpPr>
        <p:spPr>
          <a:xfrm>
            <a:off x="3887588" y="9496262"/>
            <a:ext cx="2975144" cy="498618"/>
          </a:xfrm>
          <a:prstGeom prst="rect">
            <a:avLst/>
          </a:prstGeom>
        </p:spPr>
        <p:txBody>
          <a:bodyPr vert="horz" wrap="square" lIns="91507" tIns="45753" rIns="91507" bIns="45753" numCol="1" anchor="b" anchorCtr="0" compatLnSpc="1">
            <a:prstTxWarp prst="textNoShape">
              <a:avLst/>
            </a:prstTxWarp>
          </a:bodyPr>
          <a:lstStyle>
            <a:lvl1pPr algn="r" eaLnBrk="1" hangingPunct="1">
              <a:defRPr sz="1200">
                <a:cs typeface="Arial" pitchFamily="34" charset="0"/>
              </a:defRPr>
            </a:lvl1pPr>
          </a:lstStyle>
          <a:p>
            <a:pPr>
              <a:defRPr/>
            </a:pPr>
            <a:fld id="{52984C36-F1C8-4F15-8E20-FF83183711D3}" type="slidenum">
              <a:rPr lang="tr-TR" altLang="tr-TR"/>
              <a:pPr>
                <a:defRPr/>
              </a:pPr>
              <a:t>‹#›</a:t>
            </a:fld>
            <a:endParaRPr lang="tr-TR" altLang="tr-TR"/>
          </a:p>
        </p:txBody>
      </p:sp>
    </p:spTree>
    <p:extLst>
      <p:ext uri="{BB962C8B-B14F-4D97-AF65-F5344CB8AC3E}">
        <p14:creationId xmlns:p14="http://schemas.microsoft.com/office/powerpoint/2010/main" val="10389791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410"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17411" name="3 Slayt Numarası Yer Tutucusu"/>
          <p:cNvSpPr>
            <a:spLocks noGrp="1"/>
          </p:cNvSpPr>
          <p:nvPr>
            <p:ph type="sldNum" sz="quarter" idx="5"/>
          </p:nvPr>
        </p:nvSpPr>
        <p:spPr bwMode="auto">
          <a:noFill/>
          <a:ln>
            <a:miter lim="800000"/>
            <a:headEnd/>
            <a:tailEnd/>
          </a:ln>
        </p:spPr>
        <p:txBody>
          <a:bodyPr/>
          <a:lstStyle/>
          <a:p>
            <a:fld id="{591B3665-AAA3-460F-9863-6D74C6568805}" type="slidenum">
              <a:rPr lang="tr-TR" altLang="tr-TR" smtClean="0">
                <a:cs typeface="Arial" charset="0"/>
              </a:rPr>
              <a:pPr/>
              <a:t>2</a:t>
            </a:fld>
            <a:endParaRPr lang="tr-TR" altLang="tr-TR" smtClean="0">
              <a:cs typeface="Arial" charset="0"/>
            </a:endParaRPr>
          </a:p>
        </p:txBody>
      </p:sp>
    </p:spTree>
    <p:extLst>
      <p:ext uri="{BB962C8B-B14F-4D97-AF65-F5344CB8AC3E}">
        <p14:creationId xmlns:p14="http://schemas.microsoft.com/office/powerpoint/2010/main" val="394892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19458"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9459" name="Slayt Numarası Yer Tutucusu 3"/>
          <p:cNvSpPr>
            <a:spLocks noGrp="1"/>
          </p:cNvSpPr>
          <p:nvPr>
            <p:ph type="sldNum" sz="quarter" idx="5"/>
          </p:nvPr>
        </p:nvSpPr>
        <p:spPr bwMode="auto">
          <a:noFill/>
          <a:ln>
            <a:miter lim="800000"/>
            <a:headEnd/>
            <a:tailEnd/>
          </a:ln>
        </p:spPr>
        <p:txBody>
          <a:bodyPr/>
          <a:lstStyle/>
          <a:p>
            <a:fld id="{8BB76FE7-E5FA-4820-8407-6F1982836C7E}" type="slidenum">
              <a:rPr lang="tr-TR" altLang="tr-TR" smtClean="0">
                <a:cs typeface="Arial" charset="0"/>
              </a:rPr>
              <a:pPr/>
              <a:t>3</a:t>
            </a:fld>
            <a:endParaRPr lang="tr-TR" altLang="tr-TR" smtClean="0">
              <a:cs typeface="Arial" charset="0"/>
            </a:endParaRPr>
          </a:p>
        </p:txBody>
      </p:sp>
    </p:spTree>
    <p:extLst>
      <p:ext uri="{BB962C8B-B14F-4D97-AF65-F5344CB8AC3E}">
        <p14:creationId xmlns:p14="http://schemas.microsoft.com/office/powerpoint/2010/main" val="351734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8371"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58372" name="Slayt Numarası Yer Tutucusu 3"/>
          <p:cNvSpPr>
            <a:spLocks noGrp="1"/>
          </p:cNvSpPr>
          <p:nvPr>
            <p:ph type="sldNum" sz="quarter" idx="5"/>
          </p:nvPr>
        </p:nvSpPr>
        <p:spPr bwMode="auto">
          <a:noFill/>
          <a:ln>
            <a:miter lim="800000"/>
            <a:headEnd/>
            <a:tailEnd/>
          </a:ln>
        </p:spPr>
        <p:txBody>
          <a:bodyPr/>
          <a:lstStyle/>
          <a:p>
            <a:fld id="{F55738F3-3D69-48C5-9106-673637E28876}" type="slidenum">
              <a:rPr lang="tr-TR" altLang="tr-TR" smtClean="0"/>
              <a:pPr/>
              <a:t>8</a:t>
            </a:fld>
            <a:endParaRPr lang="tr-TR" altLang="tr-TR" smtClean="0"/>
          </a:p>
        </p:txBody>
      </p:sp>
    </p:spTree>
    <p:extLst>
      <p:ext uri="{BB962C8B-B14F-4D97-AF65-F5344CB8AC3E}">
        <p14:creationId xmlns:p14="http://schemas.microsoft.com/office/powerpoint/2010/main" val="1774870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29698"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29699" name="Slayt Numarası Yer Tutucusu 3"/>
          <p:cNvSpPr>
            <a:spLocks noGrp="1"/>
          </p:cNvSpPr>
          <p:nvPr>
            <p:ph type="sldNum" sz="quarter" idx="5"/>
          </p:nvPr>
        </p:nvSpPr>
        <p:spPr bwMode="auto">
          <a:noFill/>
          <a:ln>
            <a:miter lim="800000"/>
            <a:headEnd/>
            <a:tailEnd/>
          </a:ln>
        </p:spPr>
        <p:txBody>
          <a:bodyPr/>
          <a:lstStyle/>
          <a:p>
            <a:fld id="{16D67B86-62F5-412A-B0AD-5C1DD19173BE}" type="slidenum">
              <a:rPr lang="tr-TR" altLang="tr-TR" smtClean="0">
                <a:cs typeface="Arial" charset="0"/>
              </a:rPr>
              <a:pPr/>
              <a:t>10</a:t>
            </a:fld>
            <a:endParaRPr lang="tr-TR" altLang="tr-TR" smtClean="0">
              <a:cs typeface="Arial" charset="0"/>
            </a:endParaRPr>
          </a:p>
        </p:txBody>
      </p:sp>
    </p:spTree>
    <p:extLst>
      <p:ext uri="{BB962C8B-B14F-4D97-AF65-F5344CB8AC3E}">
        <p14:creationId xmlns:p14="http://schemas.microsoft.com/office/powerpoint/2010/main" val="1141485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DC615C56-12BE-4EDE-B678-C4A5A6D69321}" type="datetime1">
              <a:rPr lang="tr-TR" smtClean="0"/>
              <a:t>21.02.2023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67CFB01-717F-491E-BF2E-D49416395F8A}" type="slidenum">
              <a:rPr lang="tr-TR" altLang="tr-TR"/>
              <a:pPr>
                <a:defRP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4A1563A9-C1A7-4EBE-B99D-CBC745AEECA1}" type="datetime1">
              <a:rPr lang="tr-TR" smtClean="0"/>
              <a:t>21.02.2023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6A53984-74A7-4A76-84C3-64E0864E64F0}" type="slidenum">
              <a:rPr lang="tr-TR" altLang="tr-TR"/>
              <a:pPr>
                <a:defRPr/>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E3711F8-7DCF-4DD2-BEA2-AB3F1F33C482}" type="datetime1">
              <a:rPr lang="tr-TR" smtClean="0"/>
              <a:t>21.02.2023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FCB2CF77-4DBC-4B5D-AC55-02CF715E0B5B}" type="slidenum">
              <a:rPr lang="tr-TR" altLang="tr-TR"/>
              <a:pPr>
                <a:defRPr/>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E670C6B-EB6E-484A-A25A-304E2E112365}" type="datetime1">
              <a:rPr lang="tr-TR" smtClean="0"/>
              <a:t>21.02.2023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0F63F88-EFBF-44E3-8AA3-2EF93B17461B}" type="slidenum">
              <a:rPr lang="tr-TR" altLang="tr-TR"/>
              <a:pPr>
                <a:defRPr/>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989911A6-0903-4ECA-8E9C-A550F631F4FE}" type="datetime1">
              <a:rPr lang="tr-TR" smtClean="0"/>
              <a:t>21.02.2023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F6144E35-FC1B-4DDE-9ABE-FB9E76C7A773}" type="slidenum">
              <a:rPr lang="tr-TR" altLang="tr-TR"/>
              <a:pPr>
                <a:defRPr/>
              </a:pPr>
              <a:t>‹#›</a:t>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F9693472-3FDA-44D8-B956-AC995F2D6C0F}" type="datetime1">
              <a:rPr lang="tr-TR" smtClean="0"/>
              <a:t>21.02.2023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B927727D-E8F4-48E1-97AB-DC6D39B90074}" type="slidenum">
              <a:rPr lang="tr-TR" altLang="tr-TR"/>
              <a:pPr>
                <a:defRPr/>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3AEFE432-908F-402E-8882-53F512F6C101}" type="datetime1">
              <a:rPr lang="tr-TR" smtClean="0"/>
              <a:t>21.02.2023</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B7928A35-6675-4FAF-9C31-AE9548FE1477}" type="slidenum">
              <a:rPr lang="tr-TR" altLang="tr-TR"/>
              <a:pPr>
                <a:defRPr/>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3BB3E384-CAAE-459C-BE01-7216A4B3CD64}" type="datetime1">
              <a:rPr lang="tr-TR" smtClean="0"/>
              <a:t>21.02.2023</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EBDEB17F-6E3A-4BEB-9D09-280E69A95D40}" type="slidenum">
              <a:rPr lang="tr-TR" altLang="tr-TR"/>
              <a:pPr>
                <a:defRPr/>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588E6781-C667-4BC5-BAC0-C42F1F8A9CC7}" type="datetime1">
              <a:rPr lang="tr-TR" smtClean="0"/>
              <a:t>21.02.2023</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C201B350-13C5-4ECC-8667-49AEE8388A64}" type="slidenum">
              <a:rPr lang="tr-TR" altLang="tr-TR"/>
              <a:pPr>
                <a:defRPr/>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BF5C3326-00AE-4B13-8344-E2A3A716F41F}" type="datetime1">
              <a:rPr lang="tr-TR" smtClean="0"/>
              <a:t>21.02.2023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79CEF352-3832-42FC-9C47-EC5A7C002146}" type="slidenum">
              <a:rPr lang="tr-TR" altLang="tr-TR"/>
              <a:pPr>
                <a:defRPr/>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72CE80A-25E4-4CAA-B36D-C2E796C8B55B}" type="datetime1">
              <a:rPr lang="tr-TR" smtClean="0"/>
              <a:t>21.02.2023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EF0A6F2D-BECA-472D-AD21-68420683A5FD}" type="slidenum">
              <a:rPr lang="tr-TR" altLang="tr-TR"/>
              <a:pPr>
                <a:defRPr/>
              </a:pPr>
              <a:t>‹#›</a:t>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102C0B1-5B41-4CC2-B1B6-F15381502497}" type="datetime1">
              <a:rPr lang="tr-TR" smtClean="0"/>
              <a:t>21.02.2023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2EAE70D9-ED1E-47D9-9B69-2164ADDB11DD}"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gridefterdarligi.gov.t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7" name="Dikdörtgen 6"/>
          <p:cNvSpPr/>
          <p:nvPr/>
        </p:nvSpPr>
        <p:spPr>
          <a:xfrm>
            <a:off x="3428991" y="4589913"/>
            <a:ext cx="2285999" cy="1477328"/>
          </a:xfrm>
          <a:prstGeom prst="rect">
            <a:avLst/>
          </a:prstGeom>
          <a:effectLst>
            <a:outerShdw blurRad="50800" dist="38100" dir="2700000" algn="tl" rotWithShape="0">
              <a:prstClr val="black">
                <a:alpha val="40000"/>
              </a:prstClr>
            </a:outerShdw>
          </a:effectLst>
          <a:scene3d>
            <a:camera prst="orthographicFront"/>
            <a:lightRig rig="threePt" dir="t"/>
          </a:scene3d>
          <a:sp3d>
            <a:bevelB/>
          </a:sp3d>
        </p:spPr>
        <p:txBody>
          <a:bodyPr>
            <a:spAutoFit/>
          </a:bodyPr>
          <a:lstStyle/>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p:txBody>
      </p:sp>
      <p:sp>
        <p:nvSpPr>
          <p:cNvPr id="15365" name="Dikdörtgen 1"/>
          <p:cNvSpPr>
            <a:spLocks noChangeArrowheads="1"/>
          </p:cNvSpPr>
          <p:nvPr/>
        </p:nvSpPr>
        <p:spPr bwMode="auto">
          <a:xfrm>
            <a:off x="2525754" y="4827091"/>
            <a:ext cx="4092474" cy="461665"/>
          </a:xfrm>
          <a:prstGeom prst="rect">
            <a:avLst/>
          </a:prstGeom>
          <a:noFill/>
          <a:ln w="9525">
            <a:noFill/>
            <a:miter lim="800000"/>
            <a:headEnd/>
            <a:tailEnd/>
          </a:ln>
        </p:spPr>
        <p:txBody>
          <a:bodyPr wrap="square">
            <a:spAutoFit/>
          </a:bodyPr>
          <a:lstStyle/>
          <a:p>
            <a:pPr algn="ctr"/>
            <a:r>
              <a:rPr lang="tr-TR" altLang="tr-TR" sz="2400" b="1" dirty="0" smtClean="0">
                <a:latin typeface="Calibri (Gövde)"/>
              </a:rPr>
              <a:t>  31 ARALIK 2022</a:t>
            </a:r>
            <a:endParaRPr lang="tr-TR" altLang="tr-TR" sz="2400" b="1" dirty="0"/>
          </a:p>
        </p:txBody>
      </p:sp>
      <p:sp>
        <p:nvSpPr>
          <p:cNvPr id="15367" name="Metin kutusu 1"/>
          <p:cNvSpPr txBox="1">
            <a:spLocks noChangeArrowheads="1"/>
          </p:cNvSpPr>
          <p:nvPr/>
        </p:nvSpPr>
        <p:spPr bwMode="auto">
          <a:xfrm>
            <a:off x="2584450" y="2595563"/>
            <a:ext cx="3652838" cy="954087"/>
          </a:xfrm>
          <a:prstGeom prst="rect">
            <a:avLst/>
          </a:prstGeom>
          <a:noFill/>
          <a:ln w="9525">
            <a:noFill/>
            <a:miter lim="800000"/>
            <a:headEnd/>
            <a:tailEnd/>
          </a:ln>
        </p:spPr>
        <p:txBody>
          <a:bodyPr>
            <a:spAutoFit/>
          </a:bodyPr>
          <a:lstStyle/>
          <a:p>
            <a:pPr eaLnBrk="0" hangingPunct="0"/>
            <a:r>
              <a:rPr lang="tr-TR" altLang="tr-TR" sz="2800" b="1"/>
              <a:t>  </a:t>
            </a:r>
          </a:p>
          <a:p>
            <a:pPr eaLnBrk="0" hangingPunct="0"/>
            <a:r>
              <a:rPr lang="tr-TR" altLang="tr-TR" sz="2800" b="1"/>
              <a:t>   </a:t>
            </a:r>
          </a:p>
        </p:txBody>
      </p:sp>
      <p:sp>
        <p:nvSpPr>
          <p:cNvPr id="8" name="Yuvarlatılmış Dikdörtgen 7"/>
          <p:cNvSpPr/>
          <p:nvPr/>
        </p:nvSpPr>
        <p:spPr>
          <a:xfrm>
            <a:off x="1979712" y="2997200"/>
            <a:ext cx="5184575" cy="122396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200" b="1" dirty="0">
                <a:solidFill>
                  <a:schemeClr val="bg1"/>
                </a:solidFill>
                <a:latin typeface="+mj-lt"/>
              </a:rPr>
              <a:t>HAZİNE VE MALİYE BAKANLIĞI </a:t>
            </a:r>
          </a:p>
          <a:p>
            <a:pPr algn="ctr" fontAlgn="auto">
              <a:spcBef>
                <a:spcPts val="0"/>
              </a:spcBef>
              <a:spcAft>
                <a:spcPts val="0"/>
              </a:spcAft>
              <a:defRPr/>
            </a:pPr>
            <a:r>
              <a:rPr lang="tr-TR" sz="2200" b="1" dirty="0" smtClean="0">
                <a:solidFill>
                  <a:schemeClr val="bg1"/>
                </a:solidFill>
                <a:latin typeface="+mj-lt"/>
              </a:rPr>
              <a:t>BURSA </a:t>
            </a:r>
            <a:r>
              <a:rPr lang="tr-TR" sz="2200" b="1" dirty="0">
                <a:solidFill>
                  <a:schemeClr val="bg1"/>
                </a:solidFill>
                <a:latin typeface="+mj-lt"/>
              </a:rPr>
              <a:t>DEFTERDARLIĞI </a:t>
            </a:r>
            <a:r>
              <a:rPr lang="tr-TR" sz="2200" b="1" dirty="0" smtClean="0">
                <a:solidFill>
                  <a:schemeClr val="bg1"/>
                </a:solidFill>
                <a:latin typeface="+mj-lt"/>
              </a:rPr>
              <a:t>BRİFİNGİ</a:t>
            </a:r>
            <a:endParaRPr lang="tr-TR" sz="2200" b="1" dirty="0">
              <a:solidFill>
                <a:schemeClr val="bg1"/>
              </a:solidFill>
              <a:latin typeface="+mj-lt"/>
            </a:endParaRPr>
          </a:p>
        </p:txBody>
      </p:sp>
      <p:sp>
        <p:nvSpPr>
          <p:cNvPr id="15375" name="AutoShape 2" descr="maliye amblemi ile ilgili görsel sonucu"/>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0" hangingPunct="0"/>
            <a:endParaRPr lang="tr-TR"/>
          </a:p>
        </p:txBody>
      </p:sp>
      <p:sp>
        <p:nvSpPr>
          <p:cNvPr id="15376" name="AutoShape 4" descr="maliye amblemi ile ilgili görsel sonucu"/>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0" hangingPunct="0"/>
            <a:endParaRPr lang="tr-TR"/>
          </a:p>
        </p:txBody>
      </p:sp>
      <p:sp>
        <p:nvSpPr>
          <p:cNvPr id="15377" name="AutoShape 6" descr="maliye amblemi ile ilgili görsel sonucu"/>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0" hangingPunct="0"/>
            <a:endParaRPr lang="tr-TR"/>
          </a:p>
        </p:txBody>
      </p:sp>
      <p:pic>
        <p:nvPicPr>
          <p:cNvPr id="15378" name="Picture 8" descr="maliye amblemi ile ilgili görsel sonucu"/>
          <p:cNvPicPr>
            <a:picLocks noChangeAspect="1" noChangeArrowheads="1"/>
          </p:cNvPicPr>
          <p:nvPr/>
        </p:nvPicPr>
        <p:blipFill>
          <a:blip r:embed="rId2"/>
          <a:srcRect/>
          <a:stretch>
            <a:fillRect/>
          </a:stretch>
        </p:blipFill>
        <p:spPr bwMode="auto">
          <a:xfrm>
            <a:off x="422275" y="461963"/>
            <a:ext cx="2143125" cy="2143125"/>
          </a:xfrm>
          <a:prstGeom prst="rect">
            <a:avLst/>
          </a:prstGeom>
          <a:noFill/>
          <a:ln w="9525">
            <a:noFill/>
            <a:miter lim="800000"/>
            <a:headEnd/>
            <a:tailEnd/>
          </a:ln>
        </p:spPr>
      </p:pic>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7969" y="826567"/>
            <a:ext cx="4230461" cy="1867669"/>
          </a:xfrm>
          <a:prstGeom prst="rect">
            <a:avLst/>
          </a:prstGeom>
          <a:effectLst>
            <a:softEdge rad="317500"/>
          </a:effectLst>
        </p:spPr>
      </p:pic>
      <p:sp>
        <p:nvSpPr>
          <p:cNvPr id="3" name="Slayt Numarası Yer Tutucusu 2"/>
          <p:cNvSpPr>
            <a:spLocks noGrp="1"/>
          </p:cNvSpPr>
          <p:nvPr>
            <p:ph type="sldNum" sz="quarter" idx="12"/>
          </p:nvPr>
        </p:nvSpPr>
        <p:spPr/>
        <p:txBody>
          <a:bodyPr/>
          <a:lstStyle/>
          <a:p>
            <a:pPr>
              <a:defRPr/>
            </a:pPr>
            <a:fld id="{EBDEB17F-6E3A-4BEB-9D09-280E69A95D40}" type="slidenum">
              <a:rPr lang="tr-TR" altLang="tr-TR" smtClean="0"/>
              <a:pPr>
                <a:defRPr/>
              </a:pPr>
              <a:t>1</a:t>
            </a:fld>
            <a:endParaRPr lang="tr-TR" alt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Yuvarlatılmış Dikdörtgen"/>
          <p:cNvSpPr/>
          <p:nvPr/>
        </p:nvSpPr>
        <p:spPr>
          <a:xfrm>
            <a:off x="323528" y="1542108"/>
            <a:ext cx="8535987" cy="11668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600" dirty="0" smtClean="0"/>
              <a:t>Defterdarlığımızın 1 adet eğitim ve toplantı salonu bulunmaktadır, Defterdarlığımız eğitim ve toplantı salonu hizmet binamızın 2. katında  aynı anda 30 kişiye eğitim ve toplantı salonu olarak hizmet verebilmektedir. </a:t>
            </a:r>
          </a:p>
        </p:txBody>
      </p:sp>
      <p:sp>
        <p:nvSpPr>
          <p:cNvPr id="8" name="10 Yuvarlatılmış Dikdörtgen"/>
          <p:cNvSpPr/>
          <p:nvPr/>
        </p:nvSpPr>
        <p:spPr>
          <a:xfrm>
            <a:off x="323528" y="5517232"/>
            <a:ext cx="8620125" cy="7699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a:solidFill>
                  <a:schemeClr val="tx1"/>
                </a:solidFill>
              </a:rPr>
              <a:t>Defterdarlığımıza tahsisli yemekhane bulunmamakta olup, personelimiz </a:t>
            </a:r>
            <a:r>
              <a:rPr lang="tr-TR" sz="1600" dirty="0" smtClean="0">
                <a:solidFill>
                  <a:schemeClr val="tx1"/>
                </a:solidFill>
              </a:rPr>
              <a:t>Valilik Ek Hizmet binası  içerisindeki İl Milli Eğitim Müdürlüğü yemekhanesinden yemek hizmeti almaktadır.</a:t>
            </a:r>
            <a:endParaRPr lang="tr-TR" sz="1600" dirty="0">
              <a:solidFill>
                <a:schemeClr val="tx1"/>
              </a:solidFill>
            </a:endParaRPr>
          </a:p>
        </p:txBody>
      </p:sp>
      <p:sp>
        <p:nvSpPr>
          <p:cNvPr id="9" name="Yuvarlatılmış Dikdörtgen 4"/>
          <p:cNvSpPr/>
          <p:nvPr/>
        </p:nvSpPr>
        <p:spPr>
          <a:xfrm>
            <a:off x="323528" y="125413"/>
            <a:ext cx="3286125"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EĞİTİM VE SOSYAL TESİSLER</a:t>
            </a:r>
          </a:p>
        </p:txBody>
      </p:sp>
      <p:sp>
        <p:nvSpPr>
          <p:cNvPr id="10" name="Yuvarlatılmış Dikdörtgen 9"/>
          <p:cNvSpPr/>
          <p:nvPr/>
        </p:nvSpPr>
        <p:spPr>
          <a:xfrm>
            <a:off x="323528" y="1052736"/>
            <a:ext cx="324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EĞİTİM</a:t>
            </a:r>
            <a:r>
              <a:rPr lang="tr-TR" sz="1600" b="1" dirty="0">
                <a:solidFill>
                  <a:schemeClr val="bg1"/>
                </a:solidFill>
                <a:latin typeface="+mj-lt"/>
              </a:rPr>
              <a:t> </a:t>
            </a:r>
            <a:r>
              <a:rPr lang="tr-TR" sz="1600" b="1" dirty="0">
                <a:solidFill>
                  <a:schemeClr val="tx1"/>
                </a:solidFill>
                <a:latin typeface="+mj-lt"/>
              </a:rPr>
              <a:t>VE TOPLANTI SALONLARI</a:t>
            </a:r>
          </a:p>
        </p:txBody>
      </p:sp>
      <p:sp>
        <p:nvSpPr>
          <p:cNvPr id="12" name="Yuvarlatılmış Dikdörtgen 9"/>
          <p:cNvSpPr/>
          <p:nvPr/>
        </p:nvSpPr>
        <p:spPr>
          <a:xfrm>
            <a:off x="367004" y="5013176"/>
            <a:ext cx="3204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YEMEKHANE</a:t>
            </a:r>
          </a:p>
        </p:txBody>
      </p:sp>
      <p:sp>
        <p:nvSpPr>
          <p:cNvPr id="13" name="10 Yuvarlatılmış Dikdörtgen"/>
          <p:cNvSpPr/>
          <p:nvPr/>
        </p:nvSpPr>
        <p:spPr>
          <a:xfrm>
            <a:off x="323528" y="3501008"/>
            <a:ext cx="8620125" cy="12726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600" dirty="0" smtClean="0"/>
              <a:t> </a:t>
            </a:r>
            <a:r>
              <a:rPr lang="tr-TR" altLang="tr-TR" sz="1600" b="1" dirty="0" smtClean="0"/>
              <a:t>1) </a:t>
            </a:r>
            <a:r>
              <a:rPr lang="tr-TR" altLang="tr-TR" sz="1600" dirty="0" smtClean="0"/>
              <a:t>Defterdarlığımıza ait ilimiz merkezinde </a:t>
            </a:r>
            <a:r>
              <a:rPr lang="tr-TR" altLang="tr-TR" sz="1600" dirty="0" err="1" smtClean="0"/>
              <a:t>Umurbey</a:t>
            </a:r>
            <a:r>
              <a:rPr lang="tr-TR" altLang="tr-TR" sz="1600" dirty="0" smtClean="0"/>
              <a:t> Mahallesi adresinde 14 oda ve 2 </a:t>
            </a:r>
            <a:r>
              <a:rPr lang="tr-TR" altLang="tr-TR" sz="1600" dirty="0" err="1" smtClean="0"/>
              <a:t>suit</a:t>
            </a:r>
            <a:r>
              <a:rPr lang="tr-TR" altLang="tr-TR" sz="1600" dirty="0" smtClean="0"/>
              <a:t> odadan oluşan 30 yatak kapasiteli misafirhane bulunmaktadır.</a:t>
            </a:r>
          </a:p>
          <a:p>
            <a:pPr algn="just">
              <a:defRPr/>
            </a:pPr>
            <a:r>
              <a:rPr lang="tr-TR" altLang="tr-TR" sz="1600" dirty="0"/>
              <a:t> </a:t>
            </a:r>
            <a:r>
              <a:rPr lang="tr-TR" altLang="tr-TR" sz="1600" b="1" dirty="0" smtClean="0"/>
              <a:t>2) </a:t>
            </a:r>
            <a:r>
              <a:rPr lang="tr-TR" altLang="tr-TR" sz="1600" dirty="0" smtClean="0"/>
              <a:t>Defterdarlığımıza ait Karacabey İlçesi Malkara mevkiinde 14 konut ve her konutta 4 yatak kapasitesi ile  hizmet veren eğitim ve dinlenme tesisi bulunmaktadır.</a:t>
            </a:r>
          </a:p>
        </p:txBody>
      </p:sp>
      <p:sp>
        <p:nvSpPr>
          <p:cNvPr id="14" name="Yuvarlatılmış Dikdörtgen 9"/>
          <p:cNvSpPr/>
          <p:nvPr/>
        </p:nvSpPr>
        <p:spPr>
          <a:xfrm>
            <a:off x="357189" y="2996992"/>
            <a:ext cx="324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smtClean="0">
                <a:solidFill>
                  <a:schemeClr val="tx1"/>
                </a:solidFill>
                <a:latin typeface="+mj-lt"/>
              </a:rPr>
              <a:t>MİSAFİRHANE VE SOSYAL TESİS</a:t>
            </a:r>
            <a:endParaRPr lang="tr-TR" sz="1600" b="1" dirty="0">
              <a:solidFill>
                <a:schemeClr val="tx1"/>
              </a:solidFill>
              <a:latin typeface="+mj-lt"/>
            </a:endParaRP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10</a:t>
            </a:fld>
            <a:endParaRPr lang="tr-TR" altLang="tr-TR"/>
          </a:p>
        </p:txBody>
      </p:sp>
    </p:spTree>
    <p:extLst>
      <p:ext uri="{BB962C8B-B14F-4D97-AF65-F5344CB8AC3E}">
        <p14:creationId xmlns:p14="http://schemas.microsoft.com/office/powerpoint/2010/main" val="59012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Yuvarlatılmış Dikdörtgen"/>
          <p:cNvSpPr/>
          <p:nvPr/>
        </p:nvSpPr>
        <p:spPr>
          <a:xfrm>
            <a:off x="447309" y="2420888"/>
            <a:ext cx="8215313" cy="37830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600" b="1" dirty="0" smtClean="0">
                <a:latin typeface="+mn-lt"/>
              </a:rPr>
              <a:t>Defterdarlığımız bütün birimleri hizmetlerini bilgisayar ortamında vermektedir.    </a:t>
            </a:r>
          </a:p>
          <a:p>
            <a:pPr algn="just">
              <a:defRPr/>
            </a:pPr>
            <a:endParaRPr lang="tr-TR" altLang="tr-TR" sz="1600" dirty="0" smtClean="0">
              <a:latin typeface="+mn-lt"/>
            </a:endParaRPr>
          </a:p>
          <a:p>
            <a:pPr marL="285750" indent="-285750" algn="just">
              <a:lnSpc>
                <a:spcPct val="150000"/>
              </a:lnSpc>
              <a:buFont typeface="Arial" panose="020B0604020202020204" pitchFamily="34" charset="0"/>
              <a:buChar char="•"/>
              <a:defRPr/>
            </a:pPr>
            <a:r>
              <a:rPr lang="tr-TR" altLang="tr-TR" sz="1600" dirty="0" smtClean="0">
                <a:latin typeface="+mn-lt"/>
              </a:rPr>
              <a:t>Muhasebe Birimleri ve  </a:t>
            </a:r>
            <a:r>
              <a:rPr lang="tr-TR" altLang="tr-TR" sz="1600" dirty="0" err="1" smtClean="0">
                <a:latin typeface="+mn-lt"/>
              </a:rPr>
              <a:t>Malmüdürlüklerimizin</a:t>
            </a:r>
            <a:r>
              <a:rPr lang="tr-TR" altLang="tr-TR" sz="1600" dirty="0" smtClean="0">
                <a:latin typeface="+mn-lt"/>
              </a:rPr>
              <a:t> muhasebe servisleri </a:t>
            </a:r>
            <a:r>
              <a:rPr lang="tr-TR" altLang="tr-TR" sz="1600" b="1" dirty="0" smtClean="0">
                <a:latin typeface="+mn-lt"/>
              </a:rPr>
              <a:t>BKMYS</a:t>
            </a:r>
          </a:p>
          <a:p>
            <a:pPr marL="285750" indent="-285750" algn="just">
              <a:lnSpc>
                <a:spcPct val="150000"/>
              </a:lnSpc>
              <a:buFont typeface="Arial" panose="020B0604020202020204" pitchFamily="34" charset="0"/>
              <a:buChar char="•"/>
              <a:defRPr/>
            </a:pPr>
            <a:r>
              <a:rPr lang="tr-TR" altLang="tr-TR" sz="1600" dirty="0" smtClean="0">
                <a:latin typeface="+mn-lt"/>
              </a:rPr>
              <a:t>Personel Müdürlüğümüz gider  birimi  işlemlerini</a:t>
            </a:r>
            <a:r>
              <a:rPr lang="tr-TR" altLang="tr-TR" sz="1600" dirty="0" smtClean="0">
                <a:solidFill>
                  <a:schemeClr val="tx2">
                    <a:lumMod val="60000"/>
                    <a:lumOff val="40000"/>
                  </a:schemeClr>
                </a:solidFill>
                <a:latin typeface="+mn-lt"/>
              </a:rPr>
              <a:t> </a:t>
            </a:r>
            <a:r>
              <a:rPr lang="tr-TR" altLang="tr-TR" sz="1600" b="1" dirty="0" smtClean="0">
                <a:latin typeface="+mn-lt"/>
              </a:rPr>
              <a:t>PEROP</a:t>
            </a:r>
            <a:r>
              <a:rPr lang="tr-TR" altLang="tr-TR" sz="1600" dirty="0" smtClean="0">
                <a:solidFill>
                  <a:srgbClr val="0070C0"/>
                </a:solidFill>
                <a:latin typeface="+mn-lt"/>
              </a:rPr>
              <a:t> </a:t>
            </a:r>
          </a:p>
          <a:p>
            <a:pPr marL="285750" indent="-285750" algn="just">
              <a:lnSpc>
                <a:spcPct val="150000"/>
              </a:lnSpc>
              <a:buFont typeface="Arial" panose="020B0604020202020204" pitchFamily="34" charset="0"/>
              <a:buChar char="•"/>
              <a:defRPr/>
            </a:pPr>
            <a:r>
              <a:rPr lang="tr-TR" altLang="tr-TR" sz="1600" dirty="0" err="1" smtClean="0">
                <a:latin typeface="+mn-lt"/>
              </a:rPr>
              <a:t>Muhakemat</a:t>
            </a:r>
            <a:r>
              <a:rPr lang="tr-TR" altLang="tr-TR" sz="1600" dirty="0" smtClean="0">
                <a:latin typeface="+mn-lt"/>
              </a:rPr>
              <a:t> Müdürlüğümüzün işlemleri </a:t>
            </a:r>
            <a:r>
              <a:rPr lang="tr-TR" altLang="tr-TR" sz="1600" b="1" dirty="0" smtClean="0">
                <a:latin typeface="+mn-lt"/>
              </a:rPr>
              <a:t>METOP</a:t>
            </a:r>
            <a:r>
              <a:rPr lang="tr-TR" altLang="tr-TR" sz="1600" dirty="0" smtClean="0">
                <a:latin typeface="+mn-lt"/>
              </a:rPr>
              <a:t> </a:t>
            </a:r>
          </a:p>
          <a:p>
            <a:pPr marL="285750" indent="-285750" algn="just">
              <a:lnSpc>
                <a:spcPct val="150000"/>
              </a:lnSpc>
              <a:buFont typeface="Arial" panose="020B0604020202020204" pitchFamily="34" charset="0"/>
              <a:buChar char="•"/>
              <a:defRPr/>
            </a:pPr>
            <a:r>
              <a:rPr lang="tr-TR" altLang="tr-TR" sz="1600" dirty="0" smtClean="0">
                <a:latin typeface="+mn-lt"/>
              </a:rPr>
              <a:t>Defterdarlığımız gider birimleri  yazışmaları ile postalama ve dosyalama işlemlerini </a:t>
            </a:r>
            <a:r>
              <a:rPr lang="tr-TR" altLang="tr-TR" sz="1600" b="1" dirty="0" smtClean="0">
                <a:latin typeface="+mn-lt"/>
              </a:rPr>
              <a:t>BELGENET</a:t>
            </a:r>
            <a:r>
              <a:rPr lang="tr-TR" altLang="tr-TR" sz="1600" dirty="0">
                <a:solidFill>
                  <a:srgbClr val="0070C0"/>
                </a:solidFill>
                <a:latin typeface="+mn-lt"/>
              </a:rPr>
              <a:t> </a:t>
            </a:r>
            <a:r>
              <a:rPr lang="tr-TR" altLang="tr-TR" sz="1600" dirty="0" smtClean="0">
                <a:latin typeface="+mn-lt"/>
              </a:rPr>
              <a:t>(Elektronik Belge Yönetim Sistemi Yazılımı)</a:t>
            </a:r>
          </a:p>
          <a:p>
            <a:pPr algn="just">
              <a:defRPr/>
            </a:pPr>
            <a:endParaRPr lang="tr-TR" altLang="tr-TR" sz="1600" dirty="0" smtClean="0">
              <a:latin typeface="+mn-lt"/>
            </a:endParaRPr>
          </a:p>
          <a:p>
            <a:pPr algn="just">
              <a:defRPr/>
            </a:pPr>
            <a:r>
              <a:rPr lang="tr-TR" altLang="tr-TR" sz="1600" dirty="0">
                <a:latin typeface="+mn-lt"/>
              </a:rPr>
              <a:t> </a:t>
            </a:r>
            <a:r>
              <a:rPr lang="tr-TR" altLang="tr-TR" sz="1600" dirty="0" smtClean="0">
                <a:latin typeface="+mn-lt"/>
              </a:rPr>
              <a:t>     üzerinden gerçekleştirilmektedir.</a:t>
            </a:r>
            <a:endParaRPr lang="tr-TR" altLang="tr-TR" dirty="0" smtClean="0">
              <a:latin typeface="+mn-lt"/>
            </a:endParaRPr>
          </a:p>
        </p:txBody>
      </p:sp>
      <p:sp>
        <p:nvSpPr>
          <p:cNvPr id="4" name="Yuvarlatılmış Dikdörtgen 4"/>
          <p:cNvSpPr/>
          <p:nvPr/>
        </p:nvSpPr>
        <p:spPr>
          <a:xfrm>
            <a:off x="570359" y="503015"/>
            <a:ext cx="3857625"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BİLGİ VE TEKNOLOJİK KAYNAKLAR</a:t>
            </a:r>
          </a:p>
        </p:txBody>
      </p:sp>
      <p:sp>
        <p:nvSpPr>
          <p:cNvPr id="5" name="Yuvarlatılmış Dikdörtgen 9"/>
          <p:cNvSpPr/>
          <p:nvPr/>
        </p:nvSpPr>
        <p:spPr>
          <a:xfrm>
            <a:off x="539832" y="1615033"/>
            <a:ext cx="25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BİLİŞİM SİSTEMLERİ</a:t>
            </a: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11</a:t>
            </a:fld>
            <a:endParaRPr lang="tr-TR" alt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9 Yuvarlatılmış Dikdörtgen"/>
          <p:cNvSpPr>
            <a:spLocks noGrp="1" noChangeArrowheads="1"/>
          </p:cNvSpPr>
          <p:nvPr>
            <p:ph idx="1"/>
          </p:nvPr>
        </p:nvSpPr>
        <p:spPr>
          <a:xfrm>
            <a:off x="467544" y="2925096"/>
            <a:ext cx="8280000" cy="1368000"/>
          </a:xfrm>
          <a:prstGeom prst="roundRect">
            <a:avLst>
              <a:gd name="adj" fmla="val 16667"/>
            </a:avLst>
          </a:prstGeom>
          <a:ln w="25400" algn="ctr">
            <a:solidFill>
              <a:srgbClr val="385D8A"/>
            </a:solidFill>
            <a:round/>
          </a:ln>
        </p:spPr>
        <p:txBody>
          <a:bodyPr/>
          <a:lstStyle/>
          <a:p>
            <a:pPr marL="0" algn="just">
              <a:buNone/>
              <a:defRPr/>
            </a:pPr>
            <a:r>
              <a:rPr lang="tr-TR" sz="1600" dirty="0"/>
              <a:t>Kamuda taşıt edinim, kullanım ve tasfiye süreçlerini; bilgi teknolojilerinin sunduğu imkanlar çerçevesinde bütünleşik bir anlayışla, ekonomiklik, etkinlik ve etkililik esaslarına göre yeniden düzenlemek amacıyla ilke, yöntem ve araçları içeren bir uygulama modeli geliştirmek, pilot uygulama yoluyla test etmek ve merkezi yönetim kapsamındaki idarelerden başlamak suretiyle kamu idarelerine yaygınlaştırmaktır.</a:t>
            </a:r>
            <a:endParaRPr lang="tr-TR" altLang="tr-TR" sz="1000" dirty="0">
              <a:cs typeface="Arial" pitchFamily="34" charset="0"/>
            </a:endParaRPr>
          </a:p>
        </p:txBody>
      </p:sp>
      <p:sp>
        <p:nvSpPr>
          <p:cNvPr id="3" name="Slayt Numarası Yer Tutucusu 2"/>
          <p:cNvSpPr>
            <a:spLocks noGrp="1"/>
          </p:cNvSpPr>
          <p:nvPr>
            <p:ph type="sldNum" sz="quarter" idx="12"/>
          </p:nvPr>
        </p:nvSpPr>
        <p:spPr>
          <a:xfrm>
            <a:off x="6553200" y="6520259"/>
            <a:ext cx="2133600" cy="365125"/>
          </a:xfrm>
        </p:spPr>
        <p:txBody>
          <a:bodyPr/>
          <a:lstStyle/>
          <a:p>
            <a:pPr>
              <a:defRPr/>
            </a:pPr>
            <a:fld id="{70F63F88-EFBF-44E3-8AA3-2EF93B17461B}" type="slidenum">
              <a:rPr lang="tr-TR" altLang="tr-TR" smtClean="0"/>
              <a:pPr>
                <a:defRPr/>
              </a:pPr>
              <a:t>12</a:t>
            </a:fld>
            <a:endParaRPr lang="tr-TR" altLang="tr-TR" dirty="0"/>
          </a:p>
        </p:txBody>
      </p:sp>
      <p:sp>
        <p:nvSpPr>
          <p:cNvPr id="5" name="9 Yuvarlatılmış Dikdörtgen"/>
          <p:cNvSpPr txBox="1">
            <a:spLocks noChangeArrowheads="1"/>
          </p:cNvSpPr>
          <p:nvPr/>
        </p:nvSpPr>
        <p:spPr bwMode="auto">
          <a:xfrm>
            <a:off x="467544" y="5085344"/>
            <a:ext cx="8280000" cy="1368000"/>
          </a:xfrm>
          <a:prstGeom prst="roundRect">
            <a:avLst>
              <a:gd name="adj" fmla="val 16667"/>
            </a:avLst>
          </a:prstGeom>
          <a:noFill/>
          <a:ln w="25400" algn="ctr">
            <a:solidFill>
              <a:srgbClr val="385D8A"/>
            </a:solidFill>
            <a:round/>
            <a:headEnd/>
            <a:tailEnd/>
          </a:ln>
        </p:spPr>
        <p:txBody>
          <a:bodyPr/>
          <a:lstStyle/>
          <a:p>
            <a:pPr algn="just">
              <a:buFont typeface="Arial" pitchFamily="34" charset="0"/>
              <a:buNone/>
              <a:defRPr/>
            </a:pPr>
            <a:r>
              <a:rPr lang="tr-TR" altLang="tr-TR" sz="1600" dirty="0" smtClean="0"/>
              <a:t>Defterdarlığımız </a:t>
            </a:r>
            <a:r>
              <a:rPr lang="tr-TR" altLang="tr-TR" sz="1600" dirty="0"/>
              <a:t>internet sayfası şeffaf yönetim anlayışı içerisinde kamuoyunu bilgilendirmek, hızlı ve güvenilir hizmet vermek, kurumsal imaj oluşturmak, vatandaşlara ve </a:t>
            </a:r>
            <a:r>
              <a:rPr lang="tr-TR" altLang="tr-TR" sz="1600" dirty="0" smtClean="0"/>
              <a:t>paydaşlarımıza </a:t>
            </a:r>
            <a:r>
              <a:rPr lang="tr-TR" altLang="tr-TR" sz="1600" dirty="0"/>
              <a:t>sunulan bilgilerin içerik ve sunum yönünden standartlaştırmak amacıyla 2017 tarihinde yenilenerek internet üzerinden, </a:t>
            </a:r>
            <a:r>
              <a:rPr lang="tr-TR" altLang="tr-TR" sz="1600" dirty="0" smtClean="0">
                <a:solidFill>
                  <a:schemeClr val="tx2">
                    <a:lumMod val="60000"/>
                    <a:lumOff val="40000"/>
                  </a:schemeClr>
                </a:solidFill>
                <a:hlinkClick r:id="rId2"/>
              </a:rPr>
              <a:t>www.bursa.defterdarligi.gov.tr</a:t>
            </a:r>
            <a:r>
              <a:rPr lang="tr-TR" altLang="tr-TR" sz="1600" dirty="0" smtClean="0"/>
              <a:t> </a:t>
            </a:r>
            <a:r>
              <a:rPr lang="tr-TR" altLang="tr-TR" sz="1600" dirty="0"/>
              <a:t>adresinden hizmet </a:t>
            </a:r>
            <a:r>
              <a:rPr lang="tr-TR" altLang="tr-TR" sz="1600" dirty="0" smtClean="0"/>
              <a:t>vermektedir.</a:t>
            </a:r>
            <a:endParaRPr lang="tr-TR" altLang="tr-TR" sz="1600" dirty="0"/>
          </a:p>
        </p:txBody>
      </p:sp>
      <p:sp>
        <p:nvSpPr>
          <p:cNvPr id="6" name="Yuvarlatılmış Dikdörtgen 9"/>
          <p:cNvSpPr/>
          <p:nvPr/>
        </p:nvSpPr>
        <p:spPr>
          <a:xfrm>
            <a:off x="467544" y="320206"/>
            <a:ext cx="288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TAŞIT BİLGİ SİSTEMİ</a:t>
            </a:r>
          </a:p>
        </p:txBody>
      </p:sp>
      <p:sp>
        <p:nvSpPr>
          <p:cNvPr id="8" name="Yuvarlatılmış Dikdörtgen 9"/>
          <p:cNvSpPr/>
          <p:nvPr/>
        </p:nvSpPr>
        <p:spPr>
          <a:xfrm>
            <a:off x="539552" y="4622868"/>
            <a:ext cx="3168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DEFTERDARLIK</a:t>
            </a:r>
            <a:r>
              <a:rPr lang="tr-TR" sz="1600" b="1" dirty="0">
                <a:solidFill>
                  <a:srgbClr val="FFC000"/>
                </a:solidFill>
              </a:rPr>
              <a:t> </a:t>
            </a:r>
            <a:r>
              <a:rPr lang="tr-TR" sz="1600" b="1" dirty="0">
                <a:solidFill>
                  <a:schemeClr val="tx1"/>
                </a:solidFill>
              </a:rPr>
              <a:t>İNTERNET SAYFASI </a:t>
            </a:r>
          </a:p>
        </p:txBody>
      </p:sp>
      <p:sp>
        <p:nvSpPr>
          <p:cNvPr id="9" name="9 Yuvarlatılmış Dikdörtgen"/>
          <p:cNvSpPr txBox="1">
            <a:spLocks noChangeArrowheads="1"/>
          </p:cNvSpPr>
          <p:nvPr/>
        </p:nvSpPr>
        <p:spPr bwMode="auto">
          <a:xfrm>
            <a:off x="467544" y="764704"/>
            <a:ext cx="8280000" cy="1368000"/>
          </a:xfrm>
          <a:prstGeom prst="roundRect">
            <a:avLst>
              <a:gd name="adj" fmla="val 16667"/>
            </a:avLst>
          </a:prstGeom>
          <a:noFill/>
          <a:ln w="25400" algn="ctr">
            <a:solidFill>
              <a:srgbClr val="385D8A"/>
            </a:solidFill>
            <a:round/>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algn="just">
              <a:buFont typeface="Arial" charset="0"/>
              <a:buNone/>
              <a:defRPr/>
            </a:pPr>
            <a:r>
              <a:rPr lang="tr-TR" altLang="tr-TR" sz="1600" dirty="0" smtClean="0"/>
              <a:t>Defterdarlığımız Merkez ve İlçe birimlerine kayıtlı taşıtların Kamu Taşıt Bilgi Sistemi (TBS) kullanıcı ve veri giriş istemleri </a:t>
            </a:r>
            <a:r>
              <a:rPr lang="tr-TR" altLang="tr-TR" sz="1600" dirty="0" smtClean="0">
                <a:cs typeface="Arial" pitchFamily="34" charset="0"/>
              </a:rPr>
              <a:t>sistemden tanımlanarak Eylül 2017 tarihinden itibaren uygulamaya konulmuş olup, Akaryakıt alımları 01.01.2020 tarihinden itibaren Taşıt Bilgi Ünitesi </a:t>
            </a:r>
            <a:r>
              <a:rPr lang="tr-TR" altLang="tr-TR" sz="1600" dirty="0" err="1" smtClean="0">
                <a:cs typeface="Arial" pitchFamily="34" charset="0"/>
              </a:rPr>
              <a:t>Automatic</a:t>
            </a:r>
            <a:r>
              <a:rPr lang="tr-TR" altLang="tr-TR" sz="1600" dirty="0" smtClean="0">
                <a:cs typeface="Arial" pitchFamily="34" charset="0"/>
              </a:rPr>
              <a:t> sisteminden yapılmaktadır.</a:t>
            </a:r>
            <a:endParaRPr lang="tr-TR" altLang="tr-TR" sz="1600" dirty="0">
              <a:cs typeface="Arial" pitchFamily="34" charset="0"/>
            </a:endParaRPr>
          </a:p>
        </p:txBody>
      </p:sp>
      <p:sp>
        <p:nvSpPr>
          <p:cNvPr id="10" name="Yuvarlatılmış Dikdörtgen 9"/>
          <p:cNvSpPr/>
          <p:nvPr/>
        </p:nvSpPr>
        <p:spPr>
          <a:xfrm>
            <a:off x="467544" y="2492936"/>
            <a:ext cx="3168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smtClean="0">
                <a:solidFill>
                  <a:schemeClr val="tx1"/>
                </a:solidFill>
                <a:latin typeface="+mj-lt"/>
              </a:rPr>
              <a:t>KAMU FİLO SİSTEMİ</a:t>
            </a:r>
            <a:endParaRPr lang="tr-TR" sz="1600" b="1" dirty="0">
              <a:solidFill>
                <a:schemeClr val="tx1"/>
              </a:solidFill>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Yuvarlatılmış Dikdörtgen"/>
          <p:cNvSpPr/>
          <p:nvPr/>
        </p:nvSpPr>
        <p:spPr>
          <a:xfrm>
            <a:off x="285750" y="1701288"/>
            <a:ext cx="8569325" cy="43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1600" dirty="0">
                <a:solidFill>
                  <a:schemeClr val="tx1"/>
                </a:solidFill>
                <a:cs typeface="Arial" charset="0"/>
              </a:rPr>
              <a:t>Kamu İç Kontrol Standartları idarelerin iç kontrol standartlarının oluşturulmasında, izlenmesinde ve değerlendirilmesinde dikkate almaları gereken temel yönetim kurallarını göstermekte ve tüm kamu idarelerinde standart bir kontrol sisteminin kurulmasını ve uygulanmasını amaçlamaktadır. Bu nedenle Defterdarlık iç kontrol eylem planı ile ilgili yayımlanan Bakanlık Makamının 25/03/2021 tarihli ve 209370 sayılı Onayları ile yürürlüğe konulan</a:t>
            </a:r>
            <a:r>
              <a:rPr lang="tr-TR" sz="1600" b="1" dirty="0">
                <a:solidFill>
                  <a:schemeClr val="tx1"/>
                </a:solidFill>
                <a:cs typeface="Arial" charset="0"/>
              </a:rPr>
              <a:t> ‘İç Kontrol Genelgesi’</a:t>
            </a:r>
            <a:r>
              <a:rPr lang="tr-TR" sz="1600" dirty="0">
                <a:solidFill>
                  <a:schemeClr val="tx1"/>
                </a:solidFill>
                <a:cs typeface="Arial" charset="0"/>
              </a:rPr>
              <a:t> uyarınca Defterdarlığımızda iç kontrol sistemi ve standartları oluşturulmuş olup, etik kurallar Defterdarlığımız web sayfasında yayınlanmış Defterdarlığımızın misyonu ve vizyonu belirlenerek birim yönergeleri, yetki devirleri ve görev ve çalışmaları tespit edilerek </a:t>
            </a:r>
            <a:r>
              <a:rPr lang="tr-TR" sz="1600" dirty="0" err="1">
                <a:solidFill>
                  <a:schemeClr val="tx1"/>
                </a:solidFill>
                <a:cs typeface="Arial" charset="0"/>
              </a:rPr>
              <a:t>operasyonel</a:t>
            </a:r>
            <a:r>
              <a:rPr lang="tr-TR" sz="1600" dirty="0">
                <a:solidFill>
                  <a:schemeClr val="tx1"/>
                </a:solidFill>
                <a:cs typeface="Arial" charset="0"/>
              </a:rPr>
              <a:t> planlama çalışmaları tamamlanmıştır. </a:t>
            </a:r>
          </a:p>
          <a:p>
            <a:pPr algn="just">
              <a:defRPr/>
            </a:pPr>
            <a:endParaRPr lang="tr-TR" sz="1600" dirty="0">
              <a:solidFill>
                <a:schemeClr val="tx1"/>
              </a:solidFill>
              <a:cs typeface="Arial" charset="0"/>
            </a:endParaRPr>
          </a:p>
          <a:p>
            <a:pPr algn="just">
              <a:defRPr/>
            </a:pPr>
            <a:r>
              <a:rPr lang="tr-TR" sz="1600" b="1" dirty="0">
                <a:solidFill>
                  <a:schemeClr val="tx1"/>
                </a:solidFill>
                <a:cs typeface="Arial" charset="0"/>
              </a:rPr>
              <a:t>Ayrıca Defterdarlığımız </a:t>
            </a:r>
            <a:r>
              <a:rPr lang="tr-TR" sz="1600" b="1" dirty="0" smtClean="0">
                <a:solidFill>
                  <a:schemeClr val="tx1"/>
                </a:solidFill>
                <a:cs typeface="Arial" charset="0"/>
              </a:rPr>
              <a:t>2022 </a:t>
            </a:r>
            <a:r>
              <a:rPr lang="tr-TR" sz="1600" b="1" dirty="0">
                <a:solidFill>
                  <a:schemeClr val="tx1"/>
                </a:solidFill>
                <a:cs typeface="Arial" charset="0"/>
              </a:rPr>
              <a:t>yılı İç Kontrol Eylem Planı kapsamında öngörülen faaliyetler </a:t>
            </a:r>
            <a:r>
              <a:rPr lang="tr-TR" sz="1600" b="1" dirty="0" smtClean="0">
                <a:solidFill>
                  <a:schemeClr val="tx1"/>
                </a:solidFill>
                <a:cs typeface="Arial" charset="0"/>
              </a:rPr>
              <a:t>tamamlanmış olup 2023 İç Kontrol Kararlılık Beyanı web sayfamızda yayınlanmıştır.</a:t>
            </a:r>
            <a:endParaRPr lang="tr-TR" sz="1600" b="1" dirty="0">
              <a:solidFill>
                <a:schemeClr val="tx1"/>
              </a:solidFill>
              <a:cs typeface="Arial" charset="0"/>
            </a:endParaRP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13</a:t>
            </a:fld>
            <a:endParaRPr lang="tr-TR" altLang="tr-TR"/>
          </a:p>
        </p:txBody>
      </p:sp>
      <p:sp>
        <p:nvSpPr>
          <p:cNvPr id="6" name="Yuvarlatılmış Dikdörtgen 4"/>
          <p:cNvSpPr/>
          <p:nvPr/>
        </p:nvSpPr>
        <p:spPr>
          <a:xfrm>
            <a:off x="282326" y="584744"/>
            <a:ext cx="3785618"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İÇ KONTROL VE YÖNETİM</a:t>
            </a:r>
            <a:endParaRPr lang="tr-TR" sz="2000" b="1" dirty="0">
              <a:solidFill>
                <a:schemeClr val="tx1"/>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Yuvarlatılmış Dikdörtgen 7"/>
          <p:cNvSpPr/>
          <p:nvPr/>
        </p:nvSpPr>
        <p:spPr>
          <a:xfrm>
            <a:off x="396056" y="4113136"/>
            <a:ext cx="468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TEMEL POLİTİKALAR VE ÖNCELİKLER</a:t>
            </a:r>
          </a:p>
        </p:txBody>
      </p:sp>
      <p:sp>
        <p:nvSpPr>
          <p:cNvPr id="11" name="10 Yuvarlatılmış Dikdörtgen"/>
          <p:cNvSpPr/>
          <p:nvPr/>
        </p:nvSpPr>
        <p:spPr>
          <a:xfrm>
            <a:off x="357188" y="2025024"/>
            <a:ext cx="8460000" cy="16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Bursa </a:t>
            </a:r>
            <a:r>
              <a:rPr lang="tr-TR" sz="1600" dirty="0">
                <a:solidFill>
                  <a:schemeClr val="tx1"/>
                </a:solidFill>
              </a:rPr>
              <a:t>Defterdarlığı olarak kurumların gider taahhütlerini kontrol etmek ve hesaplarını tutmak, bütçe giderlerinin etkin ve verimli bir şekilde gerçekleştirmek, </a:t>
            </a:r>
            <a:r>
              <a:rPr lang="tr-TR" sz="1600" dirty="0" smtClean="0">
                <a:solidFill>
                  <a:schemeClr val="tx1"/>
                </a:solidFill>
              </a:rPr>
              <a:t>kaliteli </a:t>
            </a:r>
            <a:r>
              <a:rPr lang="tr-TR" sz="1600" dirty="0">
                <a:solidFill>
                  <a:schemeClr val="tx1"/>
                </a:solidFill>
              </a:rPr>
              <a:t>hizmet sunmak, genel bütçe kapsamındaki kamu idareleri ve özel bütçeli idarelerin hukuk danışmanlığı ve </a:t>
            </a:r>
            <a:r>
              <a:rPr lang="tr-TR" sz="1600" dirty="0" err="1">
                <a:solidFill>
                  <a:schemeClr val="tx1"/>
                </a:solidFill>
              </a:rPr>
              <a:t>muhakemat</a:t>
            </a:r>
            <a:r>
              <a:rPr lang="tr-TR" sz="1600" dirty="0">
                <a:solidFill>
                  <a:schemeClr val="tx1"/>
                </a:solidFill>
              </a:rPr>
              <a:t> hizmet taleplerini yerine getirmek, kurumsal gelişime katkı sağlamak  çalışan memnuniyetini artırmak idarenin amaç ve hedefi olarak belirlenmiştir.</a:t>
            </a:r>
          </a:p>
        </p:txBody>
      </p:sp>
      <p:sp>
        <p:nvSpPr>
          <p:cNvPr id="5" name="Yuvarlatılmış Dikdörtgen 4"/>
          <p:cNvSpPr/>
          <p:nvPr/>
        </p:nvSpPr>
        <p:spPr>
          <a:xfrm>
            <a:off x="1643063" y="116632"/>
            <a:ext cx="5286375" cy="720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800" b="1" dirty="0">
                <a:solidFill>
                  <a:srgbClr val="FFC000"/>
                </a:solidFill>
                <a:latin typeface="+mj-lt"/>
              </a:rPr>
              <a:t>	AMAÇ VE HEDEFLERİMİZ </a:t>
            </a:r>
          </a:p>
        </p:txBody>
      </p:sp>
      <p:sp>
        <p:nvSpPr>
          <p:cNvPr id="6" name="5 Yuvarlatılmış Dikdörtgen"/>
          <p:cNvSpPr/>
          <p:nvPr/>
        </p:nvSpPr>
        <p:spPr>
          <a:xfrm>
            <a:off x="360472" y="4797152"/>
            <a:ext cx="8460000" cy="16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Bursa </a:t>
            </a:r>
            <a:r>
              <a:rPr lang="tr-TR" sz="1600" dirty="0">
                <a:solidFill>
                  <a:schemeClr val="tx1"/>
                </a:solidFill>
              </a:rPr>
              <a:t>Defterdarlığı olarak önceliğimiz; hizmetlerimizi adalet ve eşitlik, güvenilirlik, hesap verme sorumluluğu, hukukun üstünlüğü ve toplumsal sorumluluk ilkeleri doğrultusunda uygulamak, personelin iş becerilerinin ve iş yapma kapasitelerini arttırarak daha nitelikli hizmet ve personel profiline sahip olmaktır.</a:t>
            </a:r>
          </a:p>
        </p:txBody>
      </p:sp>
      <p:sp>
        <p:nvSpPr>
          <p:cNvPr id="7" name="Yuvarlatılmış Dikdörtgen 7"/>
          <p:cNvSpPr/>
          <p:nvPr/>
        </p:nvSpPr>
        <p:spPr>
          <a:xfrm>
            <a:off x="357188" y="1304824"/>
            <a:ext cx="468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İDARENİN AMAÇ VE HEDEFLERİ</a:t>
            </a:r>
          </a:p>
        </p:txBody>
      </p:sp>
      <p:sp>
        <p:nvSpPr>
          <p:cNvPr id="3" name="Slayt Numarası Yer Tutucusu 2"/>
          <p:cNvSpPr>
            <a:spLocks noGrp="1"/>
          </p:cNvSpPr>
          <p:nvPr>
            <p:ph type="sldNum" sz="quarter" idx="12"/>
          </p:nvPr>
        </p:nvSpPr>
        <p:spPr>
          <a:xfrm>
            <a:off x="6553200" y="6453336"/>
            <a:ext cx="2133600" cy="365125"/>
          </a:xfrm>
        </p:spPr>
        <p:txBody>
          <a:bodyPr/>
          <a:lstStyle/>
          <a:p>
            <a:pPr>
              <a:defRPr/>
            </a:pPr>
            <a:fld id="{C201B350-13C5-4ECC-8667-49AEE8388A64}" type="slidenum">
              <a:rPr lang="tr-TR" altLang="tr-TR" smtClean="0"/>
              <a:pPr>
                <a:defRPr/>
              </a:pPr>
              <a:t>14</a:t>
            </a:fld>
            <a:endParaRPr lang="tr-TR" alt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230980" y="130482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PERSONEL </a:t>
            </a:r>
            <a:r>
              <a:rPr lang="tr-TR" sz="2000" b="1" dirty="0" smtClean="0">
                <a:solidFill>
                  <a:schemeClr val="tx1"/>
                </a:solidFill>
                <a:latin typeface="+mj-lt"/>
              </a:rPr>
              <a:t>MÜDÜRLÜĞÜ </a:t>
            </a:r>
            <a:r>
              <a:rPr lang="tr-TR" sz="2000" b="1" dirty="0">
                <a:solidFill>
                  <a:schemeClr val="tx1"/>
                </a:solidFill>
                <a:latin typeface="+mj-lt"/>
              </a:rPr>
              <a:t>İŞLEMLERİ</a:t>
            </a:r>
          </a:p>
        </p:txBody>
      </p:sp>
      <p:sp>
        <p:nvSpPr>
          <p:cNvPr id="9" name="8 Yuvarlatılmış Dikdörtgen"/>
          <p:cNvSpPr/>
          <p:nvPr/>
        </p:nvSpPr>
        <p:spPr>
          <a:xfrm>
            <a:off x="247650" y="2068264"/>
            <a:ext cx="8569325" cy="9286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1600" dirty="0">
                <a:solidFill>
                  <a:schemeClr val="tx1"/>
                </a:solidFill>
                <a:cs typeface="Arial" charset="0"/>
              </a:rPr>
              <a:t>Defterdarlığımıza Personel Müdürlüğü merkez ve ilçelerde </a:t>
            </a:r>
            <a:r>
              <a:rPr lang="tr-TR" sz="1600" b="1" dirty="0" smtClean="0">
                <a:solidFill>
                  <a:schemeClr val="tx1"/>
                </a:solidFill>
                <a:cs typeface="Arial" charset="0"/>
              </a:rPr>
              <a:t>21</a:t>
            </a:r>
            <a:r>
              <a:rPr lang="tr-TR" sz="1600" dirty="0" smtClean="0">
                <a:solidFill>
                  <a:schemeClr val="tx1"/>
                </a:solidFill>
                <a:cs typeface="Arial" charset="0"/>
              </a:rPr>
              <a:t> </a:t>
            </a:r>
            <a:r>
              <a:rPr lang="tr-TR" sz="1600" dirty="0">
                <a:solidFill>
                  <a:schemeClr val="tx1"/>
                </a:solidFill>
                <a:cs typeface="Arial" charset="0"/>
              </a:rPr>
              <a:t>müdürlükte görevli</a:t>
            </a:r>
            <a:r>
              <a:rPr lang="tr-TR" sz="1600" b="1" dirty="0">
                <a:solidFill>
                  <a:schemeClr val="tx1"/>
                </a:solidFill>
                <a:cs typeface="Arial" charset="0"/>
              </a:rPr>
              <a:t> </a:t>
            </a:r>
            <a:r>
              <a:rPr lang="tr-TR" sz="1600" b="1" dirty="0" smtClean="0">
                <a:solidFill>
                  <a:schemeClr val="tx1"/>
                </a:solidFill>
                <a:cs typeface="Arial" charset="0"/>
              </a:rPr>
              <a:t>107 </a:t>
            </a:r>
            <a:r>
              <a:rPr lang="tr-TR" sz="1600" dirty="0">
                <a:solidFill>
                  <a:schemeClr val="tx1"/>
                </a:solidFill>
                <a:cs typeface="Arial" charset="0"/>
              </a:rPr>
              <a:t>Muhasebe, </a:t>
            </a:r>
            <a:r>
              <a:rPr lang="tr-TR" sz="1600" b="1" dirty="0" smtClean="0">
                <a:solidFill>
                  <a:schemeClr val="tx1"/>
                </a:solidFill>
                <a:cs typeface="Arial" charset="0"/>
              </a:rPr>
              <a:t>28</a:t>
            </a:r>
            <a:r>
              <a:rPr lang="tr-TR" sz="1600" dirty="0" smtClean="0">
                <a:solidFill>
                  <a:schemeClr val="tx1"/>
                </a:solidFill>
                <a:cs typeface="Arial" charset="0"/>
              </a:rPr>
              <a:t> </a:t>
            </a:r>
            <a:r>
              <a:rPr lang="tr-TR" sz="1600" dirty="0" err="1">
                <a:solidFill>
                  <a:schemeClr val="tx1"/>
                </a:solidFill>
                <a:cs typeface="Arial" charset="0"/>
              </a:rPr>
              <a:t>Muhakemat</a:t>
            </a:r>
            <a:r>
              <a:rPr lang="tr-TR" sz="1600" dirty="0">
                <a:solidFill>
                  <a:schemeClr val="tx1"/>
                </a:solidFill>
                <a:cs typeface="Arial" charset="0"/>
              </a:rPr>
              <a:t>, </a:t>
            </a:r>
            <a:r>
              <a:rPr lang="tr-TR" sz="1600" b="1" dirty="0" smtClean="0">
                <a:solidFill>
                  <a:schemeClr val="tx1"/>
                </a:solidFill>
                <a:cs typeface="Arial" charset="0"/>
              </a:rPr>
              <a:t>105</a:t>
            </a:r>
            <a:r>
              <a:rPr lang="tr-TR" sz="1600" dirty="0" smtClean="0">
                <a:solidFill>
                  <a:schemeClr val="tx1"/>
                </a:solidFill>
                <a:cs typeface="Arial" charset="0"/>
              </a:rPr>
              <a:t> </a:t>
            </a:r>
            <a:r>
              <a:rPr lang="tr-TR" sz="1600" dirty="0">
                <a:solidFill>
                  <a:schemeClr val="tx1"/>
                </a:solidFill>
                <a:cs typeface="Arial" charset="0"/>
              </a:rPr>
              <a:t>Personel,</a:t>
            </a:r>
            <a:r>
              <a:rPr lang="tr-TR" sz="1600" b="1" dirty="0">
                <a:solidFill>
                  <a:schemeClr val="tx1"/>
                </a:solidFill>
                <a:cs typeface="Arial" charset="0"/>
              </a:rPr>
              <a:t> 5 </a:t>
            </a:r>
            <a:r>
              <a:rPr lang="tr-TR" sz="1600" dirty="0">
                <a:solidFill>
                  <a:schemeClr val="tx1"/>
                </a:solidFill>
                <a:cs typeface="Arial" charset="0"/>
              </a:rPr>
              <a:t>sürekli işçi ve </a:t>
            </a:r>
            <a:r>
              <a:rPr lang="tr-TR" sz="1600" b="1" dirty="0" smtClean="0">
                <a:solidFill>
                  <a:schemeClr val="tx1"/>
                </a:solidFill>
                <a:cs typeface="Arial" charset="0"/>
              </a:rPr>
              <a:t>25</a:t>
            </a:r>
            <a:r>
              <a:rPr lang="tr-TR" sz="1600" dirty="0" smtClean="0">
                <a:solidFill>
                  <a:schemeClr val="tx1"/>
                </a:solidFill>
                <a:cs typeface="Arial" charset="0"/>
              </a:rPr>
              <a:t> </a:t>
            </a:r>
            <a:r>
              <a:rPr lang="tr-TR" sz="1600" dirty="0">
                <a:solidFill>
                  <a:schemeClr val="tx1"/>
                </a:solidFill>
                <a:cs typeface="Arial" charset="0"/>
              </a:rPr>
              <a:t>sözleşmeli personel olmak üzere toplam </a:t>
            </a:r>
            <a:r>
              <a:rPr lang="tr-TR" sz="1600" b="1" dirty="0" smtClean="0">
                <a:solidFill>
                  <a:schemeClr val="tx1"/>
                </a:solidFill>
                <a:cs typeface="Arial" charset="0"/>
              </a:rPr>
              <a:t>270</a:t>
            </a:r>
            <a:r>
              <a:rPr lang="tr-TR" sz="1600" dirty="0" smtClean="0">
                <a:solidFill>
                  <a:schemeClr val="tx1"/>
                </a:solidFill>
                <a:cs typeface="Arial" charset="0"/>
              </a:rPr>
              <a:t> </a:t>
            </a:r>
            <a:r>
              <a:rPr lang="tr-TR" sz="1600" dirty="0">
                <a:solidFill>
                  <a:schemeClr val="tx1"/>
                </a:solidFill>
                <a:cs typeface="Arial" charset="0"/>
              </a:rPr>
              <a:t>personelin </a:t>
            </a:r>
            <a:r>
              <a:rPr lang="tr-TR" sz="1600" dirty="0" smtClean="0">
                <a:solidFill>
                  <a:schemeClr val="tx1"/>
                </a:solidFill>
                <a:cs typeface="Arial" charset="0"/>
              </a:rPr>
              <a:t>atama, nakil,  özlük ve emeklilik </a:t>
            </a:r>
            <a:r>
              <a:rPr lang="tr-TR" sz="1600" dirty="0">
                <a:solidFill>
                  <a:schemeClr val="tx1"/>
                </a:solidFill>
                <a:cs typeface="Arial" charset="0"/>
              </a:rPr>
              <a:t>işlemlerini  yürütülmektedir.</a:t>
            </a:r>
          </a:p>
        </p:txBody>
      </p:sp>
      <p:sp>
        <p:nvSpPr>
          <p:cNvPr id="10" name="Yuvarlatılmış Dikdörtgen 4"/>
          <p:cNvSpPr/>
          <p:nvPr/>
        </p:nvSpPr>
        <p:spPr>
          <a:xfrm>
            <a:off x="685731" y="116632"/>
            <a:ext cx="7715250" cy="720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800" b="1" dirty="0">
                <a:solidFill>
                  <a:srgbClr val="FFC000"/>
                </a:solidFill>
                <a:latin typeface="+mj-lt"/>
              </a:rPr>
              <a:t>BİRİMLERİMİZİN FAALİYETLERİNE İLİŞKİN BİLGİLER </a:t>
            </a:r>
          </a:p>
        </p:txBody>
      </p:sp>
      <p:sp>
        <p:nvSpPr>
          <p:cNvPr id="36871" name="Dikdörtgen 7"/>
          <p:cNvSpPr>
            <a:spLocks noChangeArrowheads="1"/>
          </p:cNvSpPr>
          <p:nvPr/>
        </p:nvSpPr>
        <p:spPr bwMode="auto">
          <a:xfrm>
            <a:off x="204761" y="5883601"/>
            <a:ext cx="8643937" cy="307777"/>
          </a:xfrm>
          <a:prstGeom prst="rect">
            <a:avLst/>
          </a:prstGeom>
          <a:noFill/>
          <a:ln w="76200">
            <a:noFill/>
            <a:miter lim="800000"/>
            <a:headEnd/>
            <a:tailEnd/>
          </a:ln>
        </p:spPr>
        <p:txBody>
          <a:bodyPr>
            <a:spAutoFit/>
          </a:bodyPr>
          <a:lstStyle/>
          <a:p>
            <a:r>
              <a:rPr lang="tr-TR" altLang="tr-TR" sz="1400" b="1" dirty="0">
                <a:latin typeface="+mn-lt"/>
              </a:rPr>
              <a:t>Dolu kadro sayımız 270,  kadrolarımızın  130 adedi ilimiz merkezinde  140 adedi  ilçelerimizde bulunmaktadır.</a:t>
            </a:r>
          </a:p>
        </p:txBody>
      </p:sp>
      <p:graphicFrame>
        <p:nvGraphicFramePr>
          <p:cNvPr id="3" name="Group 216"/>
          <p:cNvGraphicFramePr>
            <a:graphicFrameLocks noGrp="1"/>
          </p:cNvGraphicFramePr>
          <p:nvPr>
            <p:extLst>
              <p:ext uri="{D42A27DB-BD31-4B8C-83A1-F6EECF244321}">
                <p14:modId xmlns:p14="http://schemas.microsoft.com/office/powerpoint/2010/main" val="1446787819"/>
              </p:ext>
            </p:extLst>
          </p:nvPr>
        </p:nvGraphicFramePr>
        <p:xfrm>
          <a:off x="269738" y="3861048"/>
          <a:ext cx="8547237" cy="1763123"/>
        </p:xfrm>
        <a:graphic>
          <a:graphicData uri="http://schemas.openxmlformats.org/drawingml/2006/table">
            <a:tbl>
              <a:tblPr>
                <a:effectLst>
                  <a:outerShdw blurRad="50800" dist="50800" dir="5400000" algn="ctr" rotWithShape="0">
                    <a:schemeClr val="bg1"/>
                  </a:outerShdw>
                </a:effectLst>
              </a:tblPr>
              <a:tblGrid>
                <a:gridCol w="2542226">
                  <a:extLst>
                    <a:ext uri="{9D8B030D-6E8A-4147-A177-3AD203B41FA5}">
                      <a16:colId xmlns="" xmlns:a16="http://schemas.microsoft.com/office/drawing/2014/main" val="20000"/>
                    </a:ext>
                  </a:extLst>
                </a:gridCol>
                <a:gridCol w="1128057">
                  <a:extLst>
                    <a:ext uri="{9D8B030D-6E8A-4147-A177-3AD203B41FA5}">
                      <a16:colId xmlns="" xmlns:a16="http://schemas.microsoft.com/office/drawing/2014/main" val="20001"/>
                    </a:ext>
                  </a:extLst>
                </a:gridCol>
                <a:gridCol w="920011">
                  <a:extLst>
                    <a:ext uri="{9D8B030D-6E8A-4147-A177-3AD203B41FA5}">
                      <a16:colId xmlns="" xmlns:a16="http://schemas.microsoft.com/office/drawing/2014/main" val="20002"/>
                    </a:ext>
                  </a:extLst>
                </a:gridCol>
                <a:gridCol w="1038827">
                  <a:extLst>
                    <a:ext uri="{9D8B030D-6E8A-4147-A177-3AD203B41FA5}">
                      <a16:colId xmlns="" xmlns:a16="http://schemas.microsoft.com/office/drawing/2014/main" val="20005"/>
                    </a:ext>
                  </a:extLst>
                </a:gridCol>
                <a:gridCol w="1049405">
                  <a:extLst>
                    <a:ext uri="{9D8B030D-6E8A-4147-A177-3AD203B41FA5}">
                      <a16:colId xmlns="" xmlns:a16="http://schemas.microsoft.com/office/drawing/2014/main" val="20006"/>
                    </a:ext>
                  </a:extLst>
                </a:gridCol>
                <a:gridCol w="1073318">
                  <a:extLst>
                    <a:ext uri="{9D8B030D-6E8A-4147-A177-3AD203B41FA5}">
                      <a16:colId xmlns="" xmlns:a16="http://schemas.microsoft.com/office/drawing/2014/main" val="20009"/>
                    </a:ext>
                  </a:extLst>
                </a:gridCol>
                <a:gridCol w="795393">
                  <a:extLst>
                    <a:ext uri="{9D8B030D-6E8A-4147-A177-3AD203B41FA5}">
                      <a16:colId xmlns="" xmlns:a16="http://schemas.microsoft.com/office/drawing/2014/main" val="20010"/>
                    </a:ext>
                  </a:extLst>
                </a:gridCol>
              </a:tblGrid>
              <a:tr h="4320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ATAMA TÜRÜ</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MERKEZ BİRİMLER</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İLÇE BİRİMLERİ</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TOPLAM</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extLst>
                  <a:ext uri="{0D108BD9-81ED-4DB2-BD59-A6C34878D82A}">
                    <a16:rowId xmlns="" xmlns:a16="http://schemas.microsoft.com/office/drawing/2014/main" val="10000"/>
                  </a:ext>
                </a:extLst>
              </a:tr>
              <a:tr h="309266">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DOLU</a:t>
                      </a:r>
                    </a:p>
                  </a:txBody>
                  <a:tcPr marT="45706" marB="45706"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mn-lt"/>
                          <a:cs typeface="Arial" charset="0"/>
                        </a:rPr>
                        <a:t>BOŞ</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DOLU</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BOŞ</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DOLU</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BOŞ</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2"/>
                  </a:ext>
                </a:extLst>
              </a:tr>
              <a:tr h="3431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mn-lt"/>
                          <a:cs typeface="Arial" charset="0"/>
                        </a:rPr>
                        <a:t>Bakanlık Atamalı</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ea typeface="Times New Roman" pitchFamily="18" charset="0"/>
                          <a:cs typeface="Century Gothic" pitchFamily="34" charset="0"/>
                        </a:rPr>
                        <a:t>57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ea typeface="Times New Roman" pitchFamily="18" charset="0"/>
                          <a:cs typeface="Century Gothic" pitchFamily="34" charset="0"/>
                        </a:rPr>
                        <a:t>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ea typeface="Times New Roman" pitchFamily="18" charset="0"/>
                          <a:cs typeface="Century Gothic" pitchFamily="34" charset="0"/>
                        </a:rPr>
                        <a:t>54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ea typeface="Times New Roman" pitchFamily="18" charset="0"/>
                          <a:cs typeface="Century Gothic" pitchFamily="34" charset="0"/>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111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3"/>
                  </a:ext>
                </a:extLst>
              </a:tr>
              <a:tr h="330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mn-lt"/>
                          <a:cs typeface="Arial" charset="0"/>
                        </a:rPr>
                        <a:t>Valilik Atamalı    </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ea typeface="Times New Roman" pitchFamily="18" charset="0"/>
                          <a:cs typeface="Century Gothic" pitchFamily="34" charset="0"/>
                        </a:rPr>
                        <a:t>73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ea typeface="Times New Roman" pitchFamily="18" charset="0"/>
                          <a:cs typeface="Century Gothic" pitchFamily="34" charset="0"/>
                        </a:rPr>
                        <a:t>121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ea typeface="Times New Roman" pitchFamily="18" charset="0"/>
                          <a:cs typeface="Century Gothic" pitchFamily="34" charset="0"/>
                        </a:rPr>
                        <a:t>86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ea typeface="Times New Roman" pitchFamily="18" charset="0"/>
                          <a:cs typeface="Century Gothic" pitchFamily="34" charset="0"/>
                        </a:rPr>
                        <a:t>16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159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137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3477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mn-lt"/>
                          <a:cs typeface="Arial" charset="0"/>
                        </a:rPr>
                        <a:t>TOPLAM</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ea typeface="Times New Roman" pitchFamily="18" charset="0"/>
                          <a:cs typeface="Century Gothic" pitchFamily="34" charset="0"/>
                        </a:rPr>
                        <a:t>130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ea typeface="Times New Roman" pitchFamily="18" charset="0"/>
                          <a:cs typeface="Century Gothic" pitchFamily="34" charset="0"/>
                        </a:rPr>
                        <a:t>121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ea typeface="Times New Roman" pitchFamily="18" charset="0"/>
                          <a:cs typeface="Century Gothic" pitchFamily="34" charset="0"/>
                        </a:rPr>
                        <a:t>140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ea typeface="Times New Roman" pitchFamily="18" charset="0"/>
                          <a:cs typeface="Century Gothic" pitchFamily="34" charset="0"/>
                        </a:rPr>
                        <a:t>18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270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139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5"/>
                  </a:ext>
                </a:extLst>
              </a:tr>
            </a:tbl>
          </a:graphicData>
        </a:graphic>
      </p:graphicFrame>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15</a:t>
            </a:fld>
            <a:endParaRPr lang="tr-TR" altLang="tr-TR"/>
          </a:p>
        </p:txBody>
      </p:sp>
      <p:sp>
        <p:nvSpPr>
          <p:cNvPr id="12" name="Yuvarlatılmış Dikdörtgen 7"/>
          <p:cNvSpPr/>
          <p:nvPr/>
        </p:nvSpPr>
        <p:spPr>
          <a:xfrm>
            <a:off x="272212" y="3356992"/>
            <a:ext cx="3075652"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smtClean="0">
                <a:solidFill>
                  <a:schemeClr val="tx1"/>
                </a:solidFill>
                <a:latin typeface="+mj-lt"/>
              </a:rPr>
              <a:t>DOLU – BOŞ KADRO DURUMU</a:t>
            </a:r>
            <a:endParaRPr lang="tr-TR" sz="1600" b="1" dirty="0">
              <a:solidFill>
                <a:schemeClr val="tx1"/>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58" name="Group 70"/>
          <p:cNvGraphicFramePr>
            <a:graphicFrameLocks noGrp="1"/>
          </p:cNvGraphicFramePr>
          <p:nvPr>
            <p:extLst>
              <p:ext uri="{D42A27DB-BD31-4B8C-83A1-F6EECF244321}">
                <p14:modId xmlns:p14="http://schemas.microsoft.com/office/powerpoint/2010/main" val="1542411316"/>
              </p:ext>
            </p:extLst>
          </p:nvPr>
        </p:nvGraphicFramePr>
        <p:xfrm>
          <a:off x="403225" y="1196753"/>
          <a:ext cx="8187500" cy="5040557"/>
        </p:xfrm>
        <a:graphic>
          <a:graphicData uri="http://schemas.openxmlformats.org/drawingml/2006/table">
            <a:tbl>
              <a:tblPr/>
              <a:tblGrid>
                <a:gridCol w="2440583">
                  <a:extLst>
                    <a:ext uri="{9D8B030D-6E8A-4147-A177-3AD203B41FA5}">
                      <a16:colId xmlns="" xmlns:a16="http://schemas.microsoft.com/office/drawing/2014/main" val="20000"/>
                    </a:ext>
                  </a:extLst>
                </a:gridCol>
                <a:gridCol w="1512168">
                  <a:extLst>
                    <a:ext uri="{9D8B030D-6E8A-4147-A177-3AD203B41FA5}">
                      <a16:colId xmlns="" xmlns:a16="http://schemas.microsoft.com/office/drawing/2014/main" val="20001"/>
                    </a:ext>
                  </a:extLst>
                </a:gridCol>
                <a:gridCol w="2664296">
                  <a:extLst>
                    <a:ext uri="{9D8B030D-6E8A-4147-A177-3AD203B41FA5}">
                      <a16:colId xmlns="" xmlns:a16="http://schemas.microsoft.com/office/drawing/2014/main" val="20002"/>
                    </a:ext>
                  </a:extLst>
                </a:gridCol>
                <a:gridCol w="1570453">
                  <a:extLst>
                    <a:ext uri="{9D8B030D-6E8A-4147-A177-3AD203B41FA5}">
                      <a16:colId xmlns="" xmlns:a16="http://schemas.microsoft.com/office/drawing/2014/main" val="20003"/>
                    </a:ext>
                  </a:extLst>
                </a:gridCol>
              </a:tblGrid>
              <a:tr h="47216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    BAKANLIK ATAMALI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ADET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VALİLİK ATAMALI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ADET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extLst>
                  <a:ext uri="{0D108BD9-81ED-4DB2-BD59-A6C34878D82A}">
                    <a16:rowId xmlns="" xmlns:a16="http://schemas.microsoft.com/office/drawing/2014/main" val="10000"/>
                  </a:ext>
                </a:extLst>
              </a:tr>
              <a:tr h="33573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Defterdar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Calibri (Gövde)"/>
                          <a:cs typeface="Arial" charset="0"/>
                        </a:rPr>
                        <a:t> 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Şef</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  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1"/>
                  </a:ext>
                </a:extLst>
              </a:tr>
              <a:tr h="36025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Defterdar Yardımcısı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 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Memur – V.H.K.İ.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93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34799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Müşavir Hazine Avukatı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 8</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Teknisyen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3"/>
                  </a:ext>
                </a:extLst>
              </a:tr>
              <a:tr h="34492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Hazine Avukatı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12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Koruma Güvenlik Gör.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4"/>
                  </a:ext>
                </a:extLst>
              </a:tr>
              <a:tr h="35106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Müdür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Calibri (Gövde)"/>
                          <a:cs typeface="Arial" charset="0"/>
                        </a:rPr>
                        <a:t>17</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Şoför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5"/>
                  </a:ext>
                </a:extLst>
              </a:tr>
              <a:tr h="34492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Müdür Yardımcısı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  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Yardımcı Hizmetli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25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6"/>
                  </a:ext>
                </a:extLst>
              </a:tr>
              <a:tr h="41391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Calibri (Gövde)"/>
                          <a:cs typeface="Arial" charset="0"/>
                        </a:rPr>
                        <a:t>    Muhasebe Denetmeni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Sürekli İşçi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7"/>
                  </a:ext>
                </a:extLst>
              </a:tr>
              <a:tr h="41391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Sivil Savunma Uzmanı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Raportör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8"/>
                  </a:ext>
                </a:extLst>
              </a:tr>
              <a:tr h="41391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Defterdarlık Uzmanı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60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Programcı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239456148"/>
                  </a:ext>
                </a:extLst>
              </a:tr>
              <a:tr h="41391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Defterdarlık Uzman Yardımcısı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Sözleşmeli Personel 4/B</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25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9"/>
                  </a:ext>
                </a:extLst>
              </a:tr>
              <a:tr h="41391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endParaRPr kumimoji="0" lang="tr-TR" sz="1200" b="0"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Veznedar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4271422110"/>
                  </a:ext>
                </a:extLst>
              </a:tr>
              <a:tr h="41391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111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       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159</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10"/>
                  </a:ext>
                </a:extLst>
              </a:tr>
            </a:tbl>
          </a:graphicData>
        </a:graphic>
      </p:graphicFrame>
      <p:sp>
        <p:nvSpPr>
          <p:cNvPr id="6" name="Yuvarlatılmış Dikdörtgen 7"/>
          <p:cNvSpPr/>
          <p:nvPr/>
        </p:nvSpPr>
        <p:spPr>
          <a:xfrm>
            <a:off x="395288" y="620688"/>
            <a:ext cx="4536752"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PERSONELİNİN ÜNVANLAR İTİBARI İLE DAĞILIMI </a:t>
            </a:r>
          </a:p>
        </p:txBody>
      </p:sp>
      <p:sp>
        <p:nvSpPr>
          <p:cNvPr id="4"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16</a:t>
            </a:fld>
            <a:endParaRPr lang="tr-TR" alt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7"/>
          <p:cNvSpPr/>
          <p:nvPr/>
        </p:nvSpPr>
        <p:spPr>
          <a:xfrm>
            <a:off x="481012" y="1387474"/>
            <a:ext cx="360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İSTİHDAM EDİLEN ENGELLİ PERSONEL </a:t>
            </a:r>
          </a:p>
        </p:txBody>
      </p:sp>
      <p:graphicFrame>
        <p:nvGraphicFramePr>
          <p:cNvPr id="3" name="2 Tablo"/>
          <p:cNvGraphicFramePr>
            <a:graphicFrameLocks noGrp="1"/>
          </p:cNvGraphicFramePr>
          <p:nvPr>
            <p:extLst>
              <p:ext uri="{D42A27DB-BD31-4B8C-83A1-F6EECF244321}">
                <p14:modId xmlns:p14="http://schemas.microsoft.com/office/powerpoint/2010/main" val="4019915049"/>
              </p:ext>
            </p:extLst>
          </p:nvPr>
        </p:nvGraphicFramePr>
        <p:xfrm>
          <a:off x="500063" y="2276475"/>
          <a:ext cx="8143932" cy="1503618"/>
        </p:xfrm>
        <a:graphic>
          <a:graphicData uri="http://schemas.openxmlformats.org/drawingml/2006/table">
            <a:tbl>
              <a:tblPr/>
              <a:tblGrid>
                <a:gridCol w="2714644">
                  <a:extLst>
                    <a:ext uri="{9D8B030D-6E8A-4147-A177-3AD203B41FA5}">
                      <a16:colId xmlns="" xmlns:a16="http://schemas.microsoft.com/office/drawing/2014/main" val="20000"/>
                    </a:ext>
                  </a:extLst>
                </a:gridCol>
                <a:gridCol w="2786082">
                  <a:extLst>
                    <a:ext uri="{9D8B030D-6E8A-4147-A177-3AD203B41FA5}">
                      <a16:colId xmlns="" xmlns:a16="http://schemas.microsoft.com/office/drawing/2014/main" val="20001"/>
                    </a:ext>
                  </a:extLst>
                </a:gridCol>
                <a:gridCol w="2643206">
                  <a:extLst>
                    <a:ext uri="{9D8B030D-6E8A-4147-A177-3AD203B41FA5}">
                      <a16:colId xmlns="" xmlns:a16="http://schemas.microsoft.com/office/drawing/2014/main" val="20002"/>
                    </a:ext>
                  </a:extLst>
                </a:gridCol>
              </a:tblGrid>
              <a:tr h="4320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a:t>
                      </a:r>
                      <a:r>
                        <a:rPr kumimoji="0" lang="tr-TR" sz="1400" b="1" i="0" u="none" strike="noStrike" cap="none" normalizeH="0" baseline="0" dirty="0" smtClean="0">
                          <a:ln>
                            <a:noFill/>
                          </a:ln>
                          <a:solidFill>
                            <a:schemeClr val="bg1"/>
                          </a:solidFill>
                          <a:effectLst/>
                          <a:latin typeface="Calibri (Gövde)"/>
                          <a:cs typeface="Arial" charset="0"/>
                        </a:rPr>
                        <a:t>CİNSİYET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MERKEZ</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İLÇE</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 xmlns:a16="http://schemas.microsoft.com/office/drawing/2014/main" val="10000"/>
                  </a:ext>
                </a:extLst>
              </a:tr>
              <a:tr h="36525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Kadın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tr-TR" altLang="tr-TR" sz="1200" b="0" i="0" u="none" strike="noStrike" cap="none" normalizeH="0" baseline="0" dirty="0" smtClean="0">
                          <a:ln>
                            <a:noFill/>
                          </a:ln>
                          <a:solidFill>
                            <a:schemeClr val="tx1"/>
                          </a:solidFill>
                          <a:effectLst/>
                          <a:latin typeface="Calibri (Gövde)"/>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3491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Erkek</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tr-TR" sz="1200" b="0" dirty="0" smtClean="0">
                          <a:latin typeface="Calibri (Gövde)"/>
                        </a:rPr>
                        <a:t>4</a:t>
                      </a:r>
                      <a:endParaRPr lang="tr-TR" sz="1200" b="0" dirty="0">
                        <a:latin typeface="Calibri (Gövde)"/>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35719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TOPLAM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7</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tr-TR" sz="1200" b="1" dirty="0" smtClean="0">
                          <a:latin typeface="Calibri (Gövde)"/>
                        </a:rPr>
                        <a:t>5       </a:t>
                      </a:r>
                      <a:r>
                        <a:rPr lang="tr-TR" sz="1200" b="1" baseline="0" dirty="0" smtClean="0">
                          <a:latin typeface="Calibri (Gövde)"/>
                        </a:rPr>
                        <a:t>      </a:t>
                      </a:r>
                      <a:endParaRPr lang="tr-TR" sz="1200" b="1" dirty="0">
                        <a:latin typeface="Calibri (Gövde)"/>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bl>
          </a:graphicData>
        </a:graphic>
      </p:graphicFrame>
      <p:sp>
        <p:nvSpPr>
          <p:cNvPr id="38938" name="4 Metin kutusu"/>
          <p:cNvSpPr txBox="1">
            <a:spLocks noChangeArrowheads="1"/>
          </p:cNvSpPr>
          <p:nvPr/>
        </p:nvSpPr>
        <p:spPr bwMode="auto">
          <a:xfrm>
            <a:off x="395536" y="4076700"/>
            <a:ext cx="8175682" cy="523220"/>
          </a:xfrm>
          <a:prstGeom prst="rect">
            <a:avLst/>
          </a:prstGeom>
          <a:noFill/>
          <a:ln w="9525">
            <a:noFill/>
            <a:miter lim="800000"/>
            <a:headEnd/>
            <a:tailEnd/>
          </a:ln>
        </p:spPr>
        <p:txBody>
          <a:bodyPr wrap="square">
            <a:spAutoFit/>
          </a:bodyPr>
          <a:lstStyle/>
          <a:p>
            <a:pPr eaLnBrk="0" hangingPunct="0"/>
            <a:r>
              <a:rPr lang="tr-TR" sz="1400" b="1" dirty="0">
                <a:latin typeface="+mn-lt"/>
              </a:rPr>
              <a:t>Defterdarlığımız merkez ve ilçelerinde  </a:t>
            </a:r>
            <a:r>
              <a:rPr lang="tr-TR" sz="1400" b="1" dirty="0" smtClean="0">
                <a:latin typeface="+mn-lt"/>
              </a:rPr>
              <a:t>12  </a:t>
            </a:r>
            <a:r>
              <a:rPr lang="tr-TR" sz="1400" b="1" dirty="0">
                <a:latin typeface="+mn-lt"/>
              </a:rPr>
              <a:t>adet engelli personel bulunmakta olup bu sayı toplam personel sayımızın % </a:t>
            </a:r>
            <a:r>
              <a:rPr lang="tr-TR" sz="1400" b="1" dirty="0" smtClean="0">
                <a:latin typeface="+mn-lt"/>
              </a:rPr>
              <a:t>4,4’üne </a:t>
            </a:r>
            <a:r>
              <a:rPr lang="tr-TR" sz="1400" b="1" dirty="0">
                <a:latin typeface="+mn-lt"/>
              </a:rPr>
              <a:t>tekabül etmektedir. </a:t>
            </a: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17</a:t>
            </a:fld>
            <a:endParaRPr lang="tr-TR" alt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7"/>
          <p:cNvSpPr/>
          <p:nvPr/>
        </p:nvSpPr>
        <p:spPr>
          <a:xfrm>
            <a:off x="481012" y="1484783"/>
            <a:ext cx="468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İSTİHDAM EDİLEN </a:t>
            </a:r>
            <a:r>
              <a:rPr lang="tr-TR" sz="1600" b="1" dirty="0" smtClean="0">
                <a:solidFill>
                  <a:schemeClr val="tx1"/>
                </a:solidFill>
                <a:latin typeface="+mj-lt"/>
              </a:rPr>
              <a:t>ŞEHİT VE GAZİ YAKINI PERSONEL</a:t>
            </a:r>
            <a:endParaRPr lang="tr-TR" sz="1600" b="1" dirty="0">
              <a:solidFill>
                <a:schemeClr val="tx1"/>
              </a:solidFill>
              <a:latin typeface="+mj-lt"/>
            </a:endParaRPr>
          </a:p>
        </p:txBody>
      </p:sp>
      <p:graphicFrame>
        <p:nvGraphicFramePr>
          <p:cNvPr id="3" name="2 Tablo"/>
          <p:cNvGraphicFramePr>
            <a:graphicFrameLocks noGrp="1"/>
          </p:cNvGraphicFramePr>
          <p:nvPr>
            <p:extLst>
              <p:ext uri="{D42A27DB-BD31-4B8C-83A1-F6EECF244321}">
                <p14:modId xmlns:p14="http://schemas.microsoft.com/office/powerpoint/2010/main" val="1264878421"/>
              </p:ext>
            </p:extLst>
          </p:nvPr>
        </p:nvGraphicFramePr>
        <p:xfrm>
          <a:off x="500063" y="2276475"/>
          <a:ext cx="8143932" cy="1503618"/>
        </p:xfrm>
        <a:graphic>
          <a:graphicData uri="http://schemas.openxmlformats.org/drawingml/2006/table">
            <a:tbl>
              <a:tblPr/>
              <a:tblGrid>
                <a:gridCol w="2714644">
                  <a:extLst>
                    <a:ext uri="{9D8B030D-6E8A-4147-A177-3AD203B41FA5}">
                      <a16:colId xmlns="" xmlns:a16="http://schemas.microsoft.com/office/drawing/2014/main" val="20000"/>
                    </a:ext>
                  </a:extLst>
                </a:gridCol>
                <a:gridCol w="2786082">
                  <a:extLst>
                    <a:ext uri="{9D8B030D-6E8A-4147-A177-3AD203B41FA5}">
                      <a16:colId xmlns="" xmlns:a16="http://schemas.microsoft.com/office/drawing/2014/main" val="20001"/>
                    </a:ext>
                  </a:extLst>
                </a:gridCol>
                <a:gridCol w="2643206">
                  <a:extLst>
                    <a:ext uri="{9D8B030D-6E8A-4147-A177-3AD203B41FA5}">
                      <a16:colId xmlns="" xmlns:a16="http://schemas.microsoft.com/office/drawing/2014/main" val="20002"/>
                    </a:ext>
                  </a:extLst>
                </a:gridCol>
              </a:tblGrid>
              <a:tr h="4320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a:t>
                      </a:r>
                      <a:r>
                        <a:rPr kumimoji="0" lang="tr-TR" sz="1400" b="1" i="0" u="none" strike="noStrike" cap="none" normalizeH="0" baseline="0" dirty="0" smtClean="0">
                          <a:ln>
                            <a:noFill/>
                          </a:ln>
                          <a:solidFill>
                            <a:schemeClr val="bg1"/>
                          </a:solidFill>
                          <a:effectLst/>
                          <a:latin typeface="Calibri (Gövde)"/>
                          <a:cs typeface="Arial" charset="0"/>
                        </a:rPr>
                        <a:t>CİNSİYET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MERKEZ</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İLÇE</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 xmlns:a16="http://schemas.microsoft.com/office/drawing/2014/main" val="10000"/>
                  </a:ext>
                </a:extLst>
              </a:tr>
              <a:tr h="36525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Kadın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tr-TR" altLang="tr-TR" sz="1200" b="0" i="0" u="none" strike="noStrike" kern="1200" cap="none" normalizeH="0" baseline="0" dirty="0" smtClean="0">
                          <a:ln>
                            <a:noFill/>
                          </a:ln>
                          <a:solidFill>
                            <a:srgbClr val="000000"/>
                          </a:solidFill>
                          <a:effectLst/>
                          <a:latin typeface="Calibri (Gövde)"/>
                          <a:ea typeface="+mn-ea"/>
                          <a:cs typeface="Arial" charset="0"/>
                        </a:rPr>
                        <a:t>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3491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Erkek</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kern="1200" cap="none" normalizeH="0" baseline="0" dirty="0" smtClean="0">
                          <a:ln>
                            <a:noFill/>
                          </a:ln>
                          <a:solidFill>
                            <a:srgbClr val="000000"/>
                          </a:solidFill>
                          <a:effectLst/>
                          <a:latin typeface="Calibri (Gövde)"/>
                          <a:ea typeface="+mn-ea"/>
                          <a:cs typeface="Arial" charset="0"/>
                        </a:rPr>
                        <a:t>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tr-TR" sz="1200" b="0" dirty="0" smtClean="0">
                          <a:latin typeface="Calibri (Gövde)"/>
                        </a:rPr>
                        <a:t>8</a:t>
                      </a:r>
                      <a:endParaRPr lang="tr-TR" sz="1200" b="0" dirty="0">
                        <a:latin typeface="Calibri (Gövde)"/>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35719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10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tr-TR" sz="1200" b="1" dirty="0" smtClean="0">
                          <a:latin typeface="Calibri (Gövde)"/>
                        </a:rPr>
                        <a:t>14       </a:t>
                      </a:r>
                      <a:r>
                        <a:rPr lang="tr-TR" sz="1200" b="1" baseline="0" dirty="0" smtClean="0">
                          <a:latin typeface="Calibri (Gövde)"/>
                        </a:rPr>
                        <a:t>      </a:t>
                      </a:r>
                      <a:endParaRPr lang="tr-TR" sz="1200" b="1" dirty="0">
                        <a:latin typeface="Calibri (Gövde)"/>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bl>
          </a:graphicData>
        </a:graphic>
      </p:graphicFrame>
      <p:sp>
        <p:nvSpPr>
          <p:cNvPr id="38938" name="4 Metin kutusu"/>
          <p:cNvSpPr txBox="1">
            <a:spLocks noChangeArrowheads="1"/>
          </p:cNvSpPr>
          <p:nvPr/>
        </p:nvSpPr>
        <p:spPr bwMode="auto">
          <a:xfrm>
            <a:off x="395536" y="4076700"/>
            <a:ext cx="8175682" cy="523220"/>
          </a:xfrm>
          <a:prstGeom prst="rect">
            <a:avLst/>
          </a:prstGeom>
          <a:noFill/>
          <a:ln w="9525">
            <a:noFill/>
            <a:miter lim="800000"/>
            <a:headEnd/>
            <a:tailEnd/>
          </a:ln>
        </p:spPr>
        <p:txBody>
          <a:bodyPr wrap="square">
            <a:spAutoFit/>
          </a:bodyPr>
          <a:lstStyle/>
          <a:p>
            <a:pPr eaLnBrk="0" hangingPunct="0"/>
            <a:r>
              <a:rPr lang="tr-TR" sz="1400" b="1" dirty="0"/>
              <a:t>Defterdarlığımız merkez ve ilçelerinde  24  adet şehit ve gazi yakını personel bulunmakta olup bu sayı toplam personel sayımızın % 8,8’ine tekabül etmektedir. </a:t>
            </a: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18</a:t>
            </a:fld>
            <a:endParaRPr lang="tr-TR" altLang="tr-TR" dirty="0"/>
          </a:p>
        </p:txBody>
      </p:sp>
    </p:spTree>
    <p:extLst>
      <p:ext uri="{BB962C8B-B14F-4D97-AF65-F5344CB8AC3E}">
        <p14:creationId xmlns:p14="http://schemas.microsoft.com/office/powerpoint/2010/main" val="4257212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7"/>
          <p:cNvSpPr/>
          <p:nvPr/>
        </p:nvSpPr>
        <p:spPr>
          <a:xfrm>
            <a:off x="481012" y="1459482"/>
            <a:ext cx="468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İSTİHDAM </a:t>
            </a:r>
            <a:r>
              <a:rPr lang="tr-TR" sz="1600" b="1" dirty="0" smtClean="0">
                <a:solidFill>
                  <a:schemeClr val="tx1"/>
                </a:solidFill>
                <a:latin typeface="+mj-lt"/>
              </a:rPr>
              <a:t>EDİLEN SOSYAL HİZMETLER PERSONEL</a:t>
            </a:r>
            <a:endParaRPr lang="tr-TR" sz="1600" b="1" dirty="0">
              <a:solidFill>
                <a:schemeClr val="tx1"/>
              </a:solidFill>
              <a:latin typeface="+mj-lt"/>
            </a:endParaRPr>
          </a:p>
        </p:txBody>
      </p:sp>
      <p:graphicFrame>
        <p:nvGraphicFramePr>
          <p:cNvPr id="3" name="2 Tablo"/>
          <p:cNvGraphicFramePr>
            <a:graphicFrameLocks noGrp="1"/>
          </p:cNvGraphicFramePr>
          <p:nvPr>
            <p:extLst>
              <p:ext uri="{D42A27DB-BD31-4B8C-83A1-F6EECF244321}">
                <p14:modId xmlns:p14="http://schemas.microsoft.com/office/powerpoint/2010/main" val="1467741512"/>
              </p:ext>
            </p:extLst>
          </p:nvPr>
        </p:nvGraphicFramePr>
        <p:xfrm>
          <a:off x="500063" y="2276475"/>
          <a:ext cx="8143932" cy="1503618"/>
        </p:xfrm>
        <a:graphic>
          <a:graphicData uri="http://schemas.openxmlformats.org/drawingml/2006/table">
            <a:tbl>
              <a:tblPr/>
              <a:tblGrid>
                <a:gridCol w="2714644">
                  <a:extLst>
                    <a:ext uri="{9D8B030D-6E8A-4147-A177-3AD203B41FA5}">
                      <a16:colId xmlns="" xmlns:a16="http://schemas.microsoft.com/office/drawing/2014/main" val="20000"/>
                    </a:ext>
                  </a:extLst>
                </a:gridCol>
                <a:gridCol w="2786082">
                  <a:extLst>
                    <a:ext uri="{9D8B030D-6E8A-4147-A177-3AD203B41FA5}">
                      <a16:colId xmlns="" xmlns:a16="http://schemas.microsoft.com/office/drawing/2014/main" val="20001"/>
                    </a:ext>
                  </a:extLst>
                </a:gridCol>
                <a:gridCol w="2643206">
                  <a:extLst>
                    <a:ext uri="{9D8B030D-6E8A-4147-A177-3AD203B41FA5}">
                      <a16:colId xmlns="" xmlns:a16="http://schemas.microsoft.com/office/drawing/2014/main" val="20002"/>
                    </a:ext>
                  </a:extLst>
                </a:gridCol>
              </a:tblGrid>
              <a:tr h="4320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a:t>
                      </a:r>
                      <a:r>
                        <a:rPr kumimoji="0" lang="tr-TR" sz="1400" b="1" i="0" u="none" strike="noStrike" cap="none" normalizeH="0" baseline="0" dirty="0" smtClean="0">
                          <a:ln>
                            <a:noFill/>
                          </a:ln>
                          <a:solidFill>
                            <a:schemeClr val="bg1"/>
                          </a:solidFill>
                          <a:effectLst/>
                          <a:latin typeface="Calibri (Gövde)"/>
                          <a:cs typeface="Arial" charset="0"/>
                        </a:rPr>
                        <a:t>CİNSİYET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MERKEZ</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İLÇE</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 xmlns:a16="http://schemas.microsoft.com/office/drawing/2014/main" val="10000"/>
                  </a:ext>
                </a:extLst>
              </a:tr>
              <a:tr h="36525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Kadın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tr-TR" altLang="tr-TR" sz="1200" b="0" i="0" u="none" strike="noStrike" cap="none" normalizeH="0" baseline="0" dirty="0" smtClean="0">
                          <a:ln>
                            <a:noFill/>
                          </a:ln>
                          <a:solidFill>
                            <a:schemeClr val="tx1"/>
                          </a:solidFill>
                          <a:effectLst/>
                          <a:latin typeface="Calibri (Gövde)"/>
                        </a:rPr>
                        <a:t>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3491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Erkek</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tr-TR" sz="1200" b="0" dirty="0" smtClean="0">
                          <a:latin typeface="Calibri (Gövde)"/>
                        </a:rPr>
                        <a:t>1</a:t>
                      </a:r>
                      <a:endParaRPr lang="tr-TR" sz="1200" b="0" dirty="0">
                        <a:latin typeface="Calibri (Gövde)"/>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35719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tr-TR" sz="1200" b="1" dirty="0" smtClean="0">
                          <a:latin typeface="Calibri (Gövde)"/>
                        </a:rPr>
                        <a:t>2       </a:t>
                      </a:r>
                      <a:r>
                        <a:rPr lang="tr-TR" sz="1200" b="1" baseline="0" dirty="0" smtClean="0">
                          <a:latin typeface="Calibri (Gövde)"/>
                        </a:rPr>
                        <a:t>      </a:t>
                      </a:r>
                      <a:endParaRPr lang="tr-TR" sz="1200" b="1" dirty="0">
                        <a:latin typeface="Calibri (Gövde)"/>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bl>
          </a:graphicData>
        </a:graphic>
      </p:graphicFrame>
      <p:sp>
        <p:nvSpPr>
          <p:cNvPr id="38938" name="4 Metin kutusu"/>
          <p:cNvSpPr txBox="1">
            <a:spLocks noChangeArrowheads="1"/>
          </p:cNvSpPr>
          <p:nvPr/>
        </p:nvSpPr>
        <p:spPr bwMode="auto">
          <a:xfrm>
            <a:off x="395536" y="4076700"/>
            <a:ext cx="8175682" cy="523220"/>
          </a:xfrm>
          <a:prstGeom prst="rect">
            <a:avLst/>
          </a:prstGeom>
          <a:noFill/>
          <a:ln w="9525">
            <a:noFill/>
            <a:miter lim="800000"/>
            <a:headEnd/>
            <a:tailEnd/>
          </a:ln>
        </p:spPr>
        <p:txBody>
          <a:bodyPr wrap="square">
            <a:spAutoFit/>
          </a:bodyPr>
          <a:lstStyle/>
          <a:p>
            <a:pPr eaLnBrk="0" hangingPunct="0"/>
            <a:r>
              <a:rPr lang="tr-TR" sz="1400" b="1" dirty="0">
                <a:latin typeface="+mn-lt"/>
              </a:rPr>
              <a:t>Defterdarlığımız merkez ve ilçelerinde  </a:t>
            </a:r>
            <a:r>
              <a:rPr lang="tr-TR" sz="1400" b="1" dirty="0" smtClean="0">
                <a:latin typeface="+mn-lt"/>
              </a:rPr>
              <a:t>3  adet sosyal hizmetler atamalı personel </a:t>
            </a:r>
            <a:r>
              <a:rPr lang="tr-TR" sz="1400" b="1" dirty="0">
                <a:latin typeface="+mn-lt"/>
              </a:rPr>
              <a:t>bulunmakta olup bu sayı toplam personel sayımızın % </a:t>
            </a:r>
            <a:r>
              <a:rPr lang="tr-TR" sz="1400" b="1" dirty="0" smtClean="0">
                <a:latin typeface="+mn-lt"/>
              </a:rPr>
              <a:t>1,1’ine </a:t>
            </a:r>
            <a:r>
              <a:rPr lang="tr-TR" sz="1400" b="1" dirty="0">
                <a:latin typeface="+mn-lt"/>
              </a:rPr>
              <a:t>tekabül etmektedir. </a:t>
            </a: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19</a:t>
            </a:fld>
            <a:endParaRPr lang="tr-TR" altLang="tr-TR" dirty="0"/>
          </a:p>
        </p:txBody>
      </p:sp>
    </p:spTree>
    <p:extLst>
      <p:ext uri="{BB962C8B-B14F-4D97-AF65-F5344CB8AC3E}">
        <p14:creationId xmlns:p14="http://schemas.microsoft.com/office/powerpoint/2010/main" val="2953359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571500" y="1304824"/>
            <a:ext cx="234156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MİSYONUMUZ</a:t>
            </a:r>
          </a:p>
        </p:txBody>
      </p:sp>
      <p:sp useBgFill="1">
        <p:nvSpPr>
          <p:cNvPr id="16387" name="Metin kutusu 5"/>
          <p:cNvSpPr txBox="1">
            <a:spLocks noChangeArrowheads="1"/>
          </p:cNvSpPr>
          <p:nvPr/>
        </p:nvSpPr>
        <p:spPr bwMode="auto">
          <a:xfrm>
            <a:off x="4654550" y="2205038"/>
            <a:ext cx="184150" cy="369887"/>
          </a:xfrm>
          <a:prstGeom prst="rect">
            <a:avLst/>
          </a:prstGeom>
          <a:ln w="9525">
            <a:noFill/>
            <a:miter lim="800000"/>
            <a:headEnd/>
            <a:tailEnd/>
          </a:ln>
        </p:spPr>
        <p:txBody>
          <a:bodyPr wrap="none">
            <a:spAutoFit/>
          </a:bodyPr>
          <a:lstStyle/>
          <a:p>
            <a:pPr algn="just"/>
            <a:endParaRPr lang="tr-TR" altLang="tr-TR"/>
          </a:p>
        </p:txBody>
      </p:sp>
      <p:sp>
        <p:nvSpPr>
          <p:cNvPr id="7" name="Yuvarlatılmış Dikdörtgen 6"/>
          <p:cNvSpPr/>
          <p:nvPr/>
        </p:nvSpPr>
        <p:spPr>
          <a:xfrm>
            <a:off x="611560" y="3969120"/>
            <a:ext cx="234156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VİZYONUMUZ</a:t>
            </a:r>
          </a:p>
        </p:txBody>
      </p:sp>
      <p:sp>
        <p:nvSpPr>
          <p:cNvPr id="2" name="Yuvarlatılmış Dikdörtgen 1"/>
          <p:cNvSpPr/>
          <p:nvPr/>
        </p:nvSpPr>
        <p:spPr>
          <a:xfrm>
            <a:off x="571500" y="2025024"/>
            <a:ext cx="8100000" cy="16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a:solidFill>
                  <a:schemeClr val="tx1"/>
                </a:solidFill>
              </a:rPr>
              <a:t>Bakanlığımız ilke </a:t>
            </a:r>
            <a:r>
              <a:rPr lang="tr-TR" sz="1600" dirty="0" smtClean="0">
                <a:solidFill>
                  <a:schemeClr val="tx1"/>
                </a:solidFill>
              </a:rPr>
              <a:t>ve </a:t>
            </a:r>
            <a:r>
              <a:rPr lang="tr-TR" sz="1600" dirty="0">
                <a:solidFill>
                  <a:schemeClr val="tx1"/>
                </a:solidFill>
              </a:rPr>
              <a:t>hedefleri doğrultusunda;  katılımcı, tarafsız, saydam  bir  anlayışla çağdaş hizmet </a:t>
            </a:r>
            <a:r>
              <a:rPr lang="tr-TR" sz="1600" dirty="0" smtClean="0">
                <a:solidFill>
                  <a:schemeClr val="tx1"/>
                </a:solidFill>
              </a:rPr>
              <a:t>standartlarını </a:t>
            </a:r>
            <a:r>
              <a:rPr lang="tr-TR" sz="1600" dirty="0">
                <a:solidFill>
                  <a:schemeClr val="tx1"/>
                </a:solidFill>
              </a:rPr>
              <a:t>gerçekleştiren, kullanımında bulunan </a:t>
            </a:r>
            <a:r>
              <a:rPr lang="tr-TR" sz="1600" dirty="0" smtClean="0">
                <a:solidFill>
                  <a:schemeClr val="tx1"/>
                </a:solidFill>
              </a:rPr>
              <a:t>kamu </a:t>
            </a:r>
            <a:r>
              <a:rPr lang="tr-TR" sz="1600" dirty="0">
                <a:solidFill>
                  <a:schemeClr val="tx1"/>
                </a:solidFill>
              </a:rPr>
              <a:t>kaynaklarını en etkin ve verimli bir şekilde kullanabilen, uygulamayı takip eden  ve denetleyen bir kurum olmak. </a:t>
            </a:r>
          </a:p>
        </p:txBody>
      </p:sp>
      <p:sp>
        <p:nvSpPr>
          <p:cNvPr id="3" name="Yuvarlatılmış Dikdörtgen 2"/>
          <p:cNvSpPr/>
          <p:nvPr/>
        </p:nvSpPr>
        <p:spPr>
          <a:xfrm>
            <a:off x="539750" y="4652962"/>
            <a:ext cx="8100000" cy="16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a:solidFill>
                  <a:schemeClr val="tx1"/>
                </a:solidFill>
              </a:rPr>
              <a:t>Kalkınmış ve çağdaş bir Türkiye için kaynak yaratmada öncü, sürekli gelişmeye açık, şeffaf ve katılımcı bir yönetim anlayışı içerisinde, ekip ruhuyla hareket eden, kendisiyle ve vatandaşlarla barışık, çalışanların hizmet vermekten mutluluk duyduğu doğru, güvenilir ve adil bir mali hizmet sunan sürekli gelişen örnek bir kurum olmaktır</a:t>
            </a:r>
            <a:r>
              <a:rPr lang="tr-TR" dirty="0">
                <a:solidFill>
                  <a:schemeClr val="tx1"/>
                </a:solidFill>
              </a:rPr>
              <a:t>.</a:t>
            </a:r>
          </a:p>
        </p:txBody>
      </p:sp>
      <p:sp>
        <p:nvSpPr>
          <p:cNvPr id="9" name="Yuvarlatılmış Dikdörtgen 4"/>
          <p:cNvSpPr/>
          <p:nvPr/>
        </p:nvSpPr>
        <p:spPr>
          <a:xfrm>
            <a:off x="2428875" y="214312"/>
            <a:ext cx="4429125" cy="720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800" b="1" dirty="0">
                <a:solidFill>
                  <a:srgbClr val="FFC000"/>
                </a:solidFill>
                <a:latin typeface="+mj-lt"/>
              </a:rPr>
              <a:t>	GENEL BİLGİLER </a:t>
            </a:r>
          </a:p>
        </p:txBody>
      </p:sp>
      <p:sp>
        <p:nvSpPr>
          <p:cNvPr id="6" name="Slayt Numarası Yer Tutucusu 5"/>
          <p:cNvSpPr>
            <a:spLocks noGrp="1"/>
          </p:cNvSpPr>
          <p:nvPr>
            <p:ph type="sldNum" sz="quarter" idx="12"/>
          </p:nvPr>
        </p:nvSpPr>
        <p:spPr/>
        <p:txBody>
          <a:bodyPr/>
          <a:lstStyle/>
          <a:p>
            <a:pPr>
              <a:defRPr/>
            </a:pPr>
            <a:fld id="{70F63F88-EFBF-44E3-8AA3-2EF93B17461B}" type="slidenum">
              <a:rPr lang="tr-TR" altLang="tr-TR" smtClean="0"/>
              <a:pPr>
                <a:defRPr/>
              </a:pPr>
              <a:t>2</a:t>
            </a:fld>
            <a:endParaRPr lang="tr-TR" alt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7"/>
          <p:cNvSpPr/>
          <p:nvPr/>
        </p:nvSpPr>
        <p:spPr>
          <a:xfrm>
            <a:off x="250825" y="1772790"/>
            <a:ext cx="486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YILLAR İTİBARI İLE PERSONEL SAYISINDAKİ DEĞİŞİM </a:t>
            </a:r>
          </a:p>
        </p:txBody>
      </p:sp>
      <p:graphicFrame>
        <p:nvGraphicFramePr>
          <p:cNvPr id="40010" name="Group 74"/>
          <p:cNvGraphicFramePr>
            <a:graphicFrameLocks noGrp="1"/>
          </p:cNvGraphicFramePr>
          <p:nvPr>
            <p:extLst>
              <p:ext uri="{D42A27DB-BD31-4B8C-83A1-F6EECF244321}">
                <p14:modId xmlns:p14="http://schemas.microsoft.com/office/powerpoint/2010/main" val="1483820068"/>
              </p:ext>
            </p:extLst>
          </p:nvPr>
        </p:nvGraphicFramePr>
        <p:xfrm>
          <a:off x="259791" y="2636912"/>
          <a:ext cx="8531997" cy="1199492"/>
        </p:xfrm>
        <a:graphic>
          <a:graphicData uri="http://schemas.openxmlformats.org/drawingml/2006/table">
            <a:tbl>
              <a:tblPr/>
              <a:tblGrid>
                <a:gridCol w="1791929">
                  <a:extLst>
                    <a:ext uri="{9D8B030D-6E8A-4147-A177-3AD203B41FA5}">
                      <a16:colId xmlns="" xmlns:a16="http://schemas.microsoft.com/office/drawing/2014/main" val="20000"/>
                    </a:ext>
                  </a:extLst>
                </a:gridCol>
                <a:gridCol w="792088">
                  <a:extLst>
                    <a:ext uri="{9D8B030D-6E8A-4147-A177-3AD203B41FA5}">
                      <a16:colId xmlns="" xmlns:a16="http://schemas.microsoft.com/office/drawing/2014/main" val="20005"/>
                    </a:ext>
                  </a:extLst>
                </a:gridCol>
                <a:gridCol w="792088">
                  <a:extLst>
                    <a:ext uri="{9D8B030D-6E8A-4147-A177-3AD203B41FA5}">
                      <a16:colId xmlns="" xmlns:a16="http://schemas.microsoft.com/office/drawing/2014/main" val="20006"/>
                    </a:ext>
                  </a:extLst>
                </a:gridCol>
                <a:gridCol w="864096">
                  <a:extLst>
                    <a:ext uri="{9D8B030D-6E8A-4147-A177-3AD203B41FA5}">
                      <a16:colId xmlns="" xmlns:a16="http://schemas.microsoft.com/office/drawing/2014/main" val="20007"/>
                    </a:ext>
                  </a:extLst>
                </a:gridCol>
                <a:gridCol w="864096">
                  <a:extLst>
                    <a:ext uri="{9D8B030D-6E8A-4147-A177-3AD203B41FA5}">
                      <a16:colId xmlns="" xmlns:a16="http://schemas.microsoft.com/office/drawing/2014/main" val="20008"/>
                    </a:ext>
                  </a:extLst>
                </a:gridCol>
                <a:gridCol w="864096">
                  <a:extLst>
                    <a:ext uri="{9D8B030D-6E8A-4147-A177-3AD203B41FA5}">
                      <a16:colId xmlns="" xmlns:a16="http://schemas.microsoft.com/office/drawing/2014/main" val="20009"/>
                    </a:ext>
                  </a:extLst>
                </a:gridCol>
                <a:gridCol w="864096">
                  <a:extLst>
                    <a:ext uri="{9D8B030D-6E8A-4147-A177-3AD203B41FA5}">
                      <a16:colId xmlns="" xmlns:a16="http://schemas.microsoft.com/office/drawing/2014/main" val="20010"/>
                    </a:ext>
                  </a:extLst>
                </a:gridCol>
                <a:gridCol w="864096">
                  <a:extLst>
                    <a:ext uri="{9D8B030D-6E8A-4147-A177-3AD203B41FA5}">
                      <a16:colId xmlns="" xmlns:a16="http://schemas.microsoft.com/office/drawing/2014/main" val="20011"/>
                    </a:ext>
                  </a:extLst>
                </a:gridCol>
                <a:gridCol w="835412">
                  <a:extLst>
                    <a:ext uri="{9D8B030D-6E8A-4147-A177-3AD203B41FA5}">
                      <a16:colId xmlns="" xmlns:a16="http://schemas.microsoft.com/office/drawing/2014/main" val="1803432219"/>
                    </a:ext>
                  </a:extLst>
                </a:gridCol>
              </a:tblGrid>
              <a:tr h="46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Calibri" pitchFamily="34" charset="0"/>
                        </a:rPr>
                        <a:t>YILLARA GÖRE</a:t>
                      </a:r>
                    </a:p>
                  </a:txBody>
                  <a:tcPr marT="45706" marB="45706"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Calibri" pitchFamily="34" charset="0"/>
                        </a:rPr>
                        <a:t>2015</a:t>
                      </a:r>
                    </a:p>
                  </a:txBody>
                  <a:tcPr marT="45706" marB="45706"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Calibri" pitchFamily="34" charset="0"/>
                        </a:rPr>
                        <a:t>2016</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Calibri" pitchFamily="34" charset="0"/>
                        </a:rPr>
                        <a:t>2017</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Calibri" pitchFamily="34" charset="0"/>
                        </a:rPr>
                        <a:t>2018</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Calibri" pitchFamily="34" charset="0"/>
                        </a:rPr>
                        <a:t>2019</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Calibri" pitchFamily="34" charset="0"/>
                        </a:rPr>
                        <a:t>2020</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Calibri" pitchFamily="34" charset="0"/>
                        </a:rPr>
                        <a:t>2021</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tr-TR" sz="1400" b="1" i="0" u="none" strike="noStrike" cap="none" normalizeH="0" baseline="0" dirty="0" smtClean="0">
                        <a:ln>
                          <a:noFill/>
                        </a:ln>
                        <a:solidFill>
                          <a:schemeClr val="bg1"/>
                        </a:solidFill>
                        <a:effectLst/>
                        <a:latin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400" b="1" i="0" u="none" strike="noStrike" cap="none" normalizeH="0" baseline="0" dirty="0" smtClean="0">
                          <a:ln>
                            <a:noFill/>
                          </a:ln>
                          <a:solidFill>
                            <a:schemeClr val="bg1"/>
                          </a:solidFill>
                          <a:effectLst/>
                          <a:latin typeface="Calibri" pitchFamily="34" charset="0"/>
                          <a:cs typeface="Calibri" pitchFamily="34" charset="0"/>
                        </a:rPr>
                        <a:t>2022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bg1"/>
                        </a:solidFill>
                        <a:effectLst/>
                        <a:latin typeface="Calibri" pitchFamily="34" charset="0"/>
                        <a:cs typeface="Calibri" pitchFamily="34" charset="0"/>
                      </a:endParaRP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extLst>
                  <a:ext uri="{0D108BD9-81ED-4DB2-BD59-A6C34878D82A}">
                    <a16:rowId xmlns="" xmlns:a16="http://schemas.microsoft.com/office/drawing/2014/main" val="10000"/>
                  </a:ext>
                </a:extLst>
              </a:tr>
              <a:tr h="46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Personel Sayısı</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421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404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401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293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283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267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255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270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bl>
          </a:graphicData>
        </a:graphic>
      </p:graphicFrame>
      <p:sp>
        <p:nvSpPr>
          <p:cNvPr id="4" name="Slayt Numarası Yer Tutucusu 3"/>
          <p:cNvSpPr>
            <a:spLocks noGrp="1"/>
          </p:cNvSpPr>
          <p:nvPr>
            <p:ph type="sldNum" sz="quarter" idx="12"/>
          </p:nvPr>
        </p:nvSpPr>
        <p:spPr/>
        <p:txBody>
          <a:bodyPr/>
          <a:lstStyle/>
          <a:p>
            <a:pPr>
              <a:defRPr/>
            </a:pPr>
            <a:fld id="{C201B350-13C5-4ECC-8667-49AEE8388A64}" type="slidenum">
              <a:rPr lang="tr-TR" altLang="tr-TR" smtClean="0"/>
              <a:pPr>
                <a:defRPr/>
              </a:pPr>
              <a:t>20</a:t>
            </a:fld>
            <a:endParaRPr lang="tr-TR" altLang="tr-TR"/>
          </a:p>
        </p:txBody>
      </p:sp>
      <p:sp>
        <p:nvSpPr>
          <p:cNvPr id="2" name="Metin kutusu 1"/>
          <p:cNvSpPr txBox="1"/>
          <p:nvPr/>
        </p:nvSpPr>
        <p:spPr>
          <a:xfrm>
            <a:off x="177319" y="4032749"/>
            <a:ext cx="5007012" cy="307777"/>
          </a:xfrm>
          <a:prstGeom prst="rect">
            <a:avLst/>
          </a:prstGeom>
          <a:noFill/>
        </p:spPr>
        <p:txBody>
          <a:bodyPr wrap="none" rtlCol="0">
            <a:spAutoFit/>
          </a:bodyPr>
          <a:lstStyle/>
          <a:p>
            <a:r>
              <a:rPr lang="tr-TR" sz="1400" b="1" dirty="0" smtClean="0"/>
              <a:t>Personel sayımız yıllar itibari ile düşüş eğiliminde bulunmaktadır.</a:t>
            </a:r>
            <a:endParaRPr lang="tr-TR" sz="1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10"/>
          <p:cNvSpPr/>
          <p:nvPr/>
        </p:nvSpPr>
        <p:spPr>
          <a:xfrm>
            <a:off x="323848" y="548680"/>
            <a:ext cx="360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1600" b="1" dirty="0">
              <a:solidFill>
                <a:schemeClr val="bg1"/>
              </a:solidFill>
              <a:cs typeface="Arial" charset="0"/>
            </a:endParaRPr>
          </a:p>
          <a:p>
            <a:pPr>
              <a:defRPr/>
            </a:pPr>
            <a:r>
              <a:rPr lang="tr-TR" sz="1600" b="1" dirty="0" smtClean="0">
                <a:solidFill>
                  <a:schemeClr val="tx1"/>
                </a:solidFill>
                <a:cs typeface="Arial" charset="0"/>
              </a:rPr>
              <a:t>2022  </a:t>
            </a:r>
            <a:r>
              <a:rPr lang="tr-TR" sz="1600" b="1" dirty="0">
                <a:solidFill>
                  <a:schemeClr val="tx1"/>
                </a:solidFill>
                <a:cs typeface="Arial" charset="0"/>
              </a:rPr>
              <a:t>YILINDA YAPILAN EĞİTİMLER </a:t>
            </a:r>
          </a:p>
          <a:p>
            <a:pPr algn="ctr">
              <a:defRPr/>
            </a:pPr>
            <a:r>
              <a:rPr lang="tr-TR" sz="1600" dirty="0">
                <a:solidFill>
                  <a:schemeClr val="bg1"/>
                </a:solidFill>
                <a:cs typeface="Arial" charset="0"/>
              </a:rPr>
              <a:t> </a:t>
            </a:r>
          </a:p>
        </p:txBody>
      </p:sp>
      <p:sp>
        <p:nvSpPr>
          <p:cNvPr id="40963" name="7 Metin kutusu"/>
          <p:cNvSpPr txBox="1">
            <a:spLocks noChangeArrowheads="1"/>
          </p:cNvSpPr>
          <p:nvPr/>
        </p:nvSpPr>
        <p:spPr bwMode="auto">
          <a:xfrm>
            <a:off x="467493" y="1394767"/>
            <a:ext cx="8208963" cy="4770537"/>
          </a:xfrm>
          <a:prstGeom prst="rect">
            <a:avLst/>
          </a:prstGeom>
          <a:noFill/>
          <a:ln w="9525">
            <a:noFill/>
            <a:miter lim="800000"/>
            <a:headEnd/>
            <a:tailEnd/>
          </a:ln>
        </p:spPr>
        <p:txBody>
          <a:bodyPr>
            <a:spAutoFit/>
          </a:bodyPr>
          <a:lstStyle/>
          <a:p>
            <a:pPr eaLnBrk="0" hangingPunct="0">
              <a:buFontTx/>
              <a:buChar char="•"/>
            </a:pPr>
            <a:r>
              <a:rPr lang="tr-TR" sz="1600" dirty="0"/>
              <a:t>  </a:t>
            </a:r>
            <a:r>
              <a:rPr lang="tr-TR" sz="1600" dirty="0" smtClean="0"/>
              <a:t>Defterdarlığımız </a:t>
            </a:r>
            <a:r>
              <a:rPr lang="tr-TR" sz="1600" dirty="0" err="1" smtClean="0"/>
              <a:t>Muhakemat</a:t>
            </a:r>
            <a:r>
              <a:rPr lang="tr-TR" sz="1600" dirty="0" smtClean="0"/>
              <a:t>, Muhasebe </a:t>
            </a:r>
            <a:r>
              <a:rPr lang="tr-TR" sz="1600" dirty="0"/>
              <a:t>ve Personel Müdürlüğü personeli için </a:t>
            </a:r>
            <a:r>
              <a:rPr lang="tr-TR" sz="1600" dirty="0" smtClean="0"/>
              <a:t>2022 yılı </a:t>
            </a:r>
            <a:r>
              <a:rPr lang="tr-TR" sz="1600" dirty="0"/>
              <a:t>Hizmet İçi Eğitim kapsamında </a:t>
            </a:r>
            <a:r>
              <a:rPr lang="tr-TR" sz="1600" dirty="0" smtClean="0"/>
              <a:t>planlanan 30 personele  </a:t>
            </a:r>
            <a:r>
              <a:rPr lang="tr-TR" sz="1600" dirty="0"/>
              <a:t>Bilgi Tazeleme </a:t>
            </a:r>
            <a:r>
              <a:rPr lang="tr-TR" sz="1600" dirty="0" smtClean="0"/>
              <a:t>Eğitimi verilmiştir. </a:t>
            </a:r>
          </a:p>
          <a:p>
            <a:pPr eaLnBrk="0" hangingPunct="0">
              <a:buFontTx/>
              <a:buChar char="•"/>
            </a:pPr>
            <a:endParaRPr lang="tr-TR" sz="1600" dirty="0"/>
          </a:p>
          <a:p>
            <a:pPr eaLnBrk="0" hangingPunct="0">
              <a:buFontTx/>
              <a:buChar char="•"/>
            </a:pPr>
            <a:endParaRPr lang="tr-TR" sz="1600" dirty="0"/>
          </a:p>
          <a:p>
            <a:pPr eaLnBrk="0" hangingPunct="0">
              <a:buFontTx/>
              <a:buChar char="•"/>
            </a:pPr>
            <a:r>
              <a:rPr lang="tr-TR" sz="1600" dirty="0"/>
              <a:t>  </a:t>
            </a:r>
            <a:r>
              <a:rPr lang="tr-TR" sz="1600" dirty="0" smtClean="0"/>
              <a:t> </a:t>
            </a:r>
            <a:r>
              <a:rPr lang="tr-TR" sz="1600" dirty="0"/>
              <a:t>Afet ve Acil Durum Müdürlüğünce Defterdarlığımız Merkez birimlerinde görevli personele Afet Farkındalık Eğitimi Düzenlenmiştir</a:t>
            </a:r>
            <a:r>
              <a:rPr lang="tr-TR" sz="1600" dirty="0" smtClean="0"/>
              <a:t>.</a:t>
            </a:r>
          </a:p>
          <a:p>
            <a:pPr eaLnBrk="0" hangingPunct="0">
              <a:buFontTx/>
              <a:buChar char="•"/>
            </a:pPr>
            <a:endParaRPr lang="tr-TR" sz="1600" dirty="0"/>
          </a:p>
          <a:p>
            <a:pPr eaLnBrk="0" hangingPunct="0">
              <a:buFontTx/>
              <a:buChar char="•"/>
            </a:pPr>
            <a:endParaRPr lang="tr-TR" sz="1600" dirty="0" smtClean="0"/>
          </a:p>
          <a:p>
            <a:pPr eaLnBrk="0" hangingPunct="0">
              <a:buFontTx/>
              <a:buChar char="•"/>
            </a:pPr>
            <a:r>
              <a:rPr lang="tr-TR" sz="1600" dirty="0" smtClean="0"/>
              <a:t>Bakanlığımızca </a:t>
            </a:r>
            <a:r>
              <a:rPr lang="tr-TR" sz="1600" dirty="0"/>
              <a:t>CBİKO (Uzaktan Eğitim Kapısı) sistemi </a:t>
            </a:r>
            <a:r>
              <a:rPr lang="tr-TR" sz="1600" dirty="0" smtClean="0"/>
              <a:t>üzerinden;</a:t>
            </a:r>
            <a:br>
              <a:rPr lang="tr-TR" sz="1600" dirty="0" smtClean="0"/>
            </a:br>
            <a:endParaRPr lang="tr-TR" sz="1600" dirty="0" smtClean="0"/>
          </a:p>
          <a:p>
            <a:pPr marL="342900" indent="-342900" eaLnBrk="0" hangingPunct="0">
              <a:buFont typeface="+mj-lt"/>
              <a:buAutoNum type="arabicPeriod"/>
            </a:pPr>
            <a:r>
              <a:rPr lang="tr-TR" sz="1600" dirty="0" smtClean="0"/>
              <a:t>657 Devlet Memurları Kanunu, </a:t>
            </a:r>
          </a:p>
          <a:p>
            <a:pPr marL="342900" indent="-342900" eaLnBrk="0" hangingPunct="0">
              <a:buFont typeface="+mj-lt"/>
              <a:buAutoNum type="arabicPeriod"/>
            </a:pPr>
            <a:r>
              <a:rPr lang="tr-TR" sz="1600" dirty="0" smtClean="0"/>
              <a:t>6245 Sayılı Harcırah Kanunu, </a:t>
            </a:r>
          </a:p>
          <a:p>
            <a:pPr marL="342900" indent="-342900" eaLnBrk="0" hangingPunct="0">
              <a:buFont typeface="+mj-lt"/>
              <a:buAutoNum type="arabicPeriod"/>
            </a:pPr>
            <a:r>
              <a:rPr lang="tr-TR" sz="1600" dirty="0" smtClean="0"/>
              <a:t>4734 Sayılı Kamu İhale Kanunu ve 4735 Sayılı Kamu İhale Sözleşmeleri Kanunu, </a:t>
            </a:r>
          </a:p>
          <a:p>
            <a:pPr marL="342900" indent="-342900" eaLnBrk="0" hangingPunct="0">
              <a:buFont typeface="+mj-lt"/>
              <a:buAutoNum type="arabicPeriod"/>
            </a:pPr>
            <a:r>
              <a:rPr lang="tr-TR" sz="1600" dirty="0" smtClean="0"/>
              <a:t>Genel Muhasebe, </a:t>
            </a:r>
          </a:p>
          <a:p>
            <a:pPr marL="342900" indent="-342900" eaLnBrk="0" hangingPunct="0">
              <a:buFont typeface="+mj-lt"/>
              <a:buAutoNum type="arabicPeriod"/>
            </a:pPr>
            <a:r>
              <a:rPr lang="tr-TR" sz="1600" dirty="0" smtClean="0"/>
              <a:t>Etkili İletişim Beden Dili ve Kişisel İmaj Oluşturma Eğitimi, </a:t>
            </a:r>
          </a:p>
          <a:p>
            <a:pPr marL="342900" indent="-342900" eaLnBrk="0" hangingPunct="0">
              <a:buFont typeface="+mj-lt"/>
              <a:buAutoNum type="arabicPeriod"/>
            </a:pPr>
            <a:r>
              <a:rPr lang="tr-TR" sz="1600" dirty="0" smtClean="0"/>
              <a:t>İnsan Hakları Temelinde İş Yerinde Cinsiyet Eşitliği, </a:t>
            </a:r>
          </a:p>
          <a:p>
            <a:pPr marL="342900" indent="-342900" eaLnBrk="0" hangingPunct="0">
              <a:buFont typeface="+mj-lt"/>
              <a:buAutoNum type="arabicPeriod"/>
            </a:pPr>
            <a:r>
              <a:rPr lang="tr-TR" sz="1600" dirty="0" smtClean="0"/>
              <a:t>İnsan Hakları ve Kamu Denetçiliği Kurumu Bağlamında iyi Yönetim İlkeleri, </a:t>
            </a:r>
          </a:p>
          <a:p>
            <a:pPr marL="342900" indent="-342900" eaLnBrk="0" hangingPunct="0">
              <a:buFont typeface="+mj-lt"/>
              <a:buAutoNum type="arabicPeriod"/>
            </a:pPr>
            <a:r>
              <a:rPr lang="tr-TR" sz="1600" dirty="0" smtClean="0"/>
              <a:t>İnsan Hakları Çerçevesinde Etik, </a:t>
            </a:r>
            <a:endParaRPr lang="tr-TR" sz="1600" dirty="0"/>
          </a:p>
          <a:p>
            <a:pPr marL="342900" indent="-342900" eaLnBrk="0" hangingPunct="0">
              <a:buFont typeface="+mj-lt"/>
              <a:buAutoNum type="arabicPeriod"/>
            </a:pPr>
            <a:r>
              <a:rPr lang="tr-TR" sz="1600" dirty="0" smtClean="0"/>
              <a:t>İnsan Hakları Eğitimleri </a:t>
            </a:r>
            <a:r>
              <a:rPr lang="tr-TR" sz="1600" dirty="0"/>
              <a:t>düzenlenmiştir.</a:t>
            </a:r>
          </a:p>
        </p:txBody>
      </p:sp>
      <p:sp>
        <p:nvSpPr>
          <p:cNvPr id="5" name="4 Yuvarlatılmış Dikdörtgen"/>
          <p:cNvSpPr/>
          <p:nvPr/>
        </p:nvSpPr>
        <p:spPr>
          <a:xfrm>
            <a:off x="325269" y="3140968"/>
            <a:ext cx="8569325" cy="32403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6" name="4 Yuvarlatılmış Dikdörtgen"/>
          <p:cNvSpPr/>
          <p:nvPr/>
        </p:nvSpPr>
        <p:spPr>
          <a:xfrm>
            <a:off x="323848" y="2348880"/>
            <a:ext cx="8569325" cy="6274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7" name="4 Yuvarlatılmış Dikdörtgen"/>
          <p:cNvSpPr/>
          <p:nvPr/>
        </p:nvSpPr>
        <p:spPr>
          <a:xfrm>
            <a:off x="323849" y="1268760"/>
            <a:ext cx="8569325" cy="8543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3" name="Slayt Numarası Yer Tutucusu 2"/>
          <p:cNvSpPr>
            <a:spLocks noGrp="1"/>
          </p:cNvSpPr>
          <p:nvPr>
            <p:ph type="sldNum" sz="quarter" idx="12"/>
          </p:nvPr>
        </p:nvSpPr>
        <p:spPr>
          <a:xfrm>
            <a:off x="6553200" y="6520259"/>
            <a:ext cx="2133600" cy="365125"/>
          </a:xfrm>
        </p:spPr>
        <p:txBody>
          <a:bodyPr/>
          <a:lstStyle/>
          <a:p>
            <a:pPr>
              <a:defRPr/>
            </a:pPr>
            <a:fld id="{C201B350-13C5-4ECC-8667-49AEE8388A64}" type="slidenum">
              <a:rPr lang="tr-TR" altLang="tr-TR" smtClean="0"/>
              <a:pPr>
                <a:defRPr/>
              </a:pPr>
              <a:t>21</a:t>
            </a:fld>
            <a:endParaRPr lang="tr-TR" alt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248" name="Group 144"/>
          <p:cNvGraphicFramePr>
            <a:graphicFrameLocks noGrp="1"/>
          </p:cNvGraphicFramePr>
          <p:nvPr>
            <p:extLst>
              <p:ext uri="{D42A27DB-BD31-4B8C-83A1-F6EECF244321}">
                <p14:modId xmlns:p14="http://schemas.microsoft.com/office/powerpoint/2010/main" val="728361067"/>
              </p:ext>
            </p:extLst>
          </p:nvPr>
        </p:nvGraphicFramePr>
        <p:xfrm>
          <a:off x="214313" y="620688"/>
          <a:ext cx="8100000" cy="5746260"/>
        </p:xfrm>
        <a:graphic>
          <a:graphicData uri="http://schemas.openxmlformats.org/drawingml/2006/table">
            <a:tbl>
              <a:tblPr/>
              <a:tblGrid>
                <a:gridCol w="3817566">
                  <a:extLst>
                    <a:ext uri="{9D8B030D-6E8A-4147-A177-3AD203B41FA5}">
                      <a16:colId xmlns="" xmlns:a16="http://schemas.microsoft.com/office/drawing/2014/main" val="20000"/>
                    </a:ext>
                  </a:extLst>
                </a:gridCol>
                <a:gridCol w="2040274">
                  <a:extLst>
                    <a:ext uri="{9D8B030D-6E8A-4147-A177-3AD203B41FA5}">
                      <a16:colId xmlns="" xmlns:a16="http://schemas.microsoft.com/office/drawing/2014/main" val="20001"/>
                    </a:ext>
                  </a:extLst>
                </a:gridCol>
                <a:gridCol w="2242160">
                  <a:extLst>
                    <a:ext uri="{9D8B030D-6E8A-4147-A177-3AD203B41FA5}">
                      <a16:colId xmlns="" xmlns:a16="http://schemas.microsoft.com/office/drawing/2014/main" val="20002"/>
                    </a:ext>
                  </a:extLst>
                </a:gridCol>
              </a:tblGrid>
              <a:tr h="30299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BİRİM ADI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PERSONEL KADRO SAYISI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extLst>
                  <a:ext uri="{0D108BD9-81ED-4DB2-BD59-A6C34878D82A}">
                    <a16:rowId xmlns="" xmlns:a16="http://schemas.microsoft.com/office/drawing/2014/main" val="10000"/>
                  </a:ext>
                </a:extLst>
              </a:tr>
              <a:tr h="330151">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DOLU</a:t>
                      </a:r>
                    </a:p>
                  </a:txBody>
                  <a:tcPr marL="91438" marR="91438" marT="45715" marB="45715"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BOŞ</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1"/>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Gövde)"/>
                          <a:cs typeface="Arial" charset="0"/>
                        </a:rPr>
                        <a:t>Muhakemat</a:t>
                      </a:r>
                      <a:r>
                        <a:rPr kumimoji="0" lang="tr-TR" sz="1200" b="1" i="0" u="none" strike="noStrike" cap="none" normalizeH="0" baseline="0" dirty="0" smtClean="0">
                          <a:ln>
                            <a:noFill/>
                          </a:ln>
                          <a:solidFill>
                            <a:srgbClr val="000000"/>
                          </a:solidFill>
                          <a:effectLst/>
                          <a:latin typeface="Calibri (Gövde)"/>
                          <a:cs typeface="Arial" charset="0"/>
                        </a:rPr>
                        <a:t>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26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938915130"/>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Calibri (Gövde)"/>
                          <a:cs typeface="Arial" charset="0"/>
                        </a:rPr>
                        <a:t>Muhasebe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38</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71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209736440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Personel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44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35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831182682"/>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Muhasebe Denetmenleri Koordinatörlüğü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48971953"/>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Uludağ Üniversitesi D.S.S.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9</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Gövde)"/>
                          <a:cs typeface="Arial" charset="0"/>
                        </a:rPr>
                        <a:t>Büyükorhan</a:t>
                      </a:r>
                      <a:r>
                        <a:rPr kumimoji="0" lang="tr-TR" sz="1200" b="1" i="0" u="none" strike="noStrike" cap="none" normalizeH="0" baseline="0" dirty="0" smtClean="0">
                          <a:ln>
                            <a:noFill/>
                          </a:ln>
                          <a:solidFill>
                            <a:srgbClr val="000000"/>
                          </a:solidFill>
                          <a:effectLst/>
                          <a:latin typeface="Calibri (Gövde)"/>
                          <a:cs typeface="Arial" charset="0"/>
                        </a:rPr>
                        <a:t>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3"/>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Gemlik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22146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Gürsu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7</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5"/>
                  </a:ext>
                </a:extLst>
              </a:tr>
              <a:tr h="22146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Harmancık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6"/>
                  </a:ext>
                </a:extLst>
              </a:tr>
              <a:tr h="23904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İnegöl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7"/>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İznik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8"/>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Karacabey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8</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9"/>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Keles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10"/>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Kestel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11"/>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Mudanya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7</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12"/>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Gövde)"/>
                          <a:cs typeface="Arial" charset="0"/>
                        </a:rPr>
                        <a:t>M.Kemalpaşa</a:t>
                      </a:r>
                      <a:r>
                        <a:rPr kumimoji="0" lang="tr-TR" sz="1200" b="1" i="0" u="none" strike="noStrike" cap="none" normalizeH="0" baseline="0" dirty="0" smtClean="0">
                          <a:ln>
                            <a:noFill/>
                          </a:ln>
                          <a:solidFill>
                            <a:srgbClr val="000000"/>
                          </a:solidFill>
                          <a:effectLst/>
                          <a:latin typeface="Calibri (Gövde)"/>
                          <a:cs typeface="Arial" charset="0"/>
                        </a:rPr>
                        <a:t>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6</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224244837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Nilüfer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12</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90145462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Calibri (Gövde)"/>
                          <a:cs typeface="Arial" charset="0"/>
                        </a:rPr>
                        <a:t>Orhaneli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7</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300498603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Orhangazi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6</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2141788460"/>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Osmangazi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0</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3427794938"/>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Yenişehir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  6</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28504029"/>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Yıldırım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17</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Gövde)"/>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444388791"/>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270</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139</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14"/>
                  </a:ext>
                </a:extLst>
              </a:tr>
            </a:tbl>
          </a:graphicData>
        </a:graphic>
      </p:graphicFrame>
      <p:sp>
        <p:nvSpPr>
          <p:cNvPr id="5" name="Yuvarlatılmış Dikdörtgen 4"/>
          <p:cNvSpPr/>
          <p:nvPr/>
        </p:nvSpPr>
        <p:spPr>
          <a:xfrm>
            <a:off x="251520" y="188914"/>
            <a:ext cx="4212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 BİRİMLERİNİN DOLU-BOŞ KADRO DURUMU </a:t>
            </a:r>
          </a:p>
        </p:txBody>
      </p:sp>
      <p:sp>
        <p:nvSpPr>
          <p:cNvPr id="6" name="Dikdörtgen 7"/>
          <p:cNvSpPr>
            <a:spLocks noChangeArrowheads="1"/>
          </p:cNvSpPr>
          <p:nvPr/>
        </p:nvSpPr>
        <p:spPr bwMode="auto">
          <a:xfrm>
            <a:off x="107504" y="6450602"/>
            <a:ext cx="8100000" cy="307777"/>
          </a:xfrm>
          <a:prstGeom prst="rect">
            <a:avLst/>
          </a:prstGeom>
          <a:noFill/>
          <a:ln w="76200">
            <a:noFill/>
            <a:miter lim="800000"/>
            <a:headEnd/>
            <a:tailEnd/>
          </a:ln>
        </p:spPr>
        <p:txBody>
          <a:bodyPr wrap="square">
            <a:spAutoFit/>
          </a:bodyPr>
          <a:lstStyle/>
          <a:p>
            <a:r>
              <a:rPr lang="tr-TR" altLang="tr-TR" sz="1400" b="1" dirty="0"/>
              <a:t>Toplam kadrolarımızın </a:t>
            </a:r>
            <a:r>
              <a:rPr lang="tr-TR" altLang="tr-TR" sz="1400" b="1" dirty="0" smtClean="0"/>
              <a:t> yaklaşık  %34’u </a:t>
            </a:r>
            <a:r>
              <a:rPr lang="tr-TR" altLang="tr-TR" sz="1400" b="1" dirty="0"/>
              <a:t>boş bulunmaktadır.</a:t>
            </a:r>
            <a:endParaRPr lang="tr-TR" altLang="tr-TR" sz="1600" b="1" dirty="0"/>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22</a:t>
            </a:fld>
            <a:endParaRPr lang="tr-TR" altLang="tr-TR"/>
          </a:p>
        </p:txBody>
      </p:sp>
    </p:spTree>
    <p:extLst>
      <p:ext uri="{BB962C8B-B14F-4D97-AF65-F5344CB8AC3E}">
        <p14:creationId xmlns:p14="http://schemas.microsoft.com/office/powerpoint/2010/main" val="10117376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uvarlatılmış Dikdörtgen 5"/>
          <p:cNvSpPr/>
          <p:nvPr/>
        </p:nvSpPr>
        <p:spPr>
          <a:xfrm>
            <a:off x="360960" y="1068956"/>
            <a:ext cx="34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PERSONELİN ÖĞRENİM DURUMU </a:t>
            </a:r>
          </a:p>
        </p:txBody>
      </p:sp>
      <p:graphicFrame>
        <p:nvGraphicFramePr>
          <p:cNvPr id="7" name="Tablo 6"/>
          <p:cNvGraphicFramePr>
            <a:graphicFrameLocks noGrp="1"/>
          </p:cNvGraphicFramePr>
          <p:nvPr>
            <p:extLst>
              <p:ext uri="{D42A27DB-BD31-4B8C-83A1-F6EECF244321}">
                <p14:modId xmlns:p14="http://schemas.microsoft.com/office/powerpoint/2010/main" val="3781656104"/>
              </p:ext>
            </p:extLst>
          </p:nvPr>
        </p:nvGraphicFramePr>
        <p:xfrm>
          <a:off x="360961" y="1819274"/>
          <a:ext cx="8291512" cy="3608835"/>
        </p:xfrm>
        <a:graphic>
          <a:graphicData uri="http://schemas.openxmlformats.org/drawingml/2006/table">
            <a:tbl>
              <a:tblPr/>
              <a:tblGrid>
                <a:gridCol w="1402727">
                  <a:extLst>
                    <a:ext uri="{9D8B030D-6E8A-4147-A177-3AD203B41FA5}">
                      <a16:colId xmlns="" xmlns:a16="http://schemas.microsoft.com/office/drawing/2014/main" val="20000"/>
                    </a:ext>
                  </a:extLst>
                </a:gridCol>
                <a:gridCol w="965823">
                  <a:extLst>
                    <a:ext uri="{9D8B030D-6E8A-4147-A177-3AD203B41FA5}">
                      <a16:colId xmlns="" xmlns:a16="http://schemas.microsoft.com/office/drawing/2014/main" val="20001"/>
                    </a:ext>
                  </a:extLst>
                </a:gridCol>
                <a:gridCol w="1185862">
                  <a:extLst>
                    <a:ext uri="{9D8B030D-6E8A-4147-A177-3AD203B41FA5}">
                      <a16:colId xmlns="" xmlns:a16="http://schemas.microsoft.com/office/drawing/2014/main" val="20002"/>
                    </a:ext>
                  </a:extLst>
                </a:gridCol>
                <a:gridCol w="1184275">
                  <a:extLst>
                    <a:ext uri="{9D8B030D-6E8A-4147-A177-3AD203B41FA5}">
                      <a16:colId xmlns="" xmlns:a16="http://schemas.microsoft.com/office/drawing/2014/main" val="20003"/>
                    </a:ext>
                  </a:extLst>
                </a:gridCol>
                <a:gridCol w="1184275">
                  <a:extLst>
                    <a:ext uri="{9D8B030D-6E8A-4147-A177-3AD203B41FA5}">
                      <a16:colId xmlns="" xmlns:a16="http://schemas.microsoft.com/office/drawing/2014/main" val="20004"/>
                    </a:ext>
                  </a:extLst>
                </a:gridCol>
                <a:gridCol w="1184275">
                  <a:extLst>
                    <a:ext uri="{9D8B030D-6E8A-4147-A177-3AD203B41FA5}">
                      <a16:colId xmlns="" xmlns:a16="http://schemas.microsoft.com/office/drawing/2014/main" val="20005"/>
                    </a:ext>
                  </a:extLst>
                </a:gridCol>
                <a:gridCol w="1184275">
                  <a:extLst>
                    <a:ext uri="{9D8B030D-6E8A-4147-A177-3AD203B41FA5}">
                      <a16:colId xmlns="" xmlns:a16="http://schemas.microsoft.com/office/drawing/2014/main" val="20006"/>
                    </a:ext>
                  </a:extLst>
                </a:gridCol>
              </a:tblGrid>
              <a:tr h="56197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ea typeface="Times New Roman" pitchFamily="18" charset="0"/>
                          <a:cs typeface="Century Gothic" pitchFamily="34" charset="0"/>
                        </a:rPr>
                        <a:t>ÖĞRENİM DURUMU</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ea typeface="Times New Roman" pitchFamily="18" charset="0"/>
                          <a:cs typeface="Century Gothic" pitchFamily="34" charset="0"/>
                        </a:rPr>
                        <a:t>MERKEZ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İLÇE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TOPLAM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ORAN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506413">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vMerge="1">
                  <a:txBody>
                    <a:bodyPr/>
                    <a:lstStyle/>
                    <a:p>
                      <a:endParaRPr lang="tr-TR"/>
                    </a:p>
                  </a:txBody>
                  <a:tcPr/>
                </a:tc>
                <a:tc vMerge="1">
                  <a:txBody>
                    <a:bodyPr/>
                    <a:lstStyle/>
                    <a:p>
                      <a:endParaRPr lang="tr-TR"/>
                    </a:p>
                  </a:txBody>
                  <a:tcPr/>
                </a:tc>
                <a:extLst>
                  <a:ext uri="{0D108BD9-81ED-4DB2-BD59-A6C34878D82A}">
                    <a16:rowId xmlns="" xmlns:a16="http://schemas.microsoft.com/office/drawing/2014/main" val="10001"/>
                  </a:ext>
                </a:extLst>
              </a:tr>
              <a:tr h="39732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ea typeface="Times New Roman" pitchFamily="18" charset="0"/>
                          <a:cs typeface="Century Gothic" pitchFamily="34" charset="0"/>
                        </a:rPr>
                        <a:t>İlköğretim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Century Gothic" pitchFamily="34" charset="0"/>
                          <a:cs typeface="Century Gothic" pitchFamily="34" charset="0"/>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Century Gothic" pitchFamily="34" charset="0"/>
                          <a:cs typeface="Century Gothic" pitchFamily="34" charset="0"/>
                        </a:rPr>
                        <a:t>16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ea typeface="Times New Roman" pitchFamily="18" charset="0"/>
                          <a:cs typeface="Century Gothic" pitchFamily="34" charset="0"/>
                        </a:rPr>
                        <a:t>Lise</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Century Gothic" pitchFamily="34" charset="0"/>
                          <a:cs typeface="Century Gothic" pitchFamily="34" charset="0"/>
                        </a:rPr>
                        <a:t>17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24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51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%19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3"/>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Gövde)"/>
                          <a:ea typeface="Times New Roman" pitchFamily="18" charset="0"/>
                          <a:cs typeface="Century Gothic" pitchFamily="34" charset="0"/>
                        </a:rPr>
                        <a:t>Önlisans</a:t>
                      </a:r>
                      <a:endParaRPr kumimoji="0" lang="tr-TR" sz="1200" b="1" i="0" u="none" strike="noStrike" cap="none" normalizeH="0" baseline="0" dirty="0" smtClean="0">
                        <a:ln>
                          <a:noFill/>
                        </a:ln>
                        <a:solidFill>
                          <a:srgbClr val="000000"/>
                        </a:solidFill>
                        <a:effectLst/>
                        <a:latin typeface="Calibri (Gövde)"/>
                        <a:ea typeface="Times New Roman" pitchFamily="18" charset="0"/>
                        <a:cs typeface="Century Gothic"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Century Gothic" pitchFamily="34" charset="0"/>
                          <a:cs typeface="Century Gothic" pitchFamily="34" charset="0"/>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Century Gothic" pitchFamily="34" charset="0"/>
                          <a:cs typeface="Century Gothic" pitchFamily="34" charset="0"/>
                        </a:rPr>
                        <a:t>10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Century Gothic" pitchFamily="34" charset="0"/>
                          <a:cs typeface="Century Gothic" pitchFamily="34"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20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ea typeface="Times New Roman" pitchFamily="18" charset="0"/>
                          <a:cs typeface="Century Gothic" pitchFamily="34" charset="0"/>
                        </a:rPr>
                        <a:t>Lisans</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40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48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Century Gothic" pitchFamily="34" charset="0"/>
                          <a:cs typeface="Century Gothic" pitchFamily="34" charset="0"/>
                        </a:rPr>
                        <a:t>49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41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Century Gothic" pitchFamily="34" charset="0"/>
                          <a:cs typeface="Century Gothic" pitchFamily="34" charset="0"/>
                        </a:rPr>
                        <a:t>178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%66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5"/>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ea typeface="Times New Roman" pitchFamily="18" charset="0"/>
                          <a:cs typeface="Century Gothic" pitchFamily="34" charset="0"/>
                        </a:rPr>
                        <a:t>Yüksek Lisans</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Century Gothic" pitchFamily="34" charset="0"/>
                          <a:cs typeface="Century Gothic" pitchFamily="34" charset="0"/>
                        </a:rPr>
                        <a:t>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Century Gothic" pitchFamily="34" charset="0"/>
                          <a:cs typeface="Century Gothic" pitchFamily="34" charset="0"/>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cs typeface="Arial" charset="0"/>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Gövde)"/>
                          <a:ea typeface="Times New Roman" pitchFamily="18" charset="0"/>
                          <a:cs typeface="Century Gothic" pitchFamily="34" charset="0"/>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6"/>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ea typeface="Times New Roman" pitchFamily="18" charset="0"/>
                          <a:cs typeface="Century Gothic" pitchFamily="34" charset="0"/>
                        </a:rPr>
                        <a:t>TOPLAM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ea typeface="Times New Roman" pitchFamily="18" charset="0"/>
                          <a:cs typeface="Century Gothic" pitchFamily="34" charset="0"/>
                        </a:rPr>
                        <a:t>67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ea typeface="Century Gothic" pitchFamily="34" charset="0"/>
                          <a:cs typeface="Century Gothic" pitchFamily="34" charset="0"/>
                        </a:rPr>
                        <a:t>61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ea typeface="Century Gothic" pitchFamily="34" charset="0"/>
                          <a:cs typeface="Century Gothic" pitchFamily="34" charset="0"/>
                        </a:rPr>
                        <a:t>90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52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270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%100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50907893"/>
                  </a:ext>
                </a:extLst>
              </a:tr>
            </a:tbl>
          </a:graphicData>
        </a:graphic>
      </p:graphicFrame>
      <p:sp>
        <p:nvSpPr>
          <p:cNvPr id="43078" name="Dikdörtgen 7"/>
          <p:cNvSpPr>
            <a:spLocks noChangeArrowheads="1"/>
          </p:cNvSpPr>
          <p:nvPr/>
        </p:nvSpPr>
        <p:spPr bwMode="auto">
          <a:xfrm>
            <a:off x="251520" y="5580062"/>
            <a:ext cx="8143875" cy="307777"/>
          </a:xfrm>
          <a:prstGeom prst="rect">
            <a:avLst/>
          </a:prstGeom>
          <a:noFill/>
          <a:ln w="76200">
            <a:noFill/>
            <a:miter lim="800000"/>
            <a:headEnd/>
            <a:tailEnd/>
          </a:ln>
        </p:spPr>
        <p:txBody>
          <a:bodyPr>
            <a:spAutoFit/>
          </a:bodyPr>
          <a:lstStyle/>
          <a:p>
            <a:r>
              <a:rPr lang="tr-TR" altLang="tr-TR" sz="1400" b="1" dirty="0"/>
              <a:t>Defterdarlığımız personelinin %</a:t>
            </a:r>
            <a:r>
              <a:rPr lang="tr-TR" altLang="tr-TR" sz="1400" b="1" dirty="0" smtClean="0"/>
              <a:t>68’sı </a:t>
            </a:r>
            <a:r>
              <a:rPr lang="tr-TR" altLang="tr-TR" sz="1400" b="1" dirty="0"/>
              <a:t>4 yıllık lisans ve yüksek lisans mezunudur</a:t>
            </a:r>
            <a:r>
              <a:rPr lang="tr-TR" altLang="tr-TR" sz="1400" dirty="0"/>
              <a:t>.</a:t>
            </a: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23</a:t>
            </a:fld>
            <a:endParaRPr lang="tr-TR" alt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285751" y="714946"/>
            <a:ext cx="324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PERSONELİN HİZMET SÜRELERİ </a:t>
            </a:r>
          </a:p>
        </p:txBody>
      </p:sp>
      <p:graphicFrame>
        <p:nvGraphicFramePr>
          <p:cNvPr id="44120" name="Group 88"/>
          <p:cNvGraphicFramePr>
            <a:graphicFrameLocks noGrp="1"/>
          </p:cNvGraphicFramePr>
          <p:nvPr>
            <p:extLst>
              <p:ext uri="{D42A27DB-BD31-4B8C-83A1-F6EECF244321}">
                <p14:modId xmlns:p14="http://schemas.microsoft.com/office/powerpoint/2010/main" val="2805912397"/>
              </p:ext>
            </p:extLst>
          </p:nvPr>
        </p:nvGraphicFramePr>
        <p:xfrm>
          <a:off x="250825" y="1428750"/>
          <a:ext cx="8701956" cy="3976690"/>
        </p:xfrm>
        <a:graphic>
          <a:graphicData uri="http://schemas.openxmlformats.org/drawingml/2006/table">
            <a:tbl>
              <a:tblPr/>
              <a:tblGrid>
                <a:gridCol w="1235075">
                  <a:extLst>
                    <a:ext uri="{9D8B030D-6E8A-4147-A177-3AD203B41FA5}">
                      <a16:colId xmlns="" xmlns:a16="http://schemas.microsoft.com/office/drawing/2014/main" val="20000"/>
                    </a:ext>
                  </a:extLst>
                </a:gridCol>
                <a:gridCol w="1235075">
                  <a:extLst>
                    <a:ext uri="{9D8B030D-6E8A-4147-A177-3AD203B41FA5}">
                      <a16:colId xmlns="" xmlns:a16="http://schemas.microsoft.com/office/drawing/2014/main" val="20001"/>
                    </a:ext>
                  </a:extLst>
                </a:gridCol>
                <a:gridCol w="1233488">
                  <a:extLst>
                    <a:ext uri="{9D8B030D-6E8A-4147-A177-3AD203B41FA5}">
                      <a16:colId xmlns="" xmlns:a16="http://schemas.microsoft.com/office/drawing/2014/main" val="20002"/>
                    </a:ext>
                  </a:extLst>
                </a:gridCol>
                <a:gridCol w="1235075">
                  <a:extLst>
                    <a:ext uri="{9D8B030D-6E8A-4147-A177-3AD203B41FA5}">
                      <a16:colId xmlns="" xmlns:a16="http://schemas.microsoft.com/office/drawing/2014/main" val="20003"/>
                    </a:ext>
                  </a:extLst>
                </a:gridCol>
                <a:gridCol w="1233487">
                  <a:extLst>
                    <a:ext uri="{9D8B030D-6E8A-4147-A177-3AD203B41FA5}">
                      <a16:colId xmlns="" xmlns:a16="http://schemas.microsoft.com/office/drawing/2014/main" val="20004"/>
                    </a:ext>
                  </a:extLst>
                </a:gridCol>
                <a:gridCol w="1304925">
                  <a:extLst>
                    <a:ext uri="{9D8B030D-6E8A-4147-A177-3AD203B41FA5}">
                      <a16:colId xmlns="" xmlns:a16="http://schemas.microsoft.com/office/drawing/2014/main" val="20005"/>
                    </a:ext>
                  </a:extLst>
                </a:gridCol>
                <a:gridCol w="1224831">
                  <a:extLst>
                    <a:ext uri="{9D8B030D-6E8A-4147-A177-3AD203B41FA5}">
                      <a16:colId xmlns="" xmlns:a16="http://schemas.microsoft.com/office/drawing/2014/main" val="20006"/>
                    </a:ext>
                  </a:extLst>
                </a:gridCol>
              </a:tblGrid>
              <a:tr h="398463">
                <a:tc row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ea typeface="Times New Roman" pitchFamily="18" charset="0"/>
                          <a:cs typeface="Century Gothic" pitchFamily="34" charset="0"/>
                        </a:rPr>
                        <a:t>HİZMET GRUPLARI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MERKEZ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ea typeface="Times New Roman" pitchFamily="18" charset="0"/>
                          <a:cs typeface="Century Gothic" pitchFamily="34" charset="0"/>
                        </a:rPr>
                        <a:t>İLÇE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row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TOPLAM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ORAN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96875">
                <a:tc vMerge="1">
                  <a:txBody>
                    <a:bodyPr/>
                    <a:lstStyle/>
                    <a:p>
                      <a:endParaRPr lang="tr-TR"/>
                    </a:p>
                  </a:txBody>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vMerge="1">
                  <a:txBody>
                    <a:bodyPr/>
                    <a:lstStyle/>
                    <a:p>
                      <a:endParaRPr lang="tr-TR"/>
                    </a:p>
                  </a:txBody>
                  <a:tcPr/>
                </a:tc>
                <a:tc vMerge="1">
                  <a:txBody>
                    <a:bodyPr/>
                    <a:lstStyle/>
                    <a:p>
                      <a:endParaRPr lang="tr-TR"/>
                    </a:p>
                  </a:txBody>
                  <a:tcPr/>
                </a:tc>
                <a:extLst>
                  <a:ext uri="{0D108BD9-81ED-4DB2-BD59-A6C34878D82A}">
                    <a16:rowId xmlns="" xmlns:a16="http://schemas.microsoft.com/office/drawing/2014/main" val="10001"/>
                  </a:ext>
                </a:extLst>
              </a:tr>
              <a:tr h="398463">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400" b="1" dirty="0" smtClean="0">
                          <a:latin typeface="+mn-lt"/>
                        </a:rPr>
                        <a:t>1  -  5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33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396875">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400" b="1" dirty="0" smtClean="0">
                          <a:latin typeface="+mn-lt"/>
                        </a:rPr>
                        <a:t>6  -  10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16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45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3"/>
                  </a:ext>
                </a:extLst>
              </a:tr>
              <a:tr h="398463">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400" b="1" dirty="0" smtClean="0">
                          <a:latin typeface="+mn-lt"/>
                        </a:rPr>
                        <a:t>11  -  15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38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398463">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400" b="1" dirty="0" smtClean="0">
                          <a:latin typeface="+mn-lt"/>
                        </a:rPr>
                        <a:t>16  -  20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21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5"/>
                  </a:ext>
                </a:extLst>
              </a:tr>
              <a:tr h="396875">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400" b="1" dirty="0" smtClean="0">
                          <a:latin typeface="+mn-lt"/>
                        </a:rPr>
                        <a:t>21  -  25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13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57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%21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6"/>
                  </a:ext>
                </a:extLst>
              </a:tr>
              <a:tr h="398463">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400" b="1" dirty="0" smtClean="0">
                          <a:latin typeface="+mn-lt"/>
                        </a:rPr>
                        <a:t>26  -  30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7"/>
                  </a:ext>
                </a:extLst>
              </a:tr>
              <a:tr h="396875">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400" b="1" dirty="0" smtClean="0">
                          <a:latin typeface="+mn-lt"/>
                        </a:rPr>
                        <a:t>31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20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29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67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%25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8"/>
                  </a:ext>
                </a:extLst>
              </a:tr>
              <a:tr h="396875">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ea typeface="Times New Roman" pitchFamily="18" charset="0"/>
                          <a:cs typeface="Century Gothic" pitchFamily="34" charset="0"/>
                        </a:rPr>
                        <a:t>TOPLAM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ea typeface="Times New Roman" pitchFamily="18" charset="0"/>
                          <a:cs typeface="Century Gothic" pitchFamily="34" charset="0"/>
                        </a:rPr>
                        <a:t>70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64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88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48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270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Gövde)"/>
                          <a:cs typeface="Arial" charset="0"/>
                        </a:rPr>
                        <a:t>%100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3480815903"/>
                  </a:ext>
                </a:extLst>
              </a:tr>
            </a:tbl>
          </a:graphicData>
        </a:graphic>
      </p:graphicFrame>
      <p:sp>
        <p:nvSpPr>
          <p:cNvPr id="44118" name="Dikdörtgen 5"/>
          <p:cNvSpPr>
            <a:spLocks noChangeArrowheads="1"/>
          </p:cNvSpPr>
          <p:nvPr/>
        </p:nvSpPr>
        <p:spPr bwMode="auto">
          <a:xfrm>
            <a:off x="175393" y="5551924"/>
            <a:ext cx="8501063" cy="523220"/>
          </a:xfrm>
          <a:prstGeom prst="rect">
            <a:avLst/>
          </a:prstGeom>
          <a:noFill/>
          <a:ln w="76200">
            <a:noFill/>
            <a:miter lim="800000"/>
            <a:headEnd/>
            <a:tailEnd/>
          </a:ln>
        </p:spPr>
        <p:txBody>
          <a:bodyPr>
            <a:spAutoFit/>
          </a:bodyPr>
          <a:lstStyle/>
          <a:p>
            <a:pPr algn="just"/>
            <a:r>
              <a:rPr lang="tr-TR" altLang="tr-TR" sz="1400" b="1" dirty="0"/>
              <a:t>Defterdarlığımız personelinin yaklaşık  %49’unun  hizmet süresi 20 yılın üzerinde bulunmaktadır.</a:t>
            </a:r>
          </a:p>
          <a:p>
            <a:pPr algn="just"/>
            <a:r>
              <a:rPr lang="tr-TR" altLang="tr-TR" sz="1400" b="1" dirty="0"/>
              <a:t>Defterdarlığımız personelinin yaklaşık  %42’si  kadın  %58’i  erkek </a:t>
            </a:r>
            <a:r>
              <a:rPr lang="tr-TR" altLang="tr-TR" sz="1400" b="1" dirty="0" smtClean="0"/>
              <a:t>personeldir</a:t>
            </a:r>
            <a:endParaRPr lang="tr-TR" sz="1400" b="1" dirty="0"/>
          </a:p>
        </p:txBody>
      </p:sp>
      <p:sp>
        <p:nvSpPr>
          <p:cNvPr id="4" name="Slayt Numarası Yer Tutucusu 3"/>
          <p:cNvSpPr>
            <a:spLocks noGrp="1"/>
          </p:cNvSpPr>
          <p:nvPr>
            <p:ph type="sldNum" sz="quarter" idx="12"/>
          </p:nvPr>
        </p:nvSpPr>
        <p:spPr/>
        <p:txBody>
          <a:bodyPr/>
          <a:lstStyle/>
          <a:p>
            <a:pPr>
              <a:defRPr/>
            </a:pPr>
            <a:fld id="{C201B350-13C5-4ECC-8667-49AEE8388A64}" type="slidenum">
              <a:rPr lang="tr-TR" altLang="tr-TR" smtClean="0"/>
              <a:pPr>
                <a:defRPr/>
              </a:pPr>
              <a:t>24</a:t>
            </a:fld>
            <a:endParaRPr lang="tr-TR" alt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131" name="Group 75"/>
          <p:cNvGraphicFramePr>
            <a:graphicFrameLocks noGrp="1"/>
          </p:cNvGraphicFramePr>
          <p:nvPr>
            <p:extLst>
              <p:ext uri="{D42A27DB-BD31-4B8C-83A1-F6EECF244321}">
                <p14:modId xmlns:p14="http://schemas.microsoft.com/office/powerpoint/2010/main" val="581361410"/>
              </p:ext>
            </p:extLst>
          </p:nvPr>
        </p:nvGraphicFramePr>
        <p:xfrm>
          <a:off x="319410" y="2534668"/>
          <a:ext cx="8501062" cy="3126580"/>
        </p:xfrm>
        <a:graphic>
          <a:graphicData uri="http://schemas.openxmlformats.org/drawingml/2006/table">
            <a:tbl>
              <a:tblPr/>
              <a:tblGrid>
                <a:gridCol w="2338109">
                  <a:extLst>
                    <a:ext uri="{9D8B030D-6E8A-4147-A177-3AD203B41FA5}">
                      <a16:colId xmlns="" xmlns:a16="http://schemas.microsoft.com/office/drawing/2014/main" val="20000"/>
                    </a:ext>
                  </a:extLst>
                </a:gridCol>
                <a:gridCol w="2026785">
                  <a:extLst>
                    <a:ext uri="{9D8B030D-6E8A-4147-A177-3AD203B41FA5}">
                      <a16:colId xmlns="" xmlns:a16="http://schemas.microsoft.com/office/drawing/2014/main" val="20001"/>
                    </a:ext>
                  </a:extLst>
                </a:gridCol>
                <a:gridCol w="2068084">
                  <a:extLst>
                    <a:ext uri="{9D8B030D-6E8A-4147-A177-3AD203B41FA5}">
                      <a16:colId xmlns="" xmlns:a16="http://schemas.microsoft.com/office/drawing/2014/main" val="20002"/>
                    </a:ext>
                  </a:extLst>
                </a:gridCol>
                <a:gridCol w="2068084">
                  <a:extLst>
                    <a:ext uri="{9D8B030D-6E8A-4147-A177-3AD203B41FA5}">
                      <a16:colId xmlns="" xmlns:a16="http://schemas.microsoft.com/office/drawing/2014/main" val="190544222"/>
                    </a:ext>
                  </a:extLst>
                </a:gridCol>
              </a:tblGrid>
              <a:tr h="5262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Gövde)"/>
                          <a:cs typeface="Arial" charset="0"/>
                        </a:rPr>
                        <a:t>BİRİMİ</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Gövde)"/>
                          <a:cs typeface="Arial" charset="0"/>
                        </a:rPr>
                        <a:t>DOSYA TÜRÜ</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Gövde)"/>
                          <a:cs typeface="Arial" charset="0"/>
                        </a:rPr>
                        <a:t> DOSYA SAYISI (ARALIK  2021)</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Gövde)"/>
                          <a:cs typeface="Arial" charset="0"/>
                        </a:rPr>
                        <a:t>DOSYA SAYISI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Gövde)"/>
                          <a:cs typeface="Arial" charset="0"/>
                        </a:rPr>
                        <a:t>(ARALIK 2022)</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252000">
                <a:tc row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400" b="0" i="0" u="none" strike="noStrike" cap="none" normalizeH="0" baseline="0" dirty="0" smtClean="0">
                        <a:ln>
                          <a:noFill/>
                        </a:ln>
                        <a:solidFill>
                          <a:srgbClr val="000000"/>
                        </a:solidFill>
                        <a:effectLst/>
                        <a:latin typeface="Calibri (Gövde)"/>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400" b="0" i="0" u="none" strike="noStrike" cap="none" normalizeH="0" baseline="0" dirty="0" smtClean="0">
                        <a:ln>
                          <a:noFill/>
                        </a:ln>
                        <a:solidFill>
                          <a:srgbClr val="000000"/>
                        </a:solidFill>
                        <a:effectLst/>
                        <a:latin typeface="Calibri (Gövde)"/>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400" b="0" i="0" u="none" strike="noStrike" cap="none" normalizeH="0" baseline="0" dirty="0" smtClean="0">
                        <a:ln>
                          <a:noFill/>
                        </a:ln>
                        <a:solidFill>
                          <a:srgbClr val="000000"/>
                        </a:solidFill>
                        <a:effectLst/>
                        <a:latin typeface="Calibri (Gövde)"/>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400" b="0" i="0" u="none" strike="noStrike" cap="none" normalizeH="0" baseline="0" dirty="0" smtClean="0">
                        <a:ln>
                          <a:noFill/>
                        </a:ln>
                        <a:solidFill>
                          <a:srgbClr val="000000"/>
                        </a:solidFill>
                        <a:effectLst/>
                        <a:latin typeface="Calibri (Gövde)"/>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00000"/>
                          </a:solidFill>
                          <a:effectLst/>
                          <a:latin typeface="Calibri (Gövde)"/>
                          <a:cs typeface="Arial" charset="0"/>
                        </a:rPr>
                        <a:t>İL MERKEZ DOSYALARI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Calibri (Gövde)"/>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Calibri (Gövde)"/>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Calibri (Gövde)"/>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Calibri (Gövde)"/>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Calibri (Gövde)"/>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00000"/>
                          </a:solidFill>
                          <a:effectLst/>
                          <a:latin typeface="Calibri (Gövde)"/>
                          <a:cs typeface="Arial" charset="0"/>
                        </a:rPr>
                        <a:t>İLÇE DOSYALARI</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Hukuk Hazırlık </a:t>
                      </a:r>
                      <a:r>
                        <a:rPr kumimoji="0" lang="tr-TR" altLang="tr-TR" sz="1200" b="0" i="0" u="none" strike="noStrike" cap="none" normalizeH="0" baseline="0" dirty="0" err="1" smtClean="0">
                          <a:ln>
                            <a:noFill/>
                          </a:ln>
                          <a:solidFill>
                            <a:srgbClr val="000000"/>
                          </a:solidFill>
                          <a:effectLst/>
                          <a:latin typeface="Calibri (Gövde)"/>
                          <a:cs typeface="Arial" charset="0"/>
                        </a:rPr>
                        <a:t>Dos</a:t>
                      </a:r>
                      <a:r>
                        <a:rPr kumimoji="0" lang="tr-TR" altLang="tr-TR" sz="1200" b="0" i="0" u="none" strike="noStrike" cap="none" normalizeH="0" baseline="0" dirty="0" smtClean="0">
                          <a:ln>
                            <a:noFill/>
                          </a:ln>
                          <a:solidFill>
                            <a:srgbClr val="000000"/>
                          </a:solidFill>
                          <a:effectLst/>
                          <a:latin typeface="Calibri (Gövde)"/>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    52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48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1"/>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Ceza Hazırlık   </a:t>
                      </a:r>
                      <a:r>
                        <a:rPr kumimoji="0" lang="tr-TR" altLang="tr-TR" sz="1200" b="0" i="0" u="none" strike="noStrike" cap="none" normalizeH="0" baseline="0" dirty="0" err="1" smtClean="0">
                          <a:ln>
                            <a:noFill/>
                          </a:ln>
                          <a:solidFill>
                            <a:srgbClr val="000000"/>
                          </a:solidFill>
                          <a:effectLst/>
                          <a:latin typeface="Calibri (Gövde)"/>
                          <a:cs typeface="Arial" charset="0"/>
                        </a:rPr>
                        <a:t>Dos</a:t>
                      </a:r>
                      <a:r>
                        <a:rPr kumimoji="0" lang="tr-TR" altLang="tr-TR" sz="1200" b="0" i="0" u="none" strike="noStrike" cap="none" normalizeH="0" baseline="0" dirty="0" smtClean="0">
                          <a:ln>
                            <a:noFill/>
                          </a:ln>
                          <a:solidFill>
                            <a:srgbClr val="000000"/>
                          </a:solidFill>
                          <a:effectLst/>
                          <a:latin typeface="Calibri (Gövde)"/>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   263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278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Hukuk Dava </a:t>
                      </a:r>
                      <a:r>
                        <a:rPr kumimoji="0" lang="tr-TR" altLang="tr-TR" sz="1200" b="0" i="0" u="none" strike="noStrike" cap="none" normalizeH="0" baseline="0" dirty="0" err="1" smtClean="0">
                          <a:ln>
                            <a:noFill/>
                          </a:ln>
                          <a:solidFill>
                            <a:srgbClr val="000000"/>
                          </a:solidFill>
                          <a:effectLst/>
                          <a:latin typeface="Calibri (Gövde)"/>
                          <a:cs typeface="Arial" charset="0"/>
                        </a:rPr>
                        <a:t>Dos</a:t>
                      </a:r>
                      <a:r>
                        <a:rPr kumimoji="0" lang="tr-TR" altLang="tr-TR" sz="1200" b="0" i="0" u="none" strike="noStrike" cap="none" normalizeH="0" baseline="0" dirty="0" smtClean="0">
                          <a:ln>
                            <a:noFill/>
                          </a:ln>
                          <a:solidFill>
                            <a:srgbClr val="000000"/>
                          </a:solidFill>
                          <a:effectLst/>
                          <a:latin typeface="Calibri (Gövde)"/>
                          <a:cs typeface="Arial" charset="0"/>
                        </a:rPr>
                        <a:t>.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2.873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2.695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3"/>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Ceza Dava </a:t>
                      </a:r>
                      <a:r>
                        <a:rPr kumimoji="0" lang="tr-TR" altLang="tr-TR" sz="1200" b="0" i="0" u="none" strike="noStrike" cap="none" normalizeH="0" baseline="0" dirty="0" err="1" smtClean="0">
                          <a:ln>
                            <a:noFill/>
                          </a:ln>
                          <a:solidFill>
                            <a:srgbClr val="000000"/>
                          </a:solidFill>
                          <a:effectLst/>
                          <a:latin typeface="Calibri (Gövde)"/>
                          <a:cs typeface="Arial" charset="0"/>
                        </a:rPr>
                        <a:t>Dos</a:t>
                      </a:r>
                      <a:r>
                        <a:rPr kumimoji="0" lang="tr-TR" altLang="tr-TR" sz="1200" b="0" i="0" u="none" strike="noStrike" cap="none" normalizeH="0" baseline="0" dirty="0" smtClean="0">
                          <a:ln>
                            <a:noFill/>
                          </a:ln>
                          <a:solidFill>
                            <a:srgbClr val="000000"/>
                          </a:solidFill>
                          <a:effectLst/>
                          <a:latin typeface="Calibri (Gövde)"/>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3.195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2.943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İcra Dava </a:t>
                      </a:r>
                      <a:r>
                        <a:rPr kumimoji="0" lang="tr-TR" altLang="tr-TR" sz="1200" b="0" i="0" u="none" strike="noStrike" cap="none" normalizeH="0" baseline="0" dirty="0" err="1" smtClean="0">
                          <a:ln>
                            <a:noFill/>
                          </a:ln>
                          <a:solidFill>
                            <a:srgbClr val="000000"/>
                          </a:solidFill>
                          <a:effectLst/>
                          <a:latin typeface="Calibri (Gövde)"/>
                          <a:cs typeface="Arial" charset="0"/>
                        </a:rPr>
                        <a:t>Dos</a:t>
                      </a:r>
                      <a:r>
                        <a:rPr kumimoji="0" lang="tr-TR" altLang="tr-TR" sz="1200" b="0" i="0" u="none" strike="noStrike" cap="none" normalizeH="0" baseline="0" dirty="0" smtClean="0">
                          <a:ln>
                            <a:noFill/>
                          </a:ln>
                          <a:solidFill>
                            <a:srgbClr val="000000"/>
                          </a:solidFill>
                          <a:effectLst/>
                          <a:latin typeface="Calibri (Gövde)"/>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   103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84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5"/>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İcra Takip Dava </a:t>
                      </a:r>
                      <a:r>
                        <a:rPr kumimoji="0" lang="tr-TR" altLang="tr-TR" sz="1200" b="0" i="0" u="none" strike="noStrike" cap="none" normalizeH="0" baseline="0" dirty="0" err="1" smtClean="0">
                          <a:ln>
                            <a:noFill/>
                          </a:ln>
                          <a:solidFill>
                            <a:srgbClr val="000000"/>
                          </a:solidFill>
                          <a:effectLst/>
                          <a:latin typeface="Calibri (Gövde)"/>
                          <a:cs typeface="Arial" charset="0"/>
                        </a:rPr>
                        <a:t>Dos</a:t>
                      </a:r>
                      <a:r>
                        <a:rPr kumimoji="0" lang="tr-TR" altLang="tr-TR" sz="1200" b="0" i="0" u="none" strike="noStrike" cap="none" normalizeH="0" baseline="0" dirty="0" smtClean="0">
                          <a:ln>
                            <a:noFill/>
                          </a:ln>
                          <a:solidFill>
                            <a:srgbClr val="000000"/>
                          </a:solidFill>
                          <a:effectLst/>
                          <a:latin typeface="Calibri (Gövde)"/>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2.503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2.491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6"/>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İdari Dava </a:t>
                      </a:r>
                      <a:r>
                        <a:rPr kumimoji="0" lang="tr-TR" altLang="tr-TR" sz="1200" b="0" i="0" u="none" strike="noStrike" cap="none" normalizeH="0" baseline="0" dirty="0" err="1" smtClean="0">
                          <a:ln>
                            <a:noFill/>
                          </a:ln>
                          <a:solidFill>
                            <a:srgbClr val="000000"/>
                          </a:solidFill>
                          <a:effectLst/>
                          <a:latin typeface="Calibri (Gövde)"/>
                          <a:cs typeface="Arial" charset="0"/>
                        </a:rPr>
                        <a:t>Dos</a:t>
                      </a:r>
                      <a:r>
                        <a:rPr kumimoji="0" lang="tr-TR" altLang="tr-TR" sz="1200" b="0" i="0" u="none" strike="noStrike" cap="none" normalizeH="0" baseline="0" dirty="0" smtClean="0">
                          <a:ln>
                            <a:noFill/>
                          </a:ln>
                          <a:solidFill>
                            <a:srgbClr val="000000"/>
                          </a:solidFill>
                          <a:effectLst/>
                          <a:latin typeface="Calibri (Gövde)"/>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  722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731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7"/>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Kayyımlık Dava </a:t>
                      </a:r>
                      <a:r>
                        <a:rPr kumimoji="0" lang="tr-TR" altLang="tr-TR" sz="1200" b="0" i="0" u="none" strike="noStrike" cap="none" normalizeH="0" baseline="0" dirty="0" err="1" smtClean="0">
                          <a:ln>
                            <a:noFill/>
                          </a:ln>
                          <a:solidFill>
                            <a:srgbClr val="000000"/>
                          </a:solidFill>
                          <a:effectLst/>
                          <a:latin typeface="Calibri (Gövde)"/>
                          <a:cs typeface="Arial" charset="0"/>
                        </a:rPr>
                        <a:t>Dos</a:t>
                      </a:r>
                      <a:r>
                        <a:rPr kumimoji="0" lang="tr-TR" altLang="tr-TR" sz="1200" b="0" i="0" u="none" strike="noStrike" cap="none" normalizeH="0" baseline="0" dirty="0" smtClean="0">
                          <a:ln>
                            <a:noFill/>
                          </a:ln>
                          <a:solidFill>
                            <a:srgbClr val="000000"/>
                          </a:solidFill>
                          <a:effectLst/>
                          <a:latin typeface="Calibri (Gövde)"/>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  284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Calibri (Gövde)"/>
                          <a:cs typeface="Arial" charset="0"/>
                        </a:rPr>
                        <a:t>280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8"/>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Gövde)"/>
                          <a:cs typeface="Arial" charset="0"/>
                        </a:rPr>
                        <a:t>İLÇE DOSYALARI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Gövde)"/>
                          <a:cs typeface="Arial" charset="0"/>
                        </a:rPr>
                        <a:t>4.099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Gövde)"/>
                          <a:cs typeface="Arial" charset="0"/>
                        </a:rPr>
                        <a:t>4.351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9"/>
                  </a:ext>
                </a:extLst>
              </a:tr>
              <a:tr h="33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kern="1200" cap="none" normalizeH="0" baseline="0" dirty="0" smtClean="0">
                          <a:ln>
                            <a:noFill/>
                          </a:ln>
                          <a:solidFill>
                            <a:srgbClr val="000000"/>
                          </a:solidFill>
                          <a:effectLst/>
                          <a:latin typeface="Calibri (Gövde)"/>
                          <a:ea typeface="+mn-ea"/>
                          <a:cs typeface="Arial" charset="0"/>
                        </a:rPr>
                        <a:t>TOPLAM</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Calibri (Gövde)"/>
                        <a:cs typeface="Arial"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Gövde)"/>
                          <a:cs typeface="Arial" charset="0"/>
                        </a:rPr>
                        <a:t>14.094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Gövde)"/>
                          <a:cs typeface="Arial" charset="0"/>
                        </a:rPr>
                        <a:t>13.901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10"/>
                  </a:ext>
                </a:extLst>
              </a:tr>
            </a:tbl>
          </a:graphicData>
        </a:graphic>
      </p:graphicFrame>
      <p:sp>
        <p:nvSpPr>
          <p:cNvPr id="45101" name="Dikdörtgen 3"/>
          <p:cNvSpPr>
            <a:spLocks noChangeArrowheads="1"/>
          </p:cNvSpPr>
          <p:nvPr/>
        </p:nvSpPr>
        <p:spPr bwMode="auto">
          <a:xfrm>
            <a:off x="216222" y="5805264"/>
            <a:ext cx="8604250" cy="523220"/>
          </a:xfrm>
          <a:prstGeom prst="rect">
            <a:avLst/>
          </a:prstGeom>
          <a:noFill/>
          <a:ln w="76200">
            <a:noFill/>
            <a:miter lim="800000"/>
            <a:headEnd/>
            <a:tailEnd/>
          </a:ln>
        </p:spPr>
        <p:txBody>
          <a:bodyPr>
            <a:spAutoFit/>
          </a:bodyPr>
          <a:lstStyle/>
          <a:p>
            <a:r>
              <a:rPr lang="tr-TR" altLang="tr-TR" sz="1400" b="1" dirty="0"/>
              <a:t>31 Aralık 2022 tarihi itibariyle </a:t>
            </a:r>
            <a:r>
              <a:rPr lang="tr-TR" altLang="tr-TR" sz="1400" b="1" dirty="0" err="1"/>
              <a:t>Muhakemat</a:t>
            </a:r>
            <a:r>
              <a:rPr lang="tr-TR" altLang="tr-TR" sz="1400" b="1" dirty="0"/>
              <a:t> Müdürlüğünün derdest dosya sayısı  13.901 adet olup, dosyaların 4.351 adedi ilçelere aittir. 2022 yılında sonuçlanan  752 dosyadan,465 adedi lehte, 287 adedi aleyhte sonuçlanmıştır.</a:t>
            </a:r>
          </a:p>
        </p:txBody>
      </p:sp>
      <p:sp>
        <p:nvSpPr>
          <p:cNvPr id="8" name="7 Yuvarlatılmış Dikdörtgen"/>
          <p:cNvSpPr/>
          <p:nvPr/>
        </p:nvSpPr>
        <p:spPr>
          <a:xfrm>
            <a:off x="323528" y="764704"/>
            <a:ext cx="8462143" cy="104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1400" b="1" dirty="0">
                <a:solidFill>
                  <a:schemeClr val="tx1"/>
                </a:solidFill>
              </a:rPr>
              <a:t>Defterdarlığımız </a:t>
            </a:r>
            <a:r>
              <a:rPr lang="tr-TR" sz="1400" b="1" dirty="0" err="1">
                <a:solidFill>
                  <a:schemeClr val="tx1"/>
                </a:solidFill>
              </a:rPr>
              <a:t>Muhakemat</a:t>
            </a:r>
            <a:r>
              <a:rPr lang="tr-TR" sz="1400" b="1" dirty="0">
                <a:solidFill>
                  <a:schemeClr val="tx1"/>
                </a:solidFill>
              </a:rPr>
              <a:t> </a:t>
            </a:r>
            <a:r>
              <a:rPr lang="tr-TR" sz="1400" dirty="0" smtClean="0">
                <a:solidFill>
                  <a:schemeClr val="tx1"/>
                </a:solidFill>
              </a:rPr>
              <a:t>hizmetleri İl </a:t>
            </a:r>
            <a:r>
              <a:rPr lang="tr-TR" sz="1400" dirty="0" err="1" smtClean="0">
                <a:solidFill>
                  <a:schemeClr val="tx1"/>
                </a:solidFill>
              </a:rPr>
              <a:t>Muhakemat</a:t>
            </a:r>
            <a:r>
              <a:rPr lang="tr-TR" sz="1400" dirty="0" smtClean="0">
                <a:solidFill>
                  <a:schemeClr val="tx1"/>
                </a:solidFill>
              </a:rPr>
              <a:t> </a:t>
            </a:r>
            <a:r>
              <a:rPr lang="tr-TR" sz="1400" dirty="0">
                <a:solidFill>
                  <a:schemeClr val="tx1"/>
                </a:solidFill>
              </a:rPr>
              <a:t>Müdürlüğünde 6 Müşavir Hazine Avukatı, </a:t>
            </a:r>
            <a:r>
              <a:rPr lang="tr-TR" sz="1400" dirty="0" smtClean="0">
                <a:solidFill>
                  <a:schemeClr val="tx1"/>
                </a:solidFill>
              </a:rPr>
              <a:t>10 </a:t>
            </a:r>
            <a:r>
              <a:rPr lang="tr-TR" sz="1400" dirty="0">
                <a:solidFill>
                  <a:schemeClr val="tx1"/>
                </a:solidFill>
              </a:rPr>
              <a:t>Hazine </a:t>
            </a:r>
            <a:r>
              <a:rPr lang="tr-TR" sz="1400" dirty="0" smtClean="0">
                <a:solidFill>
                  <a:schemeClr val="tx1"/>
                </a:solidFill>
              </a:rPr>
              <a:t>Avukatı 5 </a:t>
            </a:r>
            <a:r>
              <a:rPr lang="tr-TR" sz="1400" dirty="0">
                <a:solidFill>
                  <a:schemeClr val="tx1"/>
                </a:solidFill>
              </a:rPr>
              <a:t>memur ve 4 Defterdarlık Uzmanı, Gemlik, Mudanya, </a:t>
            </a:r>
            <a:r>
              <a:rPr lang="tr-TR" sz="1400" dirty="0" smtClean="0">
                <a:solidFill>
                  <a:schemeClr val="tx1"/>
                </a:solidFill>
              </a:rPr>
              <a:t>Karacabey, Mustafakemalpaşa ve İnegöl İlçelerinde 1’er </a:t>
            </a:r>
            <a:r>
              <a:rPr lang="tr-TR" sz="1400" dirty="0">
                <a:solidFill>
                  <a:schemeClr val="tx1"/>
                </a:solidFill>
              </a:rPr>
              <a:t>Hazine Avukatı tarafından yerine getirilmektedir. Orhangazi, Orhaneli, </a:t>
            </a:r>
            <a:r>
              <a:rPr lang="tr-TR" sz="1400" dirty="0" smtClean="0">
                <a:solidFill>
                  <a:schemeClr val="tx1"/>
                </a:solidFill>
              </a:rPr>
              <a:t>Keles, Yenişehir </a:t>
            </a:r>
            <a:r>
              <a:rPr lang="tr-TR" sz="1400" dirty="0">
                <a:solidFill>
                  <a:schemeClr val="tx1"/>
                </a:solidFill>
              </a:rPr>
              <a:t>ve İznik ilçelerinin dava dosyaları  </a:t>
            </a:r>
            <a:r>
              <a:rPr lang="tr-TR" sz="1400" dirty="0" err="1">
                <a:solidFill>
                  <a:schemeClr val="tx1"/>
                </a:solidFill>
              </a:rPr>
              <a:t>Muhakemat</a:t>
            </a:r>
            <a:r>
              <a:rPr lang="tr-TR" sz="1400" dirty="0">
                <a:solidFill>
                  <a:schemeClr val="tx1"/>
                </a:solidFill>
              </a:rPr>
              <a:t> Müdürlüğü avukatlarınca </a:t>
            </a:r>
            <a:r>
              <a:rPr lang="tr-TR" sz="1400" dirty="0" smtClean="0">
                <a:solidFill>
                  <a:schemeClr val="tx1"/>
                </a:solidFill>
              </a:rPr>
              <a:t>merkezden takip </a:t>
            </a:r>
            <a:r>
              <a:rPr lang="tr-TR" sz="1400" dirty="0">
                <a:solidFill>
                  <a:schemeClr val="tx1"/>
                </a:solidFill>
              </a:rPr>
              <a:t>edilmektedir. </a:t>
            </a:r>
          </a:p>
        </p:txBody>
      </p:sp>
      <p:sp>
        <p:nvSpPr>
          <p:cNvPr id="3" name="Yuvarlatılmış Dikdörtgen 2"/>
          <p:cNvSpPr/>
          <p:nvPr/>
        </p:nvSpPr>
        <p:spPr>
          <a:xfrm>
            <a:off x="360032" y="2060848"/>
            <a:ext cx="450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MUHAKEMAT </a:t>
            </a:r>
            <a:r>
              <a:rPr lang="tr-TR" sz="1600" b="1" dirty="0" smtClean="0">
                <a:solidFill>
                  <a:schemeClr val="tx1"/>
                </a:solidFill>
              </a:rPr>
              <a:t>MÜDÜRLÜĞÜ </a:t>
            </a:r>
            <a:r>
              <a:rPr lang="tr-TR" sz="1600" b="1" dirty="0">
                <a:solidFill>
                  <a:schemeClr val="tx1"/>
                </a:solidFill>
              </a:rPr>
              <a:t>DAVA DOSYA SAYISI</a:t>
            </a:r>
            <a:r>
              <a:rPr lang="tr-TR" sz="1600" b="1" dirty="0">
                <a:solidFill>
                  <a:schemeClr val="bg1"/>
                </a:solidFill>
              </a:rPr>
              <a:t> </a:t>
            </a:r>
          </a:p>
        </p:txBody>
      </p:sp>
      <p:sp>
        <p:nvSpPr>
          <p:cNvPr id="5" name="Slayt Numarası Yer Tutucusu 4"/>
          <p:cNvSpPr>
            <a:spLocks noGrp="1"/>
          </p:cNvSpPr>
          <p:nvPr>
            <p:ph type="sldNum" sz="quarter" idx="12"/>
          </p:nvPr>
        </p:nvSpPr>
        <p:spPr>
          <a:xfrm>
            <a:off x="6653138" y="6373592"/>
            <a:ext cx="2133600" cy="365125"/>
          </a:xfrm>
        </p:spPr>
        <p:txBody>
          <a:bodyPr/>
          <a:lstStyle/>
          <a:p>
            <a:pPr>
              <a:defRPr/>
            </a:pPr>
            <a:fld id="{70F63F88-EFBF-44E3-8AA3-2EF93B17461B}" type="slidenum">
              <a:rPr lang="tr-TR" altLang="tr-TR" smtClean="0"/>
              <a:pPr>
                <a:defRPr/>
              </a:pPr>
              <a:t>25</a:t>
            </a:fld>
            <a:endParaRPr lang="tr-TR" altLang="tr-TR" dirty="0"/>
          </a:p>
        </p:txBody>
      </p:sp>
      <p:sp>
        <p:nvSpPr>
          <p:cNvPr id="9" name="Yuvarlatılmış Dikdörtgen 8"/>
          <p:cNvSpPr/>
          <p:nvPr/>
        </p:nvSpPr>
        <p:spPr>
          <a:xfrm>
            <a:off x="323528" y="116632"/>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MUHAKEMAT İŞLEMLERİ</a:t>
            </a:r>
            <a:endParaRPr lang="tr-TR" sz="2000" b="1" dirty="0">
              <a:solidFill>
                <a:schemeClr val="tx1"/>
              </a:solidFill>
              <a:latin typeface="+mj-lt"/>
            </a:endParaRPr>
          </a:p>
        </p:txBody>
      </p:sp>
    </p:spTree>
    <p:extLst>
      <p:ext uri="{BB962C8B-B14F-4D97-AF65-F5344CB8AC3E}">
        <p14:creationId xmlns:p14="http://schemas.microsoft.com/office/powerpoint/2010/main" val="20650448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Yuvarlatılmış Dikdörtgen 9"/>
          <p:cNvSpPr/>
          <p:nvPr/>
        </p:nvSpPr>
        <p:spPr>
          <a:xfrm>
            <a:off x="428624" y="2420928"/>
            <a:ext cx="4284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BÜTÇE GİDER TÜRLERİNE GÖRE DAĞILIMI</a:t>
            </a:r>
          </a:p>
        </p:txBody>
      </p:sp>
      <p:graphicFrame>
        <p:nvGraphicFramePr>
          <p:cNvPr id="46120" name="Group 40"/>
          <p:cNvGraphicFramePr>
            <a:graphicFrameLocks noGrp="1"/>
          </p:cNvGraphicFramePr>
          <p:nvPr>
            <p:extLst>
              <p:ext uri="{D42A27DB-BD31-4B8C-83A1-F6EECF244321}">
                <p14:modId xmlns:p14="http://schemas.microsoft.com/office/powerpoint/2010/main" val="1055363589"/>
              </p:ext>
            </p:extLst>
          </p:nvPr>
        </p:nvGraphicFramePr>
        <p:xfrm>
          <a:off x="428624" y="3000376"/>
          <a:ext cx="8143875" cy="2281014"/>
        </p:xfrm>
        <a:graphic>
          <a:graphicData uri="http://schemas.openxmlformats.org/drawingml/2006/table">
            <a:tbl>
              <a:tblPr/>
              <a:tblGrid>
                <a:gridCol w="3517709">
                  <a:extLst>
                    <a:ext uri="{9D8B030D-6E8A-4147-A177-3AD203B41FA5}">
                      <a16:colId xmlns="" xmlns:a16="http://schemas.microsoft.com/office/drawing/2014/main" val="20000"/>
                    </a:ext>
                  </a:extLst>
                </a:gridCol>
                <a:gridCol w="1690330">
                  <a:extLst>
                    <a:ext uri="{9D8B030D-6E8A-4147-A177-3AD203B41FA5}">
                      <a16:colId xmlns="" xmlns:a16="http://schemas.microsoft.com/office/drawing/2014/main" val="20001"/>
                    </a:ext>
                  </a:extLst>
                </a:gridCol>
                <a:gridCol w="1779295">
                  <a:extLst>
                    <a:ext uri="{9D8B030D-6E8A-4147-A177-3AD203B41FA5}">
                      <a16:colId xmlns="" xmlns:a16="http://schemas.microsoft.com/office/drawing/2014/main" val="20002"/>
                    </a:ext>
                  </a:extLst>
                </a:gridCol>
                <a:gridCol w="1156541">
                  <a:extLst>
                    <a:ext uri="{9D8B030D-6E8A-4147-A177-3AD203B41FA5}">
                      <a16:colId xmlns="" xmlns:a16="http://schemas.microsoft.com/office/drawing/2014/main" val="20003"/>
                    </a:ext>
                  </a:extLst>
                </a:gridCol>
              </a:tblGrid>
              <a:tr h="8545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Gövde)"/>
                          <a:cs typeface="Arial" charset="0"/>
                        </a:rPr>
                        <a:t>BÜTÇE GİDERLERİ HARCAMA TÜRÜ (İL GENELİ)</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Gövde)"/>
                          <a:cs typeface="Arial" charset="0"/>
                        </a:rPr>
                        <a:t>ARALIK 2021</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Gövde)"/>
                          <a:cs typeface="Arial" charset="0"/>
                        </a:rPr>
                        <a:t>ARALIK 2022</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Gövde)"/>
                          <a:cs typeface="Arial" charset="0"/>
                        </a:rPr>
                        <a:t>DEĞ. ORAN %</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467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00000"/>
                          </a:solidFill>
                          <a:effectLst/>
                          <a:latin typeface="Calibri (Gövde)"/>
                          <a:cs typeface="Arial" charset="0"/>
                        </a:rPr>
                        <a:t>Cari Harcamalar</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9.932.602.281,44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16.733.080.783,28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dirty="0" smtClean="0">
                          <a:solidFill>
                            <a:srgbClr val="000000"/>
                          </a:solidFill>
                          <a:effectLst/>
                          <a:latin typeface="Calibri (Gövde)"/>
                        </a:rPr>
                        <a:t>1,68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3499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00000"/>
                          </a:solidFill>
                          <a:effectLst/>
                          <a:latin typeface="Calibri (Gövde)"/>
                          <a:cs typeface="Arial" charset="0"/>
                        </a:rPr>
                        <a:t>Yatırım Harcamaları</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0" i="0" u="none" strike="noStrike" dirty="0">
                          <a:solidFill>
                            <a:srgbClr val="000000"/>
                          </a:solidFill>
                          <a:effectLst/>
                          <a:latin typeface="Calibri (Gövde)"/>
                        </a:rPr>
                        <a:t>1.157.993.097,86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0" i="0" u="none" strike="noStrike" dirty="0" smtClean="0">
                          <a:solidFill>
                            <a:srgbClr val="000000"/>
                          </a:solidFill>
                          <a:effectLst/>
                          <a:latin typeface="Calibri (Gövde)"/>
                        </a:rPr>
                        <a:t>2.608.230.146,80</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smtClean="0">
                          <a:solidFill>
                            <a:srgbClr val="000000"/>
                          </a:solidFill>
                          <a:effectLst/>
                          <a:latin typeface="Calibri (Gövde)"/>
                        </a:rPr>
                        <a:t>2,25</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3577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00000"/>
                          </a:solidFill>
                          <a:effectLst/>
                          <a:latin typeface="Calibri (Gövde)"/>
                          <a:cs typeface="Arial" charset="0"/>
                        </a:rPr>
                        <a:t>Transfer Harcamaları  + Borç Verme</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509.087.054,78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791.787.707,38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dirty="0" smtClean="0">
                          <a:solidFill>
                            <a:srgbClr val="000000"/>
                          </a:solidFill>
                          <a:effectLst/>
                          <a:latin typeface="Calibri (Gövde)"/>
                        </a:rPr>
                        <a:t>1,55</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r h="3719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00000"/>
                          </a:solidFill>
                          <a:effectLst/>
                          <a:latin typeface="Calibri (Gövde)"/>
                          <a:cs typeface="Arial" charset="0"/>
                        </a:rPr>
                        <a:t>TOPLAM</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1" i="0" u="none" strike="noStrike" dirty="0">
                          <a:solidFill>
                            <a:srgbClr val="000000"/>
                          </a:solidFill>
                          <a:effectLst/>
                          <a:latin typeface="Calibri (Gövde)"/>
                        </a:rPr>
                        <a:t>11.599.682.434,08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1" i="0" u="none" strike="noStrike" dirty="0" smtClean="0">
                          <a:solidFill>
                            <a:srgbClr val="000000"/>
                          </a:solidFill>
                          <a:effectLst/>
                          <a:latin typeface="Calibri (Gövde)"/>
                        </a:rPr>
                        <a:t>20.133.098.637,46</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1" i="0" u="none" strike="noStrike" dirty="0" smtClean="0">
                          <a:solidFill>
                            <a:srgbClr val="000000"/>
                          </a:solidFill>
                          <a:effectLst/>
                          <a:latin typeface="Calibri (Gövde)"/>
                        </a:rPr>
                        <a:t>1,73</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bl>
          </a:graphicData>
        </a:graphic>
      </p:graphicFrame>
      <p:sp>
        <p:nvSpPr>
          <p:cNvPr id="8" name="7 Dikdörtgen"/>
          <p:cNvSpPr>
            <a:spLocks noChangeArrowheads="1"/>
          </p:cNvSpPr>
          <p:nvPr/>
        </p:nvSpPr>
        <p:spPr bwMode="auto">
          <a:xfrm>
            <a:off x="395535" y="5406315"/>
            <a:ext cx="8176963" cy="523220"/>
          </a:xfrm>
          <a:prstGeom prst="rect">
            <a:avLst/>
          </a:prstGeom>
          <a:noFill/>
          <a:ln w="9525">
            <a:noFill/>
            <a:miter lim="800000"/>
            <a:headEnd/>
            <a:tailEnd/>
          </a:ln>
        </p:spPr>
        <p:txBody>
          <a:bodyPr wrap="square">
            <a:spAutoFit/>
          </a:bodyPr>
          <a:lstStyle/>
          <a:p>
            <a:pPr algn="just">
              <a:defRPr/>
            </a:pPr>
            <a:r>
              <a:rPr lang="tr-TR" altLang="tr-TR" sz="1400" b="1" dirty="0" smtClean="0">
                <a:cs typeface="Calibri" panose="020F0502020204030204" pitchFamily="34" charset="0"/>
              </a:rPr>
              <a:t>İlimiz muhasebe birimleri tarafından Aralık 2021 tarihi itibarı ile bütçe </a:t>
            </a:r>
            <a:r>
              <a:rPr lang="tr-TR" altLang="tr-TR" sz="1400" b="1" dirty="0" err="1" smtClean="0">
                <a:cs typeface="Calibri" panose="020F0502020204030204" pitchFamily="34" charset="0"/>
              </a:rPr>
              <a:t>gitedleri</a:t>
            </a:r>
            <a:r>
              <a:rPr lang="tr-TR" altLang="tr-TR" sz="1400" b="1" dirty="0" smtClean="0">
                <a:cs typeface="Calibri" panose="020F0502020204030204" pitchFamily="34" charset="0"/>
              </a:rPr>
              <a:t> toplamı 11.599.628.434.08 TL iken</a:t>
            </a:r>
            <a:r>
              <a:rPr lang="tr-TR" altLang="tr-TR" sz="1400" i="1" dirty="0">
                <a:cs typeface="Calibri" panose="020F0502020204030204" pitchFamily="34" charset="0"/>
              </a:rPr>
              <a:t> </a:t>
            </a:r>
            <a:r>
              <a:rPr lang="tr-TR" altLang="tr-TR" sz="1400" b="1" dirty="0" smtClean="0">
                <a:cs typeface="Calibri" panose="020F0502020204030204" pitchFamily="34" charset="0"/>
              </a:rPr>
              <a:t>Aralık </a:t>
            </a:r>
            <a:r>
              <a:rPr lang="tr-TR" altLang="tr-TR" sz="1400" b="1" dirty="0">
                <a:cs typeface="Calibri" panose="020F0502020204030204" pitchFamily="34" charset="0"/>
              </a:rPr>
              <a:t>2022 </a:t>
            </a:r>
            <a:r>
              <a:rPr lang="tr-TR" altLang="tr-TR" sz="1400" b="1" dirty="0" smtClean="0">
                <a:cs typeface="Calibri" panose="020F0502020204030204" pitchFamily="34" charset="0"/>
              </a:rPr>
              <a:t>yılı itibarı ile  </a:t>
            </a:r>
            <a:r>
              <a:rPr lang="tr-TR" altLang="tr-TR" sz="1400" b="1" dirty="0">
                <a:cs typeface="Calibri" panose="020F0502020204030204" pitchFamily="34" charset="0"/>
              </a:rPr>
              <a:t>20.133.098.637,46  </a:t>
            </a:r>
            <a:r>
              <a:rPr lang="tr-TR" altLang="tr-TR" sz="1400" b="1" dirty="0" smtClean="0">
                <a:cs typeface="Calibri" panose="020F0502020204030204" pitchFamily="34" charset="0"/>
              </a:rPr>
              <a:t>TL olarak </a:t>
            </a:r>
            <a:r>
              <a:rPr lang="tr-TR" altLang="tr-TR" sz="1400" b="1" dirty="0">
                <a:cs typeface="Calibri" panose="020F0502020204030204" pitchFamily="34" charset="0"/>
              </a:rPr>
              <a:t>gerçekleşmiştir.</a:t>
            </a:r>
          </a:p>
        </p:txBody>
      </p:sp>
      <p:sp>
        <p:nvSpPr>
          <p:cNvPr id="9" name="12 Yuvarlatılmış Dikdörtgen"/>
          <p:cNvSpPr/>
          <p:nvPr/>
        </p:nvSpPr>
        <p:spPr>
          <a:xfrm>
            <a:off x="428625" y="908720"/>
            <a:ext cx="8143875" cy="1174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600" b="1" dirty="0">
                <a:latin typeface="+mn-lt"/>
              </a:rPr>
              <a:t>İlimizde muhasebe </a:t>
            </a:r>
            <a:r>
              <a:rPr lang="tr-TR" altLang="tr-TR" sz="1600" b="1" dirty="0" smtClean="0">
                <a:latin typeface="+mn-lt"/>
              </a:rPr>
              <a:t>işlemleri</a:t>
            </a:r>
            <a:r>
              <a:rPr lang="tr-TR" altLang="tr-TR" sz="1600" dirty="0" smtClean="0">
                <a:latin typeface="+mn-lt"/>
              </a:rPr>
              <a:t>; </a:t>
            </a:r>
            <a:r>
              <a:rPr lang="tr-TR" altLang="tr-TR" sz="1600" dirty="0">
                <a:latin typeface="+mn-lt"/>
              </a:rPr>
              <a:t>Merkezde Muhasebe Müdürlüğü ve Uludağ D.S.S. </a:t>
            </a:r>
            <a:r>
              <a:rPr lang="tr-TR" altLang="tr-TR" sz="1600" dirty="0" smtClean="0">
                <a:latin typeface="+mn-lt"/>
              </a:rPr>
              <a:t>, </a:t>
            </a:r>
            <a:r>
              <a:rPr lang="tr-TR" altLang="tr-TR" sz="1600" dirty="0">
                <a:latin typeface="+mn-lt"/>
              </a:rPr>
              <a:t>17 ilçe </a:t>
            </a:r>
            <a:r>
              <a:rPr lang="tr-TR" altLang="tr-TR" sz="1600" dirty="0" err="1" smtClean="0">
                <a:latin typeface="+mn-lt"/>
              </a:rPr>
              <a:t>Malmüdürlüğünce</a:t>
            </a:r>
            <a:r>
              <a:rPr lang="tr-TR" altLang="tr-TR" sz="1600" dirty="0" smtClean="0">
                <a:latin typeface="+mn-lt"/>
              </a:rPr>
              <a:t> </a:t>
            </a:r>
            <a:r>
              <a:rPr lang="tr-TR" altLang="tr-TR" sz="1400" b="1" dirty="0" smtClean="0">
                <a:latin typeface="+mn-lt"/>
              </a:rPr>
              <a:t> 167</a:t>
            </a:r>
            <a:r>
              <a:rPr lang="tr-TR" altLang="tr-TR" sz="1400" dirty="0" smtClean="0">
                <a:latin typeface="+mn-lt"/>
              </a:rPr>
              <a:t> </a:t>
            </a:r>
            <a:r>
              <a:rPr lang="tr-TR" altLang="tr-TR" sz="1600" dirty="0">
                <a:latin typeface="+mn-lt"/>
              </a:rPr>
              <a:t>personelle yürütülmekte olup Muhasebe birimlerimiz merkez ve ilçelerde toplam</a:t>
            </a:r>
            <a:r>
              <a:rPr lang="tr-TR" altLang="tr-TR" sz="1400" dirty="0">
                <a:latin typeface="+mn-lt"/>
              </a:rPr>
              <a:t> </a:t>
            </a:r>
            <a:r>
              <a:rPr lang="tr-TR" altLang="tr-TR" sz="1400" b="1" dirty="0" smtClean="0">
                <a:latin typeface="+mn-lt"/>
              </a:rPr>
              <a:t>1.482</a:t>
            </a:r>
            <a:r>
              <a:rPr lang="tr-TR" altLang="tr-TR" sz="1400" dirty="0" smtClean="0">
                <a:latin typeface="+mn-lt"/>
              </a:rPr>
              <a:t> </a:t>
            </a:r>
            <a:r>
              <a:rPr lang="tr-TR" altLang="tr-TR" sz="1600" dirty="0">
                <a:latin typeface="+mn-lt"/>
              </a:rPr>
              <a:t>Tahakkuk dairesine hizmet vermektedir.</a:t>
            </a:r>
          </a:p>
        </p:txBody>
      </p:sp>
      <p:sp>
        <p:nvSpPr>
          <p:cNvPr id="2" name="Slayt Numarası Yer Tutucusu 1"/>
          <p:cNvSpPr>
            <a:spLocks noGrp="1"/>
          </p:cNvSpPr>
          <p:nvPr>
            <p:ph type="sldNum" sz="quarter" idx="12"/>
          </p:nvPr>
        </p:nvSpPr>
        <p:spPr/>
        <p:txBody>
          <a:bodyPr/>
          <a:lstStyle/>
          <a:p>
            <a:pPr>
              <a:defRPr/>
            </a:pPr>
            <a:fld id="{70F63F88-EFBF-44E3-8AA3-2EF93B17461B}" type="slidenum">
              <a:rPr lang="tr-TR" altLang="tr-TR" smtClean="0"/>
              <a:pPr>
                <a:defRPr/>
              </a:pPr>
              <a:t>26</a:t>
            </a:fld>
            <a:endParaRPr lang="tr-TR" altLang="tr-TR"/>
          </a:p>
        </p:txBody>
      </p:sp>
      <p:sp>
        <p:nvSpPr>
          <p:cNvPr id="11" name="Yuvarlatılmış Dikdörtgen 10"/>
          <p:cNvSpPr/>
          <p:nvPr/>
        </p:nvSpPr>
        <p:spPr>
          <a:xfrm>
            <a:off x="462979" y="22470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MUHASEBE İŞLEMLERİ</a:t>
            </a:r>
            <a:endParaRPr lang="tr-TR" sz="2000" b="1" dirty="0">
              <a:solidFill>
                <a:schemeClr val="tx1"/>
              </a:solidFill>
              <a:latin typeface="+mj-lt"/>
            </a:endParaRPr>
          </a:p>
        </p:txBody>
      </p:sp>
    </p:spTree>
    <p:extLst>
      <p:ext uri="{BB962C8B-B14F-4D97-AF65-F5344CB8AC3E}">
        <p14:creationId xmlns:p14="http://schemas.microsoft.com/office/powerpoint/2010/main" val="42838124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252200" y="188680"/>
            <a:ext cx="61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MERKEZ VE İLÇE BİRİMLERİNİN  GELİR-GİDER KARŞILAMA </a:t>
            </a:r>
            <a:r>
              <a:rPr lang="tr-TR" sz="1600" b="1" dirty="0" smtClean="0">
                <a:solidFill>
                  <a:schemeClr val="tx1"/>
                </a:solidFill>
                <a:latin typeface="+mj-lt"/>
              </a:rPr>
              <a:t>ORANI </a:t>
            </a:r>
            <a:endParaRPr lang="tr-TR" sz="1600" b="1" dirty="0">
              <a:solidFill>
                <a:schemeClr val="tx1"/>
              </a:solidFill>
              <a:latin typeface="+mj-lt"/>
            </a:endParaRPr>
          </a:p>
        </p:txBody>
      </p:sp>
      <p:graphicFrame>
        <p:nvGraphicFramePr>
          <p:cNvPr id="47248" name="Group 144"/>
          <p:cNvGraphicFramePr>
            <a:graphicFrameLocks noGrp="1"/>
          </p:cNvGraphicFramePr>
          <p:nvPr>
            <p:extLst>
              <p:ext uri="{D42A27DB-BD31-4B8C-83A1-F6EECF244321}">
                <p14:modId xmlns:p14="http://schemas.microsoft.com/office/powerpoint/2010/main" val="3027380812"/>
              </p:ext>
            </p:extLst>
          </p:nvPr>
        </p:nvGraphicFramePr>
        <p:xfrm>
          <a:off x="214312" y="644047"/>
          <a:ext cx="8750175" cy="5290391"/>
        </p:xfrm>
        <a:graphic>
          <a:graphicData uri="http://schemas.openxmlformats.org/drawingml/2006/table">
            <a:tbl>
              <a:tblPr/>
              <a:tblGrid>
                <a:gridCol w="1998363">
                  <a:extLst>
                    <a:ext uri="{9D8B030D-6E8A-4147-A177-3AD203B41FA5}">
                      <a16:colId xmlns="" xmlns:a16="http://schemas.microsoft.com/office/drawing/2014/main" val="20000"/>
                    </a:ext>
                  </a:extLst>
                </a:gridCol>
                <a:gridCol w="1207148">
                  <a:extLst>
                    <a:ext uri="{9D8B030D-6E8A-4147-A177-3AD203B41FA5}">
                      <a16:colId xmlns="" xmlns:a16="http://schemas.microsoft.com/office/drawing/2014/main" val="20001"/>
                    </a:ext>
                  </a:extLst>
                </a:gridCol>
                <a:gridCol w="1262055">
                  <a:extLst>
                    <a:ext uri="{9D8B030D-6E8A-4147-A177-3AD203B41FA5}">
                      <a16:colId xmlns="" xmlns:a16="http://schemas.microsoft.com/office/drawing/2014/main" val="20002"/>
                    </a:ext>
                  </a:extLst>
                </a:gridCol>
                <a:gridCol w="871484">
                  <a:extLst>
                    <a:ext uri="{9D8B030D-6E8A-4147-A177-3AD203B41FA5}">
                      <a16:colId xmlns="" xmlns:a16="http://schemas.microsoft.com/office/drawing/2014/main" val="20003"/>
                    </a:ext>
                  </a:extLst>
                </a:gridCol>
                <a:gridCol w="1388678">
                  <a:extLst>
                    <a:ext uri="{9D8B030D-6E8A-4147-A177-3AD203B41FA5}">
                      <a16:colId xmlns="" xmlns:a16="http://schemas.microsoft.com/office/drawing/2014/main" val="20004"/>
                    </a:ext>
                  </a:extLst>
                </a:gridCol>
                <a:gridCol w="1230360">
                  <a:extLst>
                    <a:ext uri="{9D8B030D-6E8A-4147-A177-3AD203B41FA5}">
                      <a16:colId xmlns="" xmlns:a16="http://schemas.microsoft.com/office/drawing/2014/main" val="20005"/>
                    </a:ext>
                  </a:extLst>
                </a:gridCol>
                <a:gridCol w="792087">
                  <a:extLst>
                    <a:ext uri="{9D8B030D-6E8A-4147-A177-3AD203B41FA5}">
                      <a16:colId xmlns="" xmlns:a16="http://schemas.microsoft.com/office/drawing/2014/main" val="20006"/>
                    </a:ext>
                  </a:extLst>
                </a:gridCol>
              </a:tblGrid>
              <a:tr h="326241">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bg2"/>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BİRİM ADI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ARALIK 2021</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ARALIK 2022</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465847">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BÜTÇE GELİRLERİ</a:t>
                      </a:r>
                    </a:p>
                  </a:txBody>
                  <a:tcPr marL="91438" marR="91438" marT="45715" marB="45715"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BÜTÇE GİDERLERİ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2"/>
                          </a:solidFill>
                          <a:effectLst/>
                          <a:latin typeface="Calibri" pitchFamily="34" charset="0"/>
                          <a:cs typeface="Arial" charset="0"/>
                        </a:rPr>
                        <a:t>GEL/GİD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2"/>
                          </a:solidFill>
                          <a:effectLst/>
                          <a:latin typeface="Calibri" pitchFamily="34" charset="0"/>
                          <a:cs typeface="Arial" charset="0"/>
                        </a:rPr>
                        <a:t>OR   %</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BÜTÇE GELİRLERİ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BÜTÇE GİDERLERİ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2"/>
                          </a:solidFill>
                          <a:effectLst/>
                          <a:latin typeface="Calibri" pitchFamily="34" charset="0"/>
                          <a:cs typeface="Arial" charset="0"/>
                        </a:rPr>
                        <a:t>GEL/GİD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2"/>
                          </a:solidFill>
                          <a:effectLst/>
                          <a:latin typeface="Calibri" pitchFamily="34" charset="0"/>
                          <a:cs typeface="Arial" charset="0"/>
                        </a:rPr>
                        <a:t>OR   %</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1"/>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Muhasebe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2.391.158.384,41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Gövde)"/>
                        </a:rPr>
                        <a:t>6.069.070.503,75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Gövde)"/>
                        </a:rPr>
                        <a:t>0,39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1.122.796.438,59</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a:solidFill>
                            <a:srgbClr val="000000"/>
                          </a:solidFill>
                          <a:effectLst/>
                          <a:latin typeface="Calibri (Gövde)"/>
                          <a:ea typeface="+mn-ea"/>
                          <a:cs typeface="+mn-cs"/>
                        </a:rPr>
                        <a:t>10.736.894.871,51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100" b="0" i="0" u="none" strike="noStrike" kern="1200" dirty="0" smtClean="0">
                          <a:solidFill>
                            <a:srgbClr val="000000"/>
                          </a:solidFill>
                          <a:effectLst/>
                          <a:latin typeface="Calibri (Gövde)"/>
                          <a:ea typeface="+mn-ea"/>
                          <a:cs typeface="+mn-cs"/>
                        </a:rPr>
                        <a:t>0,10</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err="1" smtClean="0">
                          <a:ln>
                            <a:noFill/>
                          </a:ln>
                          <a:solidFill>
                            <a:srgbClr val="000000"/>
                          </a:solidFill>
                          <a:effectLst/>
                          <a:latin typeface="Calibri (Gövde)"/>
                          <a:cs typeface="Arial" charset="0"/>
                        </a:rPr>
                        <a:t>Büyükorhan</a:t>
                      </a:r>
                      <a:r>
                        <a:rPr kumimoji="0" lang="tr-TR" sz="1100" b="1" i="0" u="none" strike="noStrike" cap="none" normalizeH="0" baseline="0" dirty="0" smtClean="0">
                          <a:ln>
                            <a:noFill/>
                          </a:ln>
                          <a:solidFill>
                            <a:srgbClr val="000000"/>
                          </a:solidFill>
                          <a:effectLst/>
                          <a:latin typeface="Calibri (Gövde)"/>
                          <a:cs typeface="Arial" charset="0"/>
                        </a:rPr>
                        <a:t>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9.120.183,84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24.220.103,39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0" fontAlgn="ctr"/>
                      <a:r>
                        <a:rPr lang="tr-TR" sz="1100" b="0" i="0" u="none" strike="noStrike" dirty="0">
                          <a:solidFill>
                            <a:srgbClr val="000000"/>
                          </a:solidFill>
                          <a:effectLst/>
                          <a:latin typeface="Calibri (Gövde)"/>
                        </a:rPr>
                        <a:t>0,38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8.912.031,43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42.289.667,65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100" b="0" i="0" u="none" strike="noStrike" kern="1200" dirty="0">
                          <a:solidFill>
                            <a:srgbClr val="000000"/>
                          </a:solidFill>
                          <a:effectLst/>
                          <a:latin typeface="Calibri (Gövde)"/>
                          <a:ea typeface="+mn-ea"/>
                          <a:cs typeface="+mn-cs"/>
                        </a:rPr>
                        <a:t>0,21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3"/>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Gemlik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9.635.838.482,59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392.925.998,08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Gövde)"/>
                        </a:rPr>
                        <a:t>24,52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151.910.191,50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717.533.958,95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100" b="0" i="0" u="none" strike="noStrike" kern="1200" dirty="0" smtClean="0">
                          <a:solidFill>
                            <a:srgbClr val="000000"/>
                          </a:solidFill>
                          <a:effectLst/>
                          <a:latin typeface="Calibri (Gövde)"/>
                          <a:ea typeface="+mn-ea"/>
                          <a:cs typeface="+mn-cs"/>
                        </a:rPr>
                        <a:t>0,21</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23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Gürsu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13.446.043,42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148.836.511,99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0" fontAlgn="ctr"/>
                      <a:r>
                        <a:rPr lang="tr-TR" sz="1100" b="0" i="0" u="none" strike="noStrike" dirty="0">
                          <a:solidFill>
                            <a:srgbClr val="000000"/>
                          </a:solidFill>
                          <a:effectLst/>
                          <a:latin typeface="Calibri (Gövde)"/>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9.848.295,21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263.593.072,95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100" b="0" i="0" u="none" strike="noStrike" kern="1200" dirty="0">
                          <a:solidFill>
                            <a:srgbClr val="000000"/>
                          </a:solidFill>
                          <a:effectLst/>
                          <a:latin typeface="Calibri (Gövde)"/>
                          <a:ea typeface="+mn-ea"/>
                          <a:cs typeface="+mn-cs"/>
                        </a:rPr>
                        <a:t>0,04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5"/>
                  </a:ext>
                </a:extLst>
              </a:tr>
              <a:tr h="23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Harmancık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5.319.996,34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20.905.889,76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Gövde)"/>
                        </a:rPr>
                        <a:t>0,25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1.955.190,64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3.633.970,45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100" b="0" i="0" u="none" strike="noStrike" kern="1200" dirty="0">
                          <a:solidFill>
                            <a:srgbClr val="000000"/>
                          </a:solidFill>
                          <a:effectLst/>
                          <a:latin typeface="Calibri (Gövde)"/>
                          <a:ea typeface="+mn-ea"/>
                          <a:cs typeface="+mn-cs"/>
                        </a:rPr>
                        <a:t>0,54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6"/>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İnegöl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144.251.767,48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599.029.820,54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0" fontAlgn="ctr"/>
                      <a:r>
                        <a:rPr lang="tr-TR" sz="1100" b="0" i="0" u="none" strike="noStrike" dirty="0">
                          <a:solidFill>
                            <a:srgbClr val="000000"/>
                          </a:solidFill>
                          <a:effectLst/>
                          <a:latin typeface="Calibri (Gövde)"/>
                        </a:rPr>
                        <a:t>0,24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205.891.009,07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1.106.587.598,93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100" b="0" i="0" u="none" strike="noStrike" kern="1200" dirty="0" smtClean="0">
                          <a:solidFill>
                            <a:srgbClr val="000000"/>
                          </a:solidFill>
                          <a:effectLst/>
                          <a:latin typeface="Calibri (Gövde)"/>
                          <a:ea typeface="+mn-ea"/>
                          <a:cs typeface="+mn-cs"/>
                        </a:rPr>
                        <a:t>0,19</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7"/>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İznik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rtl="0" fontAlgn="ctr"/>
                      <a:r>
                        <a:rPr lang="tr-TR" sz="1100" b="0" i="0" u="none" strike="noStrike" dirty="0">
                          <a:solidFill>
                            <a:srgbClr val="000000"/>
                          </a:solidFill>
                          <a:effectLst/>
                          <a:latin typeface="Calibri (Gövde)"/>
                        </a:rPr>
                        <a:t>13.007.506,33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rtl="0" fontAlgn="ctr"/>
                      <a:r>
                        <a:rPr lang="tr-TR" sz="1100" b="0" i="0" u="none" strike="noStrike">
                          <a:solidFill>
                            <a:srgbClr val="000000"/>
                          </a:solidFill>
                          <a:effectLst/>
                          <a:latin typeface="Calibri (Gövde)"/>
                        </a:rPr>
                        <a:t>125.384.441,81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rtl="0" fontAlgn="ctr"/>
                      <a:r>
                        <a:rPr lang="tr-TR" sz="1100" b="0" i="0" u="none" strike="noStrike" dirty="0">
                          <a:solidFill>
                            <a:srgbClr val="000000"/>
                          </a:solidFill>
                          <a:effectLst/>
                          <a:latin typeface="Calibri (Gövde)"/>
                        </a:rPr>
                        <a:t>0,1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20.341.492,35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225.824.660,57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r>
                        <a:rPr lang="tr-TR" sz="1100" b="0" i="0" u="none" strike="noStrike" kern="1200" dirty="0">
                          <a:solidFill>
                            <a:srgbClr val="000000"/>
                          </a:solidFill>
                          <a:effectLst/>
                          <a:latin typeface="Calibri (Gövde)"/>
                          <a:ea typeface="+mn-ea"/>
                          <a:cs typeface="+mn-cs"/>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8"/>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Karacabey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22.060.562,78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206.368.195,24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0" fontAlgn="ctr"/>
                      <a:r>
                        <a:rPr lang="tr-TR" sz="1100" b="0" i="0" u="none" strike="noStrike" dirty="0">
                          <a:solidFill>
                            <a:srgbClr val="000000"/>
                          </a:solidFill>
                          <a:effectLst/>
                          <a:latin typeface="Calibri (Gövde)"/>
                        </a:rPr>
                        <a:t>0,11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29.853.912,82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380.452.688,13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100" b="0" i="0" u="none" strike="noStrike" kern="1200" dirty="0" smtClean="0">
                          <a:solidFill>
                            <a:srgbClr val="000000"/>
                          </a:solidFill>
                          <a:effectLst/>
                          <a:latin typeface="Calibri (Gövde)"/>
                          <a:ea typeface="+mn-ea"/>
                          <a:cs typeface="+mn-cs"/>
                        </a:rPr>
                        <a:t>0,08</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9"/>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Keles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rtl="0" fontAlgn="ctr"/>
                      <a:r>
                        <a:rPr lang="tr-TR" sz="1100" b="0" i="0" u="none" strike="noStrike" dirty="0">
                          <a:solidFill>
                            <a:srgbClr val="000000"/>
                          </a:solidFill>
                          <a:effectLst/>
                          <a:latin typeface="Calibri (Gövde)"/>
                        </a:rPr>
                        <a:t>17.746.462,81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rtl="0" fontAlgn="ctr"/>
                      <a:r>
                        <a:rPr lang="tr-TR" sz="1100" b="0" i="0" u="none" strike="noStrike" dirty="0">
                          <a:solidFill>
                            <a:srgbClr val="000000"/>
                          </a:solidFill>
                          <a:effectLst/>
                          <a:latin typeface="Calibri (Gövde)"/>
                        </a:rPr>
                        <a:t>34.020.812,49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rtl="0" fontAlgn="ctr"/>
                      <a:r>
                        <a:rPr lang="tr-TR" sz="1100" b="0" i="0" u="none" strike="noStrike" dirty="0">
                          <a:solidFill>
                            <a:srgbClr val="000000"/>
                          </a:solidFill>
                          <a:effectLst/>
                          <a:latin typeface="Calibri (Gövde)"/>
                        </a:rPr>
                        <a:t>0,52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40.127.157,86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57.001.033,48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r>
                        <a:rPr lang="tr-TR" sz="1100" b="0" i="0" u="none" strike="noStrike" kern="1200" dirty="0">
                          <a:solidFill>
                            <a:srgbClr val="000000"/>
                          </a:solidFill>
                          <a:effectLst/>
                          <a:latin typeface="Calibri (Gövde)"/>
                          <a:ea typeface="+mn-ea"/>
                          <a:cs typeface="+mn-cs"/>
                        </a:rPr>
                        <a:t>0,70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10"/>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Kestel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14.509.647,50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139.832.079,82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0" fontAlgn="ctr"/>
                      <a:r>
                        <a:rPr lang="tr-TR" sz="1100" b="0" i="0" u="none" strike="noStrike" dirty="0">
                          <a:solidFill>
                            <a:srgbClr val="000000"/>
                          </a:solidFill>
                          <a:effectLst/>
                          <a:latin typeface="Calibri (Gövde)"/>
                        </a:rPr>
                        <a:t>0,1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14.445.401,69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253.930.515,20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100" b="0" i="0" u="none" strike="noStrike" kern="1200" dirty="0">
                          <a:solidFill>
                            <a:srgbClr val="000000"/>
                          </a:solidFill>
                          <a:effectLst/>
                          <a:latin typeface="Calibri (Gövde)"/>
                          <a:ea typeface="+mn-ea"/>
                          <a:cs typeface="+mn-cs"/>
                        </a:rPr>
                        <a:t>0,06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11"/>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Mudanya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2.831.454.523,92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249.999.377,42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Gövde)"/>
                        </a:rPr>
                        <a:t>11,33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108.228.506,12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456.766.704,97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100" b="0" i="0" u="none" strike="noStrike" kern="1200" dirty="0" smtClean="0">
                          <a:solidFill>
                            <a:srgbClr val="000000"/>
                          </a:solidFill>
                          <a:effectLst/>
                          <a:latin typeface="Calibri (Gövde)"/>
                          <a:ea typeface="+mn-ea"/>
                          <a:cs typeface="+mn-cs"/>
                        </a:rPr>
                        <a:t>0,24</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12"/>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err="1" smtClean="0">
                          <a:ln>
                            <a:noFill/>
                          </a:ln>
                          <a:solidFill>
                            <a:srgbClr val="000000"/>
                          </a:solidFill>
                          <a:effectLst/>
                          <a:latin typeface="Calibri (Gövde)"/>
                          <a:cs typeface="Arial" charset="0"/>
                        </a:rPr>
                        <a:t>M.Kemalpaşa</a:t>
                      </a:r>
                      <a:r>
                        <a:rPr kumimoji="0" lang="tr-TR" sz="1100" b="1" i="0" u="none" strike="noStrike" cap="none" normalizeH="0" baseline="0" dirty="0" smtClean="0">
                          <a:ln>
                            <a:noFill/>
                          </a:ln>
                          <a:solidFill>
                            <a:srgbClr val="000000"/>
                          </a:solidFill>
                          <a:effectLst/>
                          <a:latin typeface="Calibri (Gövde)"/>
                          <a:cs typeface="Arial" charset="0"/>
                        </a:rPr>
                        <a:t>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26.540.502,18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246.906.755,80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0" fontAlgn="ctr"/>
                      <a:r>
                        <a:rPr lang="tr-TR" sz="1100" b="0" i="0" u="none" strike="noStrike" dirty="0">
                          <a:solidFill>
                            <a:srgbClr val="000000"/>
                          </a:solidFill>
                          <a:effectLst/>
                          <a:latin typeface="Calibri (Gövde)"/>
                        </a:rPr>
                        <a:t>0,11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9.106.478,73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41.536.743,29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100" b="0" i="0" u="none" strike="noStrike" kern="1200" dirty="0">
                          <a:solidFill>
                            <a:srgbClr val="000000"/>
                          </a:solidFill>
                          <a:effectLst/>
                          <a:latin typeface="Calibri (Gövde)"/>
                          <a:ea typeface="+mn-ea"/>
                          <a:cs typeface="+mn-cs"/>
                        </a:rPr>
                        <a:t>0,22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224244837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Nilüfer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62.950.136,17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684.628.287,67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Gövde)"/>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49.795.430,80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1.220.454.639,35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100" b="0" i="0" u="none" strike="noStrike" kern="1200" dirty="0">
                          <a:solidFill>
                            <a:srgbClr val="000000"/>
                          </a:solidFill>
                          <a:effectLst/>
                          <a:latin typeface="Calibri (Gövde)"/>
                          <a:ea typeface="+mn-ea"/>
                          <a:cs typeface="+mn-cs"/>
                        </a:rPr>
                        <a:t>0,04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90145462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100" b="1" i="0" u="none" strike="noStrike" cap="none" normalizeH="0" baseline="0" dirty="0" smtClean="0">
                          <a:ln>
                            <a:noFill/>
                          </a:ln>
                          <a:solidFill>
                            <a:srgbClr val="000000"/>
                          </a:solidFill>
                          <a:effectLst/>
                          <a:latin typeface="Calibri (Gövde)"/>
                          <a:cs typeface="Arial" charset="0"/>
                        </a:rPr>
                        <a:t>Orhaneli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29.174.962,25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67.525.382,26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0" fontAlgn="ctr"/>
                      <a:r>
                        <a:rPr lang="tr-TR" sz="1100" b="0" i="0" u="none" strike="noStrike" dirty="0">
                          <a:solidFill>
                            <a:srgbClr val="000000"/>
                          </a:solidFill>
                          <a:effectLst/>
                          <a:latin typeface="Calibri (Gövde)"/>
                        </a:rPr>
                        <a:t>0,43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64.315.366,90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125.418.865,87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100" b="0" i="0" u="none" strike="noStrike" kern="1200" dirty="0">
                          <a:solidFill>
                            <a:srgbClr val="000000"/>
                          </a:solidFill>
                          <a:effectLst/>
                          <a:latin typeface="Calibri (Gövde)"/>
                          <a:ea typeface="+mn-ea"/>
                          <a:cs typeface="+mn-cs"/>
                        </a:rPr>
                        <a:t>0,51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300498603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Orhangazi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17.307.453,22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184.490.705,22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Gövde)"/>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21.905.518,54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328.588.775,52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100" b="0" i="0" u="none" strike="noStrike" kern="1200" dirty="0">
                          <a:solidFill>
                            <a:srgbClr val="000000"/>
                          </a:solidFill>
                          <a:effectLst/>
                          <a:latin typeface="Calibri (Gövde)"/>
                          <a:ea typeface="+mn-ea"/>
                          <a:cs typeface="+mn-cs"/>
                        </a:rPr>
                        <a:t>0,07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2141788460"/>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Osmangazi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400.433.368,90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1.345.341.363,38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0" fontAlgn="ctr"/>
                      <a:r>
                        <a:rPr lang="tr-TR" sz="1100" b="0" i="0" u="none" strike="noStrike" dirty="0">
                          <a:solidFill>
                            <a:srgbClr val="000000"/>
                          </a:solidFill>
                          <a:effectLst/>
                          <a:latin typeface="Calibri (Gövde)"/>
                        </a:rPr>
                        <a:t>0,3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1.050.381.536,92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2.362.363.126,12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100" b="0" i="0" u="none" strike="noStrike" kern="1200" dirty="0">
                          <a:solidFill>
                            <a:srgbClr val="000000"/>
                          </a:solidFill>
                          <a:effectLst/>
                          <a:latin typeface="Calibri (Gövde)"/>
                          <a:ea typeface="+mn-ea"/>
                          <a:cs typeface="+mn-cs"/>
                        </a:rPr>
                        <a:t>0,44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3427794938"/>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Yenişehir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17.228.631,78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Gövde)"/>
                        </a:rPr>
                        <a:t>181.745.822,97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Gövde)"/>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26.804.662,23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0" i="0" u="none" strike="noStrike" kern="1200" dirty="0" smtClean="0">
                          <a:solidFill>
                            <a:srgbClr val="000000"/>
                          </a:solidFill>
                          <a:effectLst/>
                          <a:latin typeface="Calibri (Gövde)"/>
                          <a:ea typeface="+mn-ea"/>
                          <a:cs typeface="+mn-cs"/>
                        </a:rPr>
                        <a:t>321.001.919,92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100" b="0" i="0" u="none" strike="noStrike" kern="1200" dirty="0">
                          <a:solidFill>
                            <a:srgbClr val="000000"/>
                          </a:solidFill>
                          <a:effectLst/>
                          <a:latin typeface="Calibri (Gövde)"/>
                          <a:ea typeface="+mn-ea"/>
                          <a:cs typeface="+mn-cs"/>
                        </a:rPr>
                        <a:t>0,08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28504029"/>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Yıldırım </a:t>
                      </a:r>
                      <a:r>
                        <a:rPr kumimoji="0" lang="tr-TR" sz="1100" b="1" i="0" u="none" strike="noStrike" cap="none" normalizeH="0" baseline="0" dirty="0" err="1" smtClean="0">
                          <a:ln>
                            <a:noFill/>
                          </a:ln>
                          <a:solidFill>
                            <a:srgbClr val="000000"/>
                          </a:solidFill>
                          <a:effectLst/>
                          <a:latin typeface="Calibri (Gövde)"/>
                          <a:cs typeface="Arial" charset="0"/>
                        </a:rPr>
                        <a:t>Malmüdürlüğü</a:t>
                      </a:r>
                      <a:endParaRPr kumimoji="0" lang="tr-TR" sz="11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82.519.954,57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ctr"/>
                      <a:r>
                        <a:rPr lang="tr-TR" sz="1100" b="0" i="0" u="none" strike="noStrike" dirty="0">
                          <a:solidFill>
                            <a:srgbClr val="000000"/>
                          </a:solidFill>
                          <a:effectLst/>
                          <a:latin typeface="Calibri (Gövde)"/>
                        </a:rPr>
                        <a:t>878.450.381,46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0" fontAlgn="ctr"/>
                      <a:r>
                        <a:rPr lang="tr-TR" sz="1100" b="0" i="0" u="none" strike="noStrike" dirty="0">
                          <a:solidFill>
                            <a:srgbClr val="000000"/>
                          </a:solidFill>
                          <a:effectLst/>
                          <a:latin typeface="Calibri (Gövde)"/>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67.865.516,07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100" b="0" i="0" u="none" strike="noStrike" kern="1200" dirty="0" smtClean="0">
                          <a:solidFill>
                            <a:srgbClr val="000000"/>
                          </a:solidFill>
                          <a:effectLst/>
                          <a:latin typeface="Calibri (Gövde)"/>
                          <a:ea typeface="+mn-ea"/>
                          <a:cs typeface="+mn-cs"/>
                        </a:rPr>
                        <a:t>1.489.225.824,60 </a:t>
                      </a:r>
                      <a:endParaRPr lang="tr-TR" sz="11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100" b="0" i="0" u="none" strike="noStrike" kern="1200" dirty="0">
                          <a:solidFill>
                            <a:srgbClr val="000000"/>
                          </a:solidFill>
                          <a:effectLst/>
                          <a:latin typeface="Calibri (Gövde)"/>
                          <a:ea typeface="+mn-ea"/>
                          <a:cs typeface="+mn-cs"/>
                        </a:rPr>
                        <a:t>0,05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444388791"/>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Calibri (Gövde)"/>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1" i="0" u="none" strike="noStrike" dirty="0">
                          <a:solidFill>
                            <a:srgbClr val="000000"/>
                          </a:solidFill>
                          <a:effectLst/>
                          <a:latin typeface="Calibri (Gövde)"/>
                        </a:rPr>
                        <a:t>15.734.068.570,49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1" i="0" u="none" strike="noStrike" dirty="0">
                          <a:solidFill>
                            <a:srgbClr val="000000"/>
                          </a:solidFill>
                          <a:effectLst/>
                          <a:latin typeface="Calibri (Gövde)"/>
                        </a:rPr>
                        <a:t>11.599.682.433,05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1" i="0" u="none" strike="noStrike" dirty="0" smtClean="0">
                          <a:solidFill>
                            <a:srgbClr val="000000"/>
                          </a:solidFill>
                          <a:effectLst/>
                          <a:latin typeface="Calibri (Gövde)"/>
                        </a:rPr>
                        <a:t>+ 1,36</a:t>
                      </a:r>
                      <a:endParaRPr lang="tr-TR" sz="11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1" i="0" u="none" strike="noStrike" kern="1200" dirty="0" smtClean="0">
                          <a:solidFill>
                            <a:srgbClr val="000000"/>
                          </a:solidFill>
                          <a:effectLst/>
                          <a:latin typeface="Calibri (Gövde)"/>
                          <a:ea typeface="+mn-ea"/>
                          <a:cs typeface="+mn-cs"/>
                        </a:rPr>
                        <a:t>3.004.484.137,47 </a:t>
                      </a:r>
                      <a:endParaRPr lang="tr-TR" sz="1100" b="1"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100" b="1" i="0" u="none" strike="noStrike" kern="1200" dirty="0" smtClean="0">
                          <a:solidFill>
                            <a:srgbClr val="000000"/>
                          </a:solidFill>
                          <a:effectLst/>
                          <a:latin typeface="Calibri (Gövde)"/>
                          <a:ea typeface="+mn-ea"/>
                          <a:cs typeface="+mn-cs"/>
                        </a:rPr>
                        <a:t>20.133.098.637,46 </a:t>
                      </a:r>
                      <a:endParaRPr lang="tr-TR" sz="1100" b="1"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100" b="1" i="0" u="none" strike="noStrike" kern="1200" dirty="0" smtClean="0">
                          <a:solidFill>
                            <a:srgbClr val="000000"/>
                          </a:solidFill>
                          <a:effectLst/>
                          <a:latin typeface="Calibri (Gövde)"/>
                          <a:ea typeface="+mn-ea"/>
                          <a:cs typeface="+mn-cs"/>
                        </a:rPr>
                        <a:t>- %</a:t>
                      </a:r>
                      <a:r>
                        <a:rPr lang="tr-TR" sz="1100" b="1" i="0" u="none" strike="noStrike" kern="1200" dirty="0" smtClean="0">
                          <a:solidFill>
                            <a:srgbClr val="000000"/>
                          </a:solidFill>
                          <a:effectLst/>
                          <a:latin typeface="Calibri (Gövde)"/>
                          <a:ea typeface="+mn-ea"/>
                          <a:cs typeface="+mn-cs"/>
                        </a:rPr>
                        <a:t>15</a:t>
                      </a:r>
                      <a:endParaRPr lang="tr-TR" sz="1100" b="1"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14"/>
                  </a:ext>
                </a:extLst>
              </a:tr>
            </a:tbl>
          </a:graphicData>
        </a:graphic>
      </p:graphicFrame>
      <p:sp>
        <p:nvSpPr>
          <p:cNvPr id="2" name="Slayt Numarası Yer Tutucusu 1"/>
          <p:cNvSpPr>
            <a:spLocks noGrp="1"/>
          </p:cNvSpPr>
          <p:nvPr>
            <p:ph type="sldNum" sz="quarter" idx="12"/>
          </p:nvPr>
        </p:nvSpPr>
        <p:spPr>
          <a:xfrm>
            <a:off x="6553200" y="6520259"/>
            <a:ext cx="2133600" cy="365125"/>
          </a:xfrm>
        </p:spPr>
        <p:txBody>
          <a:bodyPr/>
          <a:lstStyle/>
          <a:p>
            <a:pPr>
              <a:defRPr/>
            </a:pPr>
            <a:fld id="{70F63F88-EFBF-44E3-8AA3-2EF93B17461B}" type="slidenum">
              <a:rPr lang="tr-TR" altLang="tr-TR" smtClean="0"/>
              <a:pPr>
                <a:defRPr/>
              </a:pPr>
              <a:t>27</a:t>
            </a:fld>
            <a:endParaRPr lang="tr-TR" altLang="tr-TR" dirty="0"/>
          </a:p>
        </p:txBody>
      </p:sp>
      <p:sp>
        <p:nvSpPr>
          <p:cNvPr id="3" name="Metin kutusu 2"/>
          <p:cNvSpPr txBox="1"/>
          <p:nvPr/>
        </p:nvSpPr>
        <p:spPr>
          <a:xfrm>
            <a:off x="107504" y="6093296"/>
            <a:ext cx="8640959" cy="523220"/>
          </a:xfrm>
          <a:prstGeom prst="rect">
            <a:avLst/>
          </a:prstGeom>
          <a:noFill/>
        </p:spPr>
        <p:txBody>
          <a:bodyPr wrap="square" rtlCol="0">
            <a:spAutoFit/>
          </a:bodyPr>
          <a:lstStyle/>
          <a:p>
            <a:r>
              <a:rPr lang="tr-TR" sz="1400" b="1" dirty="0" smtClean="0"/>
              <a:t>2022 ARALIK sonu Bütçe Gelir Top. : 3.004.484.137,47 TL, Bütçe Giderleri 20.133.098.637,46 TL </a:t>
            </a:r>
            <a:r>
              <a:rPr lang="tr-TR" sz="1400" b="1" dirty="0" err="1" smtClean="0"/>
              <a:t>Karş</a:t>
            </a:r>
            <a:r>
              <a:rPr lang="tr-TR" sz="1400" b="1" dirty="0" smtClean="0"/>
              <a:t>. Oranı </a:t>
            </a:r>
            <a:r>
              <a:rPr lang="tr-TR" sz="1400" b="1" smtClean="0"/>
              <a:t>: </a:t>
            </a:r>
            <a:r>
              <a:rPr lang="tr-TR" sz="1400" b="1" smtClean="0"/>
              <a:t>- %</a:t>
            </a:r>
            <a:r>
              <a:rPr lang="tr-TR" sz="1400" b="1" dirty="0" smtClean="0"/>
              <a:t>15’ tir. Vergi </a:t>
            </a:r>
            <a:r>
              <a:rPr lang="tr-TR" sz="1400" b="1" dirty="0"/>
              <a:t>H</a:t>
            </a:r>
            <a:r>
              <a:rPr lang="tr-TR" sz="1400" b="1" dirty="0" smtClean="0"/>
              <a:t>ariç</a:t>
            </a:r>
            <a:endParaRPr lang="tr-TR" sz="1400" b="1" dirty="0"/>
          </a:p>
        </p:txBody>
      </p:sp>
    </p:spTree>
    <p:extLst>
      <p:ext uri="{BB962C8B-B14F-4D97-AF65-F5344CB8AC3E}">
        <p14:creationId xmlns:p14="http://schemas.microsoft.com/office/powerpoint/2010/main" val="739897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248" name="Group 144"/>
          <p:cNvGraphicFramePr>
            <a:graphicFrameLocks noGrp="1"/>
          </p:cNvGraphicFramePr>
          <p:nvPr>
            <p:extLst>
              <p:ext uri="{D42A27DB-BD31-4B8C-83A1-F6EECF244321}">
                <p14:modId xmlns:p14="http://schemas.microsoft.com/office/powerpoint/2010/main" val="2872280934"/>
              </p:ext>
            </p:extLst>
          </p:nvPr>
        </p:nvGraphicFramePr>
        <p:xfrm>
          <a:off x="280893" y="792682"/>
          <a:ext cx="8251546" cy="5318566"/>
        </p:xfrm>
        <a:graphic>
          <a:graphicData uri="http://schemas.openxmlformats.org/drawingml/2006/table">
            <a:tbl>
              <a:tblPr/>
              <a:tblGrid>
                <a:gridCol w="2881998">
                  <a:extLst>
                    <a:ext uri="{9D8B030D-6E8A-4147-A177-3AD203B41FA5}">
                      <a16:colId xmlns="" xmlns:a16="http://schemas.microsoft.com/office/drawing/2014/main" val="20000"/>
                    </a:ext>
                  </a:extLst>
                </a:gridCol>
                <a:gridCol w="1481117">
                  <a:extLst>
                    <a:ext uri="{9D8B030D-6E8A-4147-A177-3AD203B41FA5}">
                      <a16:colId xmlns="" xmlns:a16="http://schemas.microsoft.com/office/drawing/2014/main" val="1841090156"/>
                    </a:ext>
                  </a:extLst>
                </a:gridCol>
                <a:gridCol w="2064082">
                  <a:extLst>
                    <a:ext uri="{9D8B030D-6E8A-4147-A177-3AD203B41FA5}">
                      <a16:colId xmlns="" xmlns:a16="http://schemas.microsoft.com/office/drawing/2014/main" val="20002"/>
                    </a:ext>
                  </a:extLst>
                </a:gridCol>
                <a:gridCol w="1824349">
                  <a:extLst>
                    <a:ext uri="{9D8B030D-6E8A-4147-A177-3AD203B41FA5}">
                      <a16:colId xmlns="" xmlns:a16="http://schemas.microsoft.com/office/drawing/2014/main" val="438534018"/>
                    </a:ext>
                  </a:extLst>
                </a:gridCol>
              </a:tblGrid>
              <a:tr h="34193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Calibri" pitchFamily="34" charset="0"/>
                        </a:rPr>
                        <a:t>MUHASEBE BİRİMİNİN ADI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Calibri" pitchFamily="34" charset="0"/>
                        </a:rPr>
                        <a:t>MAAŞ ÖDENEN PERSONEL SAYISI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bg2"/>
                        </a:solidFill>
                        <a:effectLst/>
                        <a:latin typeface="Calibri (Gövde)"/>
                        <a:cs typeface="Arial" charset="0"/>
                      </a:endParaRP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00424">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Calibri" pitchFamily="34" charset="0"/>
                        </a:rPr>
                        <a:t>ARALIK 2021</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Calibri" pitchFamily="34" charset="0"/>
                        </a:rPr>
                        <a:t>ARALIK 2022     </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Calibri" pitchFamily="34" charset="0"/>
                        </a:rPr>
                        <a:t>TAHAKKUK DAİRESİ SAYISI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1"/>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Muhasebe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0" i="0" u="none" strike="noStrike" dirty="0">
                          <a:solidFill>
                            <a:srgbClr val="000000"/>
                          </a:solidFill>
                          <a:effectLst/>
                          <a:latin typeface="Calibri (Gövde)"/>
                        </a:rPr>
                        <a:t>29.956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30.172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100</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Gövde)"/>
                          <a:cs typeface="Arial" charset="0"/>
                        </a:rPr>
                        <a:t>Büyükorhan</a:t>
                      </a:r>
                      <a:r>
                        <a:rPr kumimoji="0" lang="tr-TR" sz="1200" b="1" i="0" u="none" strike="noStrike" cap="none" normalizeH="0" baseline="0" dirty="0" smtClean="0">
                          <a:ln>
                            <a:noFill/>
                          </a:ln>
                          <a:solidFill>
                            <a:srgbClr val="000000"/>
                          </a:solidFill>
                          <a:effectLst/>
                          <a:latin typeface="Calibri (Gövde)"/>
                          <a:cs typeface="Arial" charset="0"/>
                        </a:rPr>
                        <a:t>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ctr"/>
                      <a:r>
                        <a:rPr lang="tr-TR" sz="1200" b="0" i="0" u="none" strike="noStrike" dirty="0">
                          <a:solidFill>
                            <a:srgbClr val="000000"/>
                          </a:solidFill>
                          <a:effectLst/>
                          <a:latin typeface="Calibri (Gövde)"/>
                        </a:rPr>
                        <a:t>197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193</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13</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3"/>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Gemlik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0" i="0" u="none" strike="noStrike" dirty="0">
                          <a:solidFill>
                            <a:srgbClr val="000000"/>
                          </a:solidFill>
                          <a:effectLst/>
                          <a:latin typeface="Calibri (Gövde)"/>
                        </a:rPr>
                        <a:t>3.074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3.478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74</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23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Gürsu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ctr"/>
                      <a:r>
                        <a:rPr lang="tr-TR" sz="1200" b="0" i="0" u="none" strike="noStrike" dirty="0">
                          <a:solidFill>
                            <a:srgbClr val="000000"/>
                          </a:solidFill>
                          <a:effectLst/>
                          <a:latin typeface="Calibri (Gövde)"/>
                        </a:rPr>
                        <a:t>1.440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1.495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46</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5"/>
                  </a:ext>
                </a:extLst>
              </a:tr>
              <a:tr h="23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Harmancık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0" i="0" u="none" strike="noStrike" dirty="0">
                          <a:solidFill>
                            <a:srgbClr val="000000"/>
                          </a:solidFill>
                          <a:effectLst/>
                          <a:latin typeface="Calibri (Gövde)"/>
                        </a:rPr>
                        <a:t>180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196</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13</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6"/>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İnegöl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ctr"/>
                      <a:r>
                        <a:rPr lang="tr-TR" sz="1200" b="0" i="0" u="none" strike="noStrike" dirty="0">
                          <a:solidFill>
                            <a:srgbClr val="000000"/>
                          </a:solidFill>
                          <a:effectLst/>
                          <a:latin typeface="Calibri (Gövde)"/>
                        </a:rPr>
                        <a:t>4.528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4.674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156</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7"/>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İznik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1.023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Calibri (Gövde)"/>
                        </a:rPr>
                        <a:t>1.053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Calibri (Gövde)"/>
                        </a:rPr>
                        <a:t>48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8"/>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Karacabey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ctr"/>
                      <a:r>
                        <a:rPr lang="tr-TR" sz="1200" b="0" i="0" u="none" strike="noStrike" dirty="0">
                          <a:solidFill>
                            <a:srgbClr val="000000"/>
                          </a:solidFill>
                          <a:effectLst/>
                          <a:latin typeface="Calibri (Gövde)"/>
                        </a:rPr>
                        <a:t>1.541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1.651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70</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9"/>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Keles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250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Calibri (Gövde)"/>
                        </a:rPr>
                        <a:t>290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Calibri (Gövde)"/>
                        </a:rPr>
                        <a:t>14</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10"/>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Kestel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ctr"/>
                      <a:r>
                        <a:rPr lang="tr-TR" sz="1200" b="0" i="0" u="none" strike="noStrike" dirty="0">
                          <a:solidFill>
                            <a:srgbClr val="000000"/>
                          </a:solidFill>
                          <a:effectLst/>
                          <a:latin typeface="Calibri (Gövde)"/>
                        </a:rPr>
                        <a:t>1.056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1.185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53</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11"/>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Mudanya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0" i="0" u="none" strike="noStrike" dirty="0">
                          <a:solidFill>
                            <a:srgbClr val="000000"/>
                          </a:solidFill>
                          <a:effectLst/>
                          <a:latin typeface="Calibri (Gövde)"/>
                        </a:rPr>
                        <a:t>1.738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1.894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56</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12"/>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Gövde)"/>
                          <a:cs typeface="Arial" charset="0"/>
                        </a:rPr>
                        <a:t>M.Kemalpaşa</a:t>
                      </a:r>
                      <a:r>
                        <a:rPr kumimoji="0" lang="tr-TR" sz="1200" b="1" i="0" u="none" strike="noStrike" cap="none" normalizeH="0" baseline="0" dirty="0" smtClean="0">
                          <a:ln>
                            <a:noFill/>
                          </a:ln>
                          <a:solidFill>
                            <a:srgbClr val="000000"/>
                          </a:solidFill>
                          <a:effectLst/>
                          <a:latin typeface="Calibri (Gövde)"/>
                          <a:cs typeface="Arial" charset="0"/>
                        </a:rPr>
                        <a:t>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ctr"/>
                      <a:r>
                        <a:rPr lang="tr-TR" sz="1200" b="0" i="0" u="none" strike="noStrike" dirty="0">
                          <a:solidFill>
                            <a:srgbClr val="000000"/>
                          </a:solidFill>
                          <a:effectLst/>
                          <a:latin typeface="Calibri (Gövde)"/>
                        </a:rPr>
                        <a:t>2.025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2.024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106</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224244837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Nilüfer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0" i="0" u="none" strike="noStrike" dirty="0">
                          <a:solidFill>
                            <a:srgbClr val="000000"/>
                          </a:solidFill>
                          <a:effectLst/>
                          <a:latin typeface="Calibri (Gövde)"/>
                        </a:rPr>
                        <a:t>5.232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5.693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148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90145462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Calibri (Gövde)"/>
                          <a:cs typeface="Arial" charset="0"/>
                        </a:rPr>
                        <a:t>Orhaneli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ctr"/>
                      <a:r>
                        <a:rPr lang="tr-TR" sz="1200" b="0" i="0" u="none" strike="noStrike" dirty="0">
                          <a:solidFill>
                            <a:srgbClr val="000000"/>
                          </a:solidFill>
                          <a:effectLst/>
                          <a:latin typeface="Calibri (Gövde)"/>
                        </a:rPr>
                        <a:t>651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623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29</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300498603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Orhangazi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0" i="0" u="none" strike="noStrike" dirty="0">
                          <a:solidFill>
                            <a:srgbClr val="000000"/>
                          </a:solidFill>
                          <a:effectLst/>
                          <a:latin typeface="Calibri (Gövde)"/>
                        </a:rPr>
                        <a:t>1.559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1.526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Calibri (Gövde)"/>
                        </a:rPr>
                        <a:t>58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2141788460"/>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Osmangazi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ctr"/>
                      <a:r>
                        <a:rPr lang="tr-TR" sz="1200" b="0" i="0" u="none" strike="noStrike" dirty="0">
                          <a:solidFill>
                            <a:srgbClr val="000000"/>
                          </a:solidFill>
                          <a:effectLst/>
                          <a:latin typeface="Calibri (Gövde)"/>
                        </a:rPr>
                        <a:t>10.909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11.323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282</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3427794938"/>
                  </a:ext>
                </a:extLst>
              </a:tr>
              <a:tr h="26447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Yenişehir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1.496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Calibri (Gövde)"/>
                        </a:rPr>
                        <a:t>1.580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Calibri (Gövde)"/>
                        </a:rPr>
                        <a:t>47</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8504029"/>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Yıldırım </a:t>
                      </a:r>
                      <a:r>
                        <a:rPr kumimoji="0" lang="tr-TR" sz="1200" b="1" i="0" u="none" strike="noStrike" cap="none" normalizeH="0" baseline="0" dirty="0" err="1" smtClean="0">
                          <a:ln>
                            <a:noFill/>
                          </a:ln>
                          <a:solidFill>
                            <a:srgbClr val="000000"/>
                          </a:solidFill>
                          <a:effectLst/>
                          <a:latin typeface="Calibri (Gövde)"/>
                          <a:cs typeface="Arial" charset="0"/>
                        </a:rPr>
                        <a:t>Malmüdürlüğü</a:t>
                      </a:r>
                      <a:endParaRPr kumimoji="0" lang="tr-TR" sz="1200" b="1" i="0" u="none" strike="noStrike" cap="none" normalizeH="0" baseline="0" dirty="0" smtClean="0">
                        <a:ln>
                          <a:noFill/>
                        </a:ln>
                        <a:solidFill>
                          <a:srgbClr val="000000"/>
                        </a:solidFill>
                        <a:effectLst/>
                        <a:latin typeface="Calibri (Gövde)"/>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ctr"/>
                      <a:r>
                        <a:rPr lang="tr-TR" sz="1200" b="0" i="0" u="none" strike="noStrike" dirty="0">
                          <a:solidFill>
                            <a:srgbClr val="000000"/>
                          </a:solidFill>
                          <a:effectLst/>
                          <a:latin typeface="Calibri (Gövde)"/>
                        </a:rPr>
                        <a:t>7.876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8.282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Calibri (Gövde)"/>
                        </a:rPr>
                        <a:t>169</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444388791"/>
                  </a:ext>
                </a:extLst>
              </a:tr>
              <a:tr h="216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1" i="0" u="none" strike="noStrike" dirty="0">
                          <a:solidFill>
                            <a:srgbClr val="000000"/>
                          </a:solidFill>
                          <a:effectLst/>
                          <a:latin typeface="Calibri (Gövde)"/>
                        </a:rPr>
                        <a:t>74.731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1" i="0" u="none" strike="noStrike" dirty="0" smtClean="0">
                          <a:solidFill>
                            <a:srgbClr val="000000"/>
                          </a:solidFill>
                          <a:effectLst/>
                          <a:latin typeface="Calibri (Gövde)"/>
                        </a:rPr>
                        <a:t>77.332</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1" i="0" u="none" strike="noStrike" dirty="0" smtClean="0">
                          <a:solidFill>
                            <a:srgbClr val="000000"/>
                          </a:solidFill>
                          <a:effectLst/>
                          <a:latin typeface="Calibri (Gövde)"/>
                        </a:rPr>
                        <a:t>1.482</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14"/>
                  </a:ext>
                </a:extLst>
              </a:tr>
            </a:tbl>
          </a:graphicData>
        </a:graphic>
      </p:graphicFrame>
      <p:sp>
        <p:nvSpPr>
          <p:cNvPr id="6" name="Yuvarlatılmış Dikdörtgen 5"/>
          <p:cNvSpPr/>
          <p:nvPr/>
        </p:nvSpPr>
        <p:spPr>
          <a:xfrm>
            <a:off x="280893" y="204218"/>
            <a:ext cx="6804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İLİMİZDE GENEL BÜTÇEDEN MAAŞ ÖDENEN </a:t>
            </a:r>
            <a:r>
              <a:rPr lang="tr-TR" sz="1600" b="1" dirty="0" smtClean="0">
                <a:solidFill>
                  <a:schemeClr val="tx1"/>
                </a:solidFill>
              </a:rPr>
              <a:t>PERSONEL TAH DAİRE SAYILARI</a:t>
            </a:r>
            <a:endParaRPr lang="tr-TR" sz="1600" b="1" dirty="0">
              <a:solidFill>
                <a:schemeClr val="tx1"/>
              </a:solidFill>
            </a:endParaRPr>
          </a:p>
        </p:txBody>
      </p:sp>
      <p:sp>
        <p:nvSpPr>
          <p:cNvPr id="7" name="5 Metin kutusu"/>
          <p:cNvSpPr txBox="1">
            <a:spLocks noChangeArrowheads="1"/>
          </p:cNvSpPr>
          <p:nvPr/>
        </p:nvSpPr>
        <p:spPr bwMode="auto">
          <a:xfrm>
            <a:off x="179512" y="6146140"/>
            <a:ext cx="8280919" cy="523220"/>
          </a:xfrm>
          <a:prstGeom prst="rect">
            <a:avLst/>
          </a:prstGeom>
          <a:noFill/>
          <a:ln w="9525">
            <a:noFill/>
            <a:miter lim="800000"/>
            <a:headEnd/>
            <a:tailEnd/>
          </a:ln>
        </p:spPr>
        <p:txBody>
          <a:bodyPr wrap="square">
            <a:spAutoFit/>
          </a:bodyPr>
          <a:lstStyle/>
          <a:p>
            <a:pPr eaLnBrk="0" hangingPunct="0"/>
            <a:r>
              <a:rPr lang="tr-TR" sz="1400" b="1" dirty="0">
                <a:latin typeface="Calibri (Gövde)"/>
              </a:rPr>
              <a:t>İlimizde Aralık </a:t>
            </a:r>
            <a:r>
              <a:rPr lang="tr-TR" sz="1400" b="1" dirty="0" smtClean="0">
                <a:latin typeface="Calibri (Gövde)"/>
              </a:rPr>
              <a:t>2021’de </a:t>
            </a:r>
            <a:r>
              <a:rPr lang="tr-TR" sz="1400" b="1" u="sng" dirty="0" smtClean="0">
                <a:latin typeface="Calibri (Gövde)"/>
              </a:rPr>
              <a:t>74.731</a:t>
            </a:r>
            <a:r>
              <a:rPr lang="tr-TR" sz="1400" b="1" dirty="0" smtClean="0">
                <a:latin typeface="Calibri (Gövde)"/>
              </a:rPr>
              <a:t> </a:t>
            </a:r>
            <a:r>
              <a:rPr lang="tr-TR" sz="1400" b="1" dirty="0">
                <a:latin typeface="Calibri (Gövde)"/>
              </a:rPr>
              <a:t>personele maaş </a:t>
            </a:r>
            <a:r>
              <a:rPr lang="tr-TR" sz="1400" b="1" dirty="0" smtClean="0">
                <a:latin typeface="Calibri (Gövde)"/>
              </a:rPr>
              <a:t>ödenirken; Aralık </a:t>
            </a:r>
            <a:r>
              <a:rPr lang="tr-TR" sz="1400" b="1" dirty="0">
                <a:latin typeface="Calibri (Gövde)"/>
              </a:rPr>
              <a:t>2022 itibariyle </a:t>
            </a:r>
            <a:r>
              <a:rPr lang="tr-TR" sz="1400" b="1" u="sng" dirty="0" smtClean="0">
                <a:latin typeface="Calibri (Gövde)"/>
              </a:rPr>
              <a:t>77.332</a:t>
            </a:r>
            <a:r>
              <a:rPr lang="tr-TR" sz="1400" b="1" dirty="0" smtClean="0">
                <a:latin typeface="Calibri (Gövde)"/>
              </a:rPr>
              <a:t> </a:t>
            </a:r>
            <a:r>
              <a:rPr lang="tr-TR" sz="1400" b="1" dirty="0">
                <a:latin typeface="Calibri (Gövde)"/>
              </a:rPr>
              <a:t>personele maaş ödemesi olmuştur.</a:t>
            </a:r>
          </a:p>
        </p:txBody>
      </p:sp>
      <p:sp>
        <p:nvSpPr>
          <p:cNvPr id="2" name="Slayt Numarası Yer Tutucusu 1"/>
          <p:cNvSpPr>
            <a:spLocks noGrp="1"/>
          </p:cNvSpPr>
          <p:nvPr>
            <p:ph type="sldNum" sz="quarter" idx="12"/>
          </p:nvPr>
        </p:nvSpPr>
        <p:spPr>
          <a:xfrm>
            <a:off x="6553200" y="6376243"/>
            <a:ext cx="2133600" cy="365125"/>
          </a:xfrm>
        </p:spPr>
        <p:txBody>
          <a:bodyPr/>
          <a:lstStyle/>
          <a:p>
            <a:pPr>
              <a:defRPr/>
            </a:pPr>
            <a:fld id="{70F63F88-EFBF-44E3-8AA3-2EF93B17461B}" type="slidenum">
              <a:rPr lang="tr-TR" altLang="tr-TR" smtClean="0"/>
              <a:pPr>
                <a:defRPr/>
              </a:pPr>
              <a:t>28</a:t>
            </a:fld>
            <a:endParaRPr lang="tr-TR" altLang="tr-TR" dirty="0"/>
          </a:p>
        </p:txBody>
      </p:sp>
    </p:spTree>
    <p:extLst>
      <p:ext uri="{BB962C8B-B14F-4D97-AF65-F5344CB8AC3E}">
        <p14:creationId xmlns:p14="http://schemas.microsoft.com/office/powerpoint/2010/main" val="36526687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29</a:t>
            </a:fld>
            <a:endParaRPr lang="tr-TR" altLang="tr-TR"/>
          </a:p>
        </p:txBody>
      </p:sp>
      <p:sp>
        <p:nvSpPr>
          <p:cNvPr id="5" name="Yuvarlatılmış Dikdörtgen 4"/>
          <p:cNvSpPr/>
          <p:nvPr/>
        </p:nvSpPr>
        <p:spPr>
          <a:xfrm>
            <a:off x="467544" y="1196792"/>
            <a:ext cx="8148124"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r>
              <a:rPr lang="tr-TR" sz="1600" b="1" dirty="0" smtClean="0">
                <a:solidFill>
                  <a:schemeClr val="tx1"/>
                </a:solidFill>
                <a:latin typeface="+mj-lt"/>
              </a:rPr>
              <a:t>BAĞLI VERGİ DAİRESİ OLAN MALMÜDÜRLÜKLERİN VERGİ TAHAKKUK VE TAHSİLAT DURUMU</a:t>
            </a:r>
            <a:endParaRPr lang="tr-TR" sz="1600" b="1" dirty="0">
              <a:solidFill>
                <a:schemeClr val="tx1"/>
              </a:solidFill>
              <a:latin typeface="+mj-lt"/>
            </a:endParaRPr>
          </a:p>
        </p:txBody>
      </p:sp>
      <p:graphicFrame>
        <p:nvGraphicFramePr>
          <p:cNvPr id="7" name="Tablo 6"/>
          <p:cNvGraphicFramePr>
            <a:graphicFrameLocks noGrp="1"/>
          </p:cNvGraphicFramePr>
          <p:nvPr>
            <p:extLst>
              <p:ext uri="{D42A27DB-BD31-4B8C-83A1-F6EECF244321}">
                <p14:modId xmlns:p14="http://schemas.microsoft.com/office/powerpoint/2010/main" val="3715241439"/>
              </p:ext>
            </p:extLst>
          </p:nvPr>
        </p:nvGraphicFramePr>
        <p:xfrm>
          <a:off x="467544" y="2204865"/>
          <a:ext cx="8148125" cy="3129102"/>
        </p:xfrm>
        <a:graphic>
          <a:graphicData uri="http://schemas.openxmlformats.org/drawingml/2006/table">
            <a:tbl>
              <a:tblPr firstRow="1" bandRow="1">
                <a:tableStyleId>{5C22544A-7EE6-4342-B048-85BDC9FD1C3A}</a:tableStyleId>
              </a:tblPr>
              <a:tblGrid>
                <a:gridCol w="1441037">
                  <a:extLst>
                    <a:ext uri="{9D8B030D-6E8A-4147-A177-3AD203B41FA5}">
                      <a16:colId xmlns="" xmlns:a16="http://schemas.microsoft.com/office/drawing/2014/main" val="3718856566"/>
                    </a:ext>
                  </a:extLst>
                </a:gridCol>
                <a:gridCol w="1349000">
                  <a:extLst>
                    <a:ext uri="{9D8B030D-6E8A-4147-A177-3AD203B41FA5}">
                      <a16:colId xmlns="" xmlns:a16="http://schemas.microsoft.com/office/drawing/2014/main" val="3400712133"/>
                    </a:ext>
                  </a:extLst>
                </a:gridCol>
                <a:gridCol w="1243289">
                  <a:extLst>
                    <a:ext uri="{9D8B030D-6E8A-4147-A177-3AD203B41FA5}">
                      <a16:colId xmlns="" xmlns:a16="http://schemas.microsoft.com/office/drawing/2014/main" val="682767247"/>
                    </a:ext>
                  </a:extLst>
                </a:gridCol>
                <a:gridCol w="720080">
                  <a:extLst>
                    <a:ext uri="{9D8B030D-6E8A-4147-A177-3AD203B41FA5}">
                      <a16:colId xmlns="" xmlns:a16="http://schemas.microsoft.com/office/drawing/2014/main" val="1617453079"/>
                    </a:ext>
                  </a:extLst>
                </a:gridCol>
                <a:gridCol w="1368152">
                  <a:extLst>
                    <a:ext uri="{9D8B030D-6E8A-4147-A177-3AD203B41FA5}">
                      <a16:colId xmlns="" xmlns:a16="http://schemas.microsoft.com/office/drawing/2014/main" val="1681661818"/>
                    </a:ext>
                  </a:extLst>
                </a:gridCol>
                <a:gridCol w="1285910">
                  <a:extLst>
                    <a:ext uri="{9D8B030D-6E8A-4147-A177-3AD203B41FA5}">
                      <a16:colId xmlns="" xmlns:a16="http://schemas.microsoft.com/office/drawing/2014/main" val="1856628508"/>
                    </a:ext>
                  </a:extLst>
                </a:gridCol>
                <a:gridCol w="740657">
                  <a:extLst>
                    <a:ext uri="{9D8B030D-6E8A-4147-A177-3AD203B41FA5}">
                      <a16:colId xmlns="" xmlns:a16="http://schemas.microsoft.com/office/drawing/2014/main" val="13251421"/>
                    </a:ext>
                  </a:extLst>
                </a:gridCol>
              </a:tblGrid>
              <a:tr h="5374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kern="1200" cap="none" normalizeH="0" baseline="0" dirty="0" smtClean="0">
                          <a:ln>
                            <a:noFill/>
                          </a:ln>
                          <a:solidFill>
                            <a:schemeClr val="bg1"/>
                          </a:solidFill>
                          <a:effectLst/>
                          <a:latin typeface="Calibri" pitchFamily="34" charset="0"/>
                          <a:ea typeface="+mn-ea"/>
                          <a:cs typeface="Arial" charset="0"/>
                        </a:rPr>
                        <a:t>                                     </a:t>
                      </a:r>
                      <a:endParaRPr kumimoji="0" lang="tr-TR" sz="1400" b="1" i="0" u="none" strike="noStrike" kern="1200" cap="none" normalizeH="0" baseline="0" dirty="0">
                        <a:ln>
                          <a:noFill/>
                        </a:ln>
                        <a:solidFill>
                          <a:schemeClr val="bg1"/>
                        </a:solidFill>
                        <a:effectLst/>
                        <a:latin typeface="Calibri" pitchFamily="34" charset="0"/>
                        <a:ea typeface="+mn-ea"/>
                        <a:cs typeface="Arial" charset="0"/>
                      </a:endParaRPr>
                    </a:p>
                  </a:txBody>
                  <a:tcPr anchor="c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kern="1200" cap="none" normalizeH="0" baseline="0" dirty="0" smtClean="0">
                          <a:ln>
                            <a:noFill/>
                          </a:ln>
                          <a:solidFill>
                            <a:schemeClr val="bg1"/>
                          </a:solidFill>
                          <a:effectLst/>
                          <a:latin typeface="Calibri" pitchFamily="34" charset="0"/>
                          <a:ea typeface="+mn-ea"/>
                          <a:cs typeface="Arial" charset="0"/>
                        </a:rPr>
                        <a:t>31.12.2021</a:t>
                      </a:r>
                      <a:endParaRPr kumimoji="0" lang="tr-TR" sz="1400" b="1" i="0" u="none" strike="noStrike" kern="1200" cap="none" normalizeH="0" baseline="0" dirty="0">
                        <a:ln>
                          <a:noFill/>
                        </a:ln>
                        <a:solidFill>
                          <a:schemeClr val="bg1"/>
                        </a:solidFill>
                        <a:effectLst/>
                        <a:latin typeface="Calibri" pitchFamily="34" charset="0"/>
                        <a:ea typeface="+mn-ea"/>
                        <a:cs typeface="Arial" charset="0"/>
                      </a:endParaRPr>
                    </a:p>
                  </a:txBody>
                  <a:tcPr anchor="ctr">
                    <a:solidFill>
                      <a:schemeClr val="accent1"/>
                    </a:solidFill>
                  </a:tcPr>
                </a:tc>
                <a:tc hMerge="1">
                  <a:txBody>
                    <a:bodyPr/>
                    <a:lstStyle/>
                    <a:p>
                      <a:endParaRPr lang="tr-TR" sz="2000" b="1" kern="1200" dirty="0">
                        <a:solidFill>
                          <a:schemeClr val="tx1"/>
                        </a:solidFill>
                        <a:latin typeface="+mj-lt"/>
                        <a:ea typeface="+mn-ea"/>
                        <a:cs typeface="+mn-cs"/>
                      </a:endParaRPr>
                    </a:p>
                  </a:txBody>
                  <a:tcPr/>
                </a:tc>
                <a:tc hMerge="1">
                  <a:txBody>
                    <a:bodyPr/>
                    <a:lstStyle/>
                    <a:p>
                      <a:endParaRPr lang="tr-TR" sz="2000" b="1" kern="1200" dirty="0">
                        <a:solidFill>
                          <a:schemeClr val="tx1"/>
                        </a:solidFill>
                        <a:latin typeface="+mj-lt"/>
                        <a:ea typeface="+mn-ea"/>
                        <a:cs typeface="+mn-cs"/>
                      </a:endParaRP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kern="1200" cap="none" normalizeH="0" baseline="0" dirty="0" smtClean="0">
                          <a:ln>
                            <a:noFill/>
                          </a:ln>
                          <a:solidFill>
                            <a:schemeClr val="bg1"/>
                          </a:solidFill>
                          <a:effectLst/>
                          <a:latin typeface="Calibri" pitchFamily="34" charset="0"/>
                          <a:ea typeface="+mn-ea"/>
                          <a:cs typeface="Arial" charset="0"/>
                        </a:rPr>
                        <a:t>31.12.2022</a:t>
                      </a:r>
                      <a:endParaRPr kumimoji="0" lang="tr-TR" sz="1400" b="1" i="0" u="none" strike="noStrike" kern="1200" cap="none" normalizeH="0" baseline="0" dirty="0">
                        <a:ln>
                          <a:noFill/>
                        </a:ln>
                        <a:solidFill>
                          <a:schemeClr val="bg1"/>
                        </a:solidFill>
                        <a:effectLst/>
                        <a:latin typeface="Calibri" pitchFamily="34" charset="0"/>
                        <a:ea typeface="+mn-ea"/>
                        <a:cs typeface="Arial" charset="0"/>
                      </a:endParaRPr>
                    </a:p>
                  </a:txBody>
                  <a:tcPr anchor="ctr"/>
                </a:tc>
                <a:tc hMerge="1">
                  <a:txBody>
                    <a:bodyPr/>
                    <a:lstStyle/>
                    <a:p>
                      <a:endParaRPr lang="tr-TR" sz="2000" b="1" kern="1200" dirty="0">
                        <a:solidFill>
                          <a:schemeClr val="tx1"/>
                        </a:solidFill>
                        <a:latin typeface="+mj-lt"/>
                        <a:ea typeface="+mn-ea"/>
                        <a:cs typeface="+mn-cs"/>
                      </a:endParaRPr>
                    </a:p>
                  </a:txBody>
                  <a:tcPr/>
                </a:tc>
                <a:tc hMerge="1">
                  <a:txBody>
                    <a:bodyPr/>
                    <a:lstStyle/>
                    <a:p>
                      <a:endParaRPr lang="tr-TR" sz="2000" b="1" kern="1200" dirty="0">
                        <a:solidFill>
                          <a:schemeClr val="tx1"/>
                        </a:solidFill>
                        <a:latin typeface="+mj-lt"/>
                        <a:ea typeface="+mn-ea"/>
                        <a:cs typeface="+mn-cs"/>
                      </a:endParaRPr>
                    </a:p>
                  </a:txBody>
                  <a:tcPr/>
                </a:tc>
                <a:extLst>
                  <a:ext uri="{0D108BD9-81ED-4DB2-BD59-A6C34878D82A}">
                    <a16:rowId xmlns="" xmlns:a16="http://schemas.microsoft.com/office/drawing/2014/main" val="1627869877"/>
                  </a:ext>
                </a:extLst>
              </a:tr>
              <a:tr h="5374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Calibri" pitchFamily="34" charset="0"/>
                          <a:ea typeface="+mn-ea"/>
                          <a:cs typeface="Calibri" pitchFamily="34" charset="0"/>
                        </a:rPr>
                        <a:t>BİRİM</a:t>
                      </a:r>
                      <a:endParaRPr lang="tr-TR" sz="1400" b="1" kern="1200" dirty="0">
                        <a:solidFill>
                          <a:schemeClr val="bg1"/>
                        </a:solidFill>
                        <a:latin typeface="Calibri" pitchFamily="34" charset="0"/>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Calibri" pitchFamily="34" charset="0"/>
                          <a:ea typeface="+mn-ea"/>
                          <a:cs typeface="Calibri" pitchFamily="34" charset="0"/>
                        </a:rPr>
                        <a:t>TAHAKKUK</a:t>
                      </a:r>
                      <a:endParaRPr lang="tr-TR" sz="1400" b="1" kern="1200" dirty="0">
                        <a:solidFill>
                          <a:schemeClr val="bg1"/>
                        </a:solidFill>
                        <a:latin typeface="Calibri" pitchFamily="34" charset="0"/>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Calibri" pitchFamily="34" charset="0"/>
                          <a:ea typeface="+mn-ea"/>
                          <a:cs typeface="Calibri" pitchFamily="34" charset="0"/>
                        </a:rPr>
                        <a:t>TAHSİLAT</a:t>
                      </a:r>
                      <a:endParaRPr lang="tr-TR" sz="1400" b="1" kern="1200" dirty="0">
                        <a:solidFill>
                          <a:schemeClr val="bg1"/>
                        </a:solidFill>
                        <a:latin typeface="Calibri" pitchFamily="34" charset="0"/>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Calibri" pitchFamily="34" charset="0"/>
                          <a:ea typeface="+mn-ea"/>
                          <a:cs typeface="Calibri" pitchFamily="34" charset="0"/>
                        </a:rPr>
                        <a:t>ORAN</a:t>
                      </a:r>
                    </a:p>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Calibri" pitchFamily="34" charset="0"/>
                          <a:ea typeface="+mn-ea"/>
                          <a:cs typeface="Calibri" pitchFamily="34" charset="0"/>
                        </a:rPr>
                        <a:t>(%)</a:t>
                      </a:r>
                      <a:endParaRPr lang="tr-TR" sz="1400" b="1" kern="1200" dirty="0">
                        <a:solidFill>
                          <a:schemeClr val="bg1"/>
                        </a:solidFill>
                        <a:latin typeface="Calibri" pitchFamily="34" charset="0"/>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Calibri" pitchFamily="34" charset="0"/>
                          <a:ea typeface="+mn-ea"/>
                          <a:cs typeface="Calibri" pitchFamily="34" charset="0"/>
                        </a:rPr>
                        <a:t>TAHAKKUK</a:t>
                      </a:r>
                      <a:endParaRPr lang="tr-TR" sz="1400" b="1" kern="1200" dirty="0">
                        <a:solidFill>
                          <a:schemeClr val="bg1"/>
                        </a:solidFill>
                        <a:latin typeface="Calibri" pitchFamily="34" charset="0"/>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Calibri" pitchFamily="34" charset="0"/>
                          <a:ea typeface="+mn-ea"/>
                          <a:cs typeface="Calibri" pitchFamily="34" charset="0"/>
                        </a:rPr>
                        <a:t>TAHSİLAT</a:t>
                      </a:r>
                      <a:endParaRPr lang="tr-TR" sz="1400" b="1" kern="1200" dirty="0">
                        <a:solidFill>
                          <a:schemeClr val="bg1"/>
                        </a:solidFill>
                        <a:latin typeface="Calibri" pitchFamily="34" charset="0"/>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Calibri" pitchFamily="34" charset="0"/>
                          <a:ea typeface="+mn-ea"/>
                          <a:cs typeface="Calibri" pitchFamily="34" charset="0"/>
                        </a:rPr>
                        <a:t>ORAN</a:t>
                      </a:r>
                    </a:p>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Calibri" pitchFamily="34" charset="0"/>
                          <a:ea typeface="+mn-ea"/>
                          <a:cs typeface="Calibri" pitchFamily="34" charset="0"/>
                        </a:rPr>
                        <a:t>(%)</a:t>
                      </a:r>
                      <a:endParaRPr lang="tr-TR" sz="1400" b="1" kern="1200" dirty="0">
                        <a:solidFill>
                          <a:schemeClr val="bg1"/>
                        </a:solidFill>
                        <a:latin typeface="Calibri" pitchFamily="34" charset="0"/>
                        <a:ea typeface="+mn-ea"/>
                        <a:cs typeface="Calibri" pitchFamily="34" charset="0"/>
                      </a:endParaRPr>
                    </a:p>
                  </a:txBody>
                  <a:tcPr anchor="ctr">
                    <a:solidFill>
                      <a:schemeClr val="accent1"/>
                    </a:solidFill>
                  </a:tcPr>
                </a:tc>
                <a:extLst>
                  <a:ext uri="{0D108BD9-81ED-4DB2-BD59-A6C34878D82A}">
                    <a16:rowId xmlns="" xmlns:a16="http://schemas.microsoft.com/office/drawing/2014/main" val="3000778253"/>
                  </a:ext>
                </a:extLst>
              </a:tr>
              <a:tr h="509309">
                <a:tc>
                  <a:txBody>
                    <a:bodyPr/>
                    <a:lstStyle/>
                    <a:p>
                      <a:pPr algn="l"/>
                      <a:r>
                        <a:rPr lang="tr-TR" sz="1200" b="1" kern="1200" dirty="0" err="1" smtClean="0">
                          <a:solidFill>
                            <a:schemeClr val="tx1"/>
                          </a:solidFill>
                          <a:latin typeface="Calibri (Gövde)"/>
                          <a:ea typeface="+mn-ea"/>
                          <a:cs typeface="+mn-cs"/>
                        </a:rPr>
                        <a:t>Büyükorhan</a:t>
                      </a:r>
                      <a:r>
                        <a:rPr lang="tr-TR" sz="1200" b="1" kern="1200" dirty="0" smtClean="0">
                          <a:solidFill>
                            <a:schemeClr val="tx1"/>
                          </a:solidFill>
                          <a:latin typeface="Calibri (Gövde)"/>
                          <a:ea typeface="+mn-ea"/>
                          <a:cs typeface="+mn-cs"/>
                        </a:rPr>
                        <a:t> </a:t>
                      </a:r>
                      <a:r>
                        <a:rPr lang="tr-TR" sz="1200" b="1" kern="1200" dirty="0" err="1" smtClean="0">
                          <a:solidFill>
                            <a:schemeClr val="tx1"/>
                          </a:solidFill>
                          <a:latin typeface="Calibri (Gövde)"/>
                          <a:ea typeface="+mn-ea"/>
                          <a:cs typeface="+mn-cs"/>
                        </a:rPr>
                        <a:t>Mlm</a:t>
                      </a:r>
                      <a:endParaRPr lang="tr-TR" sz="1200" b="1"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14.833.610,19</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7.986.790,54</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53,84</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16.713.717,38</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5.696.884,70</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35,71</a:t>
                      </a:r>
                      <a:endParaRPr lang="tr-TR" sz="1200" b="0" kern="1200" dirty="0">
                        <a:solidFill>
                          <a:schemeClr val="tx1"/>
                        </a:solidFill>
                        <a:latin typeface="Calibri (Gövde)"/>
                        <a:ea typeface="+mn-ea"/>
                        <a:cs typeface="+mn-cs"/>
                      </a:endParaRPr>
                    </a:p>
                  </a:txBody>
                  <a:tcPr anchor="ctr"/>
                </a:tc>
                <a:extLst>
                  <a:ext uri="{0D108BD9-81ED-4DB2-BD59-A6C34878D82A}">
                    <a16:rowId xmlns="" xmlns:a16="http://schemas.microsoft.com/office/drawing/2014/main" val="3682053226"/>
                  </a:ext>
                </a:extLst>
              </a:tr>
              <a:tr h="503438">
                <a:tc>
                  <a:txBody>
                    <a:bodyPr/>
                    <a:lstStyle/>
                    <a:p>
                      <a:pPr algn="l"/>
                      <a:r>
                        <a:rPr lang="tr-TR" sz="1200" b="1" kern="1200" dirty="0" smtClean="0">
                          <a:solidFill>
                            <a:schemeClr val="tx1"/>
                          </a:solidFill>
                          <a:latin typeface="Calibri (Gövde)"/>
                          <a:ea typeface="+mn-ea"/>
                          <a:cs typeface="+mn-cs"/>
                        </a:rPr>
                        <a:t>Harmancık </a:t>
                      </a:r>
                      <a:r>
                        <a:rPr lang="tr-TR" sz="1200" b="1" kern="1200" dirty="0" err="1" smtClean="0">
                          <a:solidFill>
                            <a:schemeClr val="tx1"/>
                          </a:solidFill>
                          <a:latin typeface="Calibri (Gövde)"/>
                          <a:ea typeface="+mn-ea"/>
                          <a:cs typeface="+mn-cs"/>
                        </a:rPr>
                        <a:t>Malm</a:t>
                      </a:r>
                      <a:endParaRPr lang="tr-TR" sz="1200" b="1"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9.905.197,90</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4.878.851,99</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49,25</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12.973.641,59</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6.218.809,32</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47,93</a:t>
                      </a:r>
                      <a:endParaRPr lang="tr-TR" sz="1200" b="0" kern="1200" dirty="0">
                        <a:solidFill>
                          <a:schemeClr val="tx1"/>
                        </a:solidFill>
                        <a:latin typeface="Calibri (Gövde)"/>
                        <a:ea typeface="+mn-ea"/>
                        <a:cs typeface="+mn-cs"/>
                      </a:endParaRPr>
                    </a:p>
                  </a:txBody>
                  <a:tcPr anchor="ctr"/>
                </a:tc>
                <a:extLst>
                  <a:ext uri="{0D108BD9-81ED-4DB2-BD59-A6C34878D82A}">
                    <a16:rowId xmlns="" xmlns:a16="http://schemas.microsoft.com/office/drawing/2014/main" val="2361461758"/>
                  </a:ext>
                </a:extLst>
              </a:tr>
              <a:tr h="504056">
                <a:tc>
                  <a:txBody>
                    <a:bodyPr/>
                    <a:lstStyle/>
                    <a:p>
                      <a:pPr algn="l"/>
                      <a:r>
                        <a:rPr lang="tr-TR" sz="1200" b="1" kern="1200" dirty="0" smtClean="0">
                          <a:solidFill>
                            <a:schemeClr val="tx1"/>
                          </a:solidFill>
                          <a:latin typeface="Calibri (Gövde)"/>
                          <a:ea typeface="+mn-ea"/>
                          <a:cs typeface="+mn-cs"/>
                        </a:rPr>
                        <a:t>Keles </a:t>
                      </a:r>
                      <a:r>
                        <a:rPr lang="tr-TR" sz="1200" b="1" kern="1200" dirty="0" err="1" smtClean="0">
                          <a:solidFill>
                            <a:schemeClr val="tx1"/>
                          </a:solidFill>
                          <a:latin typeface="Calibri (Gövde)"/>
                          <a:ea typeface="+mn-ea"/>
                          <a:cs typeface="+mn-cs"/>
                        </a:rPr>
                        <a:t>Malm</a:t>
                      </a:r>
                      <a:endParaRPr lang="tr-TR" sz="1200" b="1"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20.645.117,56</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13.033.550,97</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63,13</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37.388.757,68</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27.405.067,30</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73,29</a:t>
                      </a:r>
                      <a:endParaRPr lang="tr-TR" sz="1200" b="0" kern="1200" dirty="0">
                        <a:solidFill>
                          <a:schemeClr val="tx1"/>
                        </a:solidFill>
                        <a:latin typeface="Calibri (Gövde)"/>
                        <a:ea typeface="+mn-ea"/>
                        <a:cs typeface="+mn-cs"/>
                      </a:endParaRPr>
                    </a:p>
                  </a:txBody>
                  <a:tcPr anchor="ctr"/>
                </a:tc>
                <a:extLst>
                  <a:ext uri="{0D108BD9-81ED-4DB2-BD59-A6C34878D82A}">
                    <a16:rowId xmlns="" xmlns:a16="http://schemas.microsoft.com/office/drawing/2014/main" val="2975447462"/>
                  </a:ext>
                </a:extLst>
              </a:tr>
              <a:tr h="537433">
                <a:tc>
                  <a:txBody>
                    <a:bodyPr/>
                    <a:lstStyle/>
                    <a:p>
                      <a:pPr algn="l"/>
                      <a:r>
                        <a:rPr lang="tr-TR" sz="1200" b="1" kern="1200" dirty="0" smtClean="0">
                          <a:solidFill>
                            <a:schemeClr val="tx1"/>
                          </a:solidFill>
                          <a:latin typeface="Calibri (Gövde)"/>
                          <a:ea typeface="+mn-ea"/>
                          <a:cs typeface="+mn-cs"/>
                        </a:rPr>
                        <a:t>Orhaneli </a:t>
                      </a:r>
                      <a:r>
                        <a:rPr lang="tr-TR" sz="1200" b="1" kern="1200" dirty="0" err="1" smtClean="0">
                          <a:solidFill>
                            <a:schemeClr val="tx1"/>
                          </a:solidFill>
                          <a:latin typeface="Calibri (Gövde)"/>
                          <a:ea typeface="+mn-ea"/>
                          <a:cs typeface="+mn-cs"/>
                        </a:rPr>
                        <a:t>Malm</a:t>
                      </a:r>
                      <a:endParaRPr lang="tr-TR" sz="1200" b="1"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53.112.061,30</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31.892.132,16</a:t>
                      </a:r>
                      <a:endParaRPr lang="tr-TR" sz="1200" b="0" kern="1200" dirty="0">
                        <a:solidFill>
                          <a:schemeClr val="tx1"/>
                        </a:solidFill>
                        <a:latin typeface="Calibri (Gövde)"/>
                        <a:ea typeface="+mn-ea"/>
                        <a:cs typeface="+mn-cs"/>
                      </a:endParaRPr>
                    </a:p>
                  </a:txBody>
                  <a:tcPr anchor="ctr"/>
                </a:tc>
                <a:tc>
                  <a:txBody>
                    <a:bodyPr/>
                    <a:lstStyle/>
                    <a:p>
                      <a:pPr algn="ctr"/>
                      <a:r>
                        <a:rPr lang="tr-TR" sz="1200" b="0" kern="1200" dirty="0" smtClean="0">
                          <a:solidFill>
                            <a:schemeClr val="tx1"/>
                          </a:solidFill>
                          <a:latin typeface="Calibri (Gövde)"/>
                          <a:ea typeface="+mn-ea"/>
                          <a:cs typeface="+mn-cs"/>
                        </a:rPr>
                        <a:t>60</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64.668.466,66</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32.309.205,65</a:t>
                      </a:r>
                      <a:endParaRPr lang="tr-TR" sz="1200" b="0" kern="1200" dirty="0">
                        <a:solidFill>
                          <a:schemeClr val="tx1"/>
                        </a:solidFill>
                        <a:latin typeface="Calibri (Gövde)"/>
                        <a:ea typeface="+mn-ea"/>
                        <a:cs typeface="+mn-cs"/>
                      </a:endParaRPr>
                    </a:p>
                  </a:txBody>
                  <a:tcPr anchor="ctr"/>
                </a:tc>
                <a:tc>
                  <a:txBody>
                    <a:bodyPr/>
                    <a:lstStyle/>
                    <a:p>
                      <a:pPr algn="r"/>
                      <a:r>
                        <a:rPr lang="tr-TR" sz="1200" b="0" kern="1200" dirty="0" smtClean="0">
                          <a:solidFill>
                            <a:schemeClr val="tx1"/>
                          </a:solidFill>
                          <a:latin typeface="Calibri (Gövde)"/>
                          <a:ea typeface="+mn-ea"/>
                          <a:cs typeface="+mn-cs"/>
                        </a:rPr>
                        <a:t>49,96</a:t>
                      </a:r>
                      <a:endParaRPr lang="tr-TR" sz="1200" b="0" kern="1200" dirty="0">
                        <a:solidFill>
                          <a:schemeClr val="tx1"/>
                        </a:solidFill>
                        <a:latin typeface="Calibri (Gövde)"/>
                        <a:ea typeface="+mn-ea"/>
                        <a:cs typeface="+mn-cs"/>
                      </a:endParaRPr>
                    </a:p>
                  </a:txBody>
                  <a:tcPr anchor="ctr"/>
                </a:tc>
                <a:extLst>
                  <a:ext uri="{0D108BD9-81ED-4DB2-BD59-A6C34878D82A}">
                    <a16:rowId xmlns="" xmlns:a16="http://schemas.microsoft.com/office/drawing/2014/main" val="3160137262"/>
                  </a:ext>
                </a:extLst>
              </a:tr>
            </a:tbl>
          </a:graphicData>
        </a:graphic>
      </p:graphicFrame>
      <p:sp>
        <p:nvSpPr>
          <p:cNvPr id="6" name="7 Dikdörtgen"/>
          <p:cNvSpPr>
            <a:spLocks noChangeArrowheads="1"/>
          </p:cNvSpPr>
          <p:nvPr/>
        </p:nvSpPr>
        <p:spPr bwMode="auto">
          <a:xfrm>
            <a:off x="395535" y="5406315"/>
            <a:ext cx="8176963" cy="307777"/>
          </a:xfrm>
          <a:prstGeom prst="rect">
            <a:avLst/>
          </a:prstGeom>
          <a:noFill/>
          <a:ln w="9525">
            <a:noFill/>
            <a:miter lim="800000"/>
            <a:headEnd/>
            <a:tailEnd/>
          </a:ln>
        </p:spPr>
        <p:txBody>
          <a:bodyPr wrap="square">
            <a:spAutoFit/>
          </a:bodyPr>
          <a:lstStyle/>
          <a:p>
            <a:pPr algn="just">
              <a:defRPr/>
            </a:pPr>
            <a:r>
              <a:rPr lang="tr-TR" altLang="tr-TR" sz="1400" b="1" dirty="0" smtClean="0">
                <a:cs typeface="Calibri" panose="020F0502020204030204" pitchFamily="34" charset="0"/>
              </a:rPr>
              <a:t>İlimizde Bağlı Vergi Dairesi bulunan </a:t>
            </a:r>
            <a:r>
              <a:rPr lang="tr-TR" altLang="tr-TR" sz="1400" b="1" dirty="0" err="1" smtClean="0">
                <a:cs typeface="Calibri" panose="020F0502020204030204" pitchFamily="34" charset="0"/>
              </a:rPr>
              <a:t>ilçelirimizin</a:t>
            </a:r>
            <a:r>
              <a:rPr lang="tr-TR" altLang="tr-TR" sz="1400" b="1" dirty="0" smtClean="0">
                <a:cs typeface="Calibri" panose="020F0502020204030204" pitchFamily="34" charset="0"/>
              </a:rPr>
              <a:t> tahakkuk tahsilat oranları </a:t>
            </a:r>
            <a:endParaRPr lang="tr-TR" altLang="tr-TR" sz="1400" b="1" dirty="0">
              <a:cs typeface="Calibri" panose="020F0502020204030204" pitchFamily="34" charset="0"/>
            </a:endParaRPr>
          </a:p>
        </p:txBody>
      </p:sp>
    </p:spTree>
    <p:extLst>
      <p:ext uri="{BB962C8B-B14F-4D97-AF65-F5344CB8AC3E}">
        <p14:creationId xmlns:p14="http://schemas.microsoft.com/office/powerpoint/2010/main" val="438756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463550" y="800768"/>
            <a:ext cx="4960938"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GÖREV, YETKİ VE SORUMLULUKLARIMIZ</a:t>
            </a:r>
          </a:p>
        </p:txBody>
      </p:sp>
      <p:sp>
        <p:nvSpPr>
          <p:cNvPr id="2" name="Yuvarlatılmış Dikdörtgen 1"/>
          <p:cNvSpPr/>
          <p:nvPr/>
        </p:nvSpPr>
        <p:spPr>
          <a:xfrm>
            <a:off x="469900" y="1994332"/>
            <a:ext cx="8100000"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Hazine </a:t>
            </a:r>
            <a:r>
              <a:rPr lang="tr-TR" sz="1600" dirty="0">
                <a:solidFill>
                  <a:schemeClr val="tx1"/>
                </a:solidFill>
              </a:rPr>
              <a:t>ve Maliye Bakanlığı taşra teşkilatı olan Defterdarlığımız, Cumhurbaşkanlığı teşkilatı hakkında 1 numaralı </a:t>
            </a:r>
            <a:r>
              <a:rPr lang="tr-TR" sz="1600" dirty="0" smtClean="0">
                <a:solidFill>
                  <a:schemeClr val="tx1"/>
                </a:solidFill>
              </a:rPr>
              <a:t>Cumhurbaşkanlığı Kararnamesinde </a:t>
            </a:r>
            <a:r>
              <a:rPr lang="tr-TR" sz="1600" dirty="0">
                <a:solidFill>
                  <a:schemeClr val="tx1"/>
                </a:solidFill>
              </a:rPr>
              <a:t>Hazine ve Maliye Bakanlığının taşra teşkilatlarına verilen görevleri yürütmektedir. </a:t>
            </a:r>
          </a:p>
        </p:txBody>
      </p:sp>
      <p:sp>
        <p:nvSpPr>
          <p:cNvPr id="6" name="Yuvarlatılmış Dikdörtgen 5"/>
          <p:cNvSpPr/>
          <p:nvPr/>
        </p:nvSpPr>
        <p:spPr>
          <a:xfrm>
            <a:off x="468313" y="3238914"/>
            <a:ext cx="8100000" cy="7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solidFill>
                <a:schemeClr val="tx1"/>
              </a:solidFill>
            </a:endParaRPr>
          </a:p>
        </p:txBody>
      </p:sp>
      <p:sp>
        <p:nvSpPr>
          <p:cNvPr id="18437" name="15 Dikdörtgen"/>
          <p:cNvSpPr>
            <a:spLocks noChangeArrowheads="1"/>
          </p:cNvSpPr>
          <p:nvPr/>
        </p:nvSpPr>
        <p:spPr bwMode="auto">
          <a:xfrm>
            <a:off x="511954" y="3404024"/>
            <a:ext cx="6389687" cy="339725"/>
          </a:xfrm>
          <a:prstGeom prst="rect">
            <a:avLst/>
          </a:prstGeom>
          <a:noFill/>
          <a:ln w="9525">
            <a:noFill/>
            <a:miter lim="800000"/>
            <a:headEnd/>
            <a:tailEnd/>
          </a:ln>
        </p:spPr>
        <p:txBody>
          <a:bodyPr>
            <a:spAutoFit/>
          </a:bodyPr>
          <a:lstStyle/>
          <a:p>
            <a:r>
              <a:rPr lang="tr-TR" altLang="tr-TR" sz="1600" b="1" dirty="0"/>
              <a:t>1-</a:t>
            </a:r>
            <a:r>
              <a:rPr lang="tr-TR" altLang="tr-TR" sz="1600" dirty="0"/>
              <a:t> Devletin hesaplarını tutmak, saymanlık hizmetlerini yürütmek,</a:t>
            </a:r>
          </a:p>
        </p:txBody>
      </p:sp>
      <p:sp>
        <p:nvSpPr>
          <p:cNvPr id="8" name="Yuvarlatılmış Dikdörtgen 7"/>
          <p:cNvSpPr/>
          <p:nvPr/>
        </p:nvSpPr>
        <p:spPr>
          <a:xfrm>
            <a:off x="463550" y="4090081"/>
            <a:ext cx="8100000" cy="7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tr-TR" sz="1600" dirty="0">
              <a:solidFill>
                <a:schemeClr val="tx1"/>
              </a:solidFill>
            </a:endParaRPr>
          </a:p>
        </p:txBody>
      </p:sp>
      <p:sp>
        <p:nvSpPr>
          <p:cNvPr id="9" name="Yuvarlatılmış Dikdörtgen 8"/>
          <p:cNvSpPr/>
          <p:nvPr/>
        </p:nvSpPr>
        <p:spPr>
          <a:xfrm>
            <a:off x="481013" y="4941248"/>
            <a:ext cx="8100000" cy="7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18441" name="11 Dikdörtgen"/>
          <p:cNvSpPr>
            <a:spLocks noChangeArrowheads="1"/>
          </p:cNvSpPr>
          <p:nvPr/>
        </p:nvSpPr>
        <p:spPr bwMode="auto">
          <a:xfrm>
            <a:off x="511954" y="4144217"/>
            <a:ext cx="8001000" cy="584775"/>
          </a:xfrm>
          <a:prstGeom prst="rect">
            <a:avLst/>
          </a:prstGeom>
          <a:noFill/>
          <a:ln w="9525">
            <a:noFill/>
            <a:miter lim="800000"/>
            <a:headEnd/>
            <a:tailEnd/>
          </a:ln>
        </p:spPr>
        <p:txBody>
          <a:bodyPr wrap="square">
            <a:spAutoFit/>
          </a:bodyPr>
          <a:lstStyle/>
          <a:p>
            <a:pPr algn="just"/>
            <a:r>
              <a:rPr lang="tr-TR" sz="1600" b="1" dirty="0"/>
              <a:t>2</a:t>
            </a:r>
            <a:r>
              <a:rPr lang="tr-TR" sz="1600" b="1" dirty="0" smtClean="0"/>
              <a:t>- </a:t>
            </a:r>
            <a:r>
              <a:rPr lang="tr-TR" sz="1600" dirty="0" smtClean="0"/>
              <a:t>Genel </a:t>
            </a:r>
            <a:r>
              <a:rPr lang="tr-TR" sz="1600" dirty="0"/>
              <a:t>bütçe kapsamındaki kamu idareleri ve özel bütçeli idarelerin hukuk danışmanlığını </a:t>
            </a:r>
            <a:r>
              <a:rPr lang="tr-TR" sz="1600" dirty="0" smtClean="0"/>
              <a:t>ve </a:t>
            </a:r>
            <a:r>
              <a:rPr lang="tr-TR" sz="1600" dirty="0" err="1"/>
              <a:t>muhakemat</a:t>
            </a:r>
            <a:r>
              <a:rPr lang="tr-TR" sz="1600" dirty="0"/>
              <a:t> hizmetlerini talepleri halinde yerine </a:t>
            </a:r>
            <a:r>
              <a:rPr lang="tr-TR" sz="1600" dirty="0" smtClean="0"/>
              <a:t>getirmek,</a:t>
            </a:r>
            <a:endParaRPr lang="tr-TR" sz="1600" dirty="0"/>
          </a:p>
        </p:txBody>
      </p:sp>
      <p:sp>
        <p:nvSpPr>
          <p:cNvPr id="18442" name="12 Dikdörtgen"/>
          <p:cNvSpPr>
            <a:spLocks noChangeArrowheads="1"/>
          </p:cNvSpPr>
          <p:nvPr/>
        </p:nvSpPr>
        <p:spPr bwMode="auto">
          <a:xfrm>
            <a:off x="513050" y="5009148"/>
            <a:ext cx="8001000" cy="584200"/>
          </a:xfrm>
          <a:prstGeom prst="rect">
            <a:avLst/>
          </a:prstGeom>
          <a:noFill/>
          <a:ln w="9525">
            <a:noFill/>
            <a:miter lim="800000"/>
            <a:headEnd/>
            <a:tailEnd/>
          </a:ln>
        </p:spPr>
        <p:txBody>
          <a:bodyPr>
            <a:spAutoFit/>
          </a:bodyPr>
          <a:lstStyle/>
          <a:p>
            <a:pPr algn="just"/>
            <a:r>
              <a:rPr lang="tr-TR" sz="1600" b="1" dirty="0"/>
              <a:t>3</a:t>
            </a:r>
            <a:r>
              <a:rPr lang="tr-TR" sz="1600" b="1" dirty="0" smtClean="0"/>
              <a:t>-</a:t>
            </a:r>
            <a:r>
              <a:rPr lang="tr-TR" sz="1600" dirty="0" smtClean="0"/>
              <a:t> </a:t>
            </a:r>
            <a:r>
              <a:rPr lang="tr-TR" sz="1600" dirty="0"/>
              <a:t>İl atamalı personelin atama, nakil, özlük ve emeklilik işlemlerini yapmak, hizmet içi eğitim planlarının hazırlanmasını koordine etmek üzere örgütlenmiş bulunmaktadır.</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3</a:t>
            </a:fld>
            <a:endParaRPr lang="tr-TR" alt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395536" y="1124784"/>
            <a:ext cx="324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tr-TR" altLang="tr-TR" sz="1600" b="1" dirty="0" smtClean="0">
                <a:latin typeface="+mj-lt"/>
              </a:rPr>
              <a:t>D.S.S  GELİR-GİDER DURUMU </a:t>
            </a:r>
          </a:p>
        </p:txBody>
      </p:sp>
      <p:graphicFrame>
        <p:nvGraphicFramePr>
          <p:cNvPr id="49210" name="Group 58"/>
          <p:cNvGraphicFramePr>
            <a:graphicFrameLocks noGrp="1"/>
          </p:cNvGraphicFramePr>
          <p:nvPr>
            <p:extLst>
              <p:ext uri="{D42A27DB-BD31-4B8C-83A1-F6EECF244321}">
                <p14:modId xmlns:p14="http://schemas.microsoft.com/office/powerpoint/2010/main" val="1738799331"/>
              </p:ext>
            </p:extLst>
          </p:nvPr>
        </p:nvGraphicFramePr>
        <p:xfrm>
          <a:off x="395536" y="1628800"/>
          <a:ext cx="8401051" cy="4812931"/>
        </p:xfrm>
        <a:graphic>
          <a:graphicData uri="http://schemas.openxmlformats.org/drawingml/2006/table">
            <a:tbl>
              <a:tblPr/>
              <a:tblGrid>
                <a:gridCol w="2774082">
                  <a:extLst>
                    <a:ext uri="{9D8B030D-6E8A-4147-A177-3AD203B41FA5}">
                      <a16:colId xmlns="" xmlns:a16="http://schemas.microsoft.com/office/drawing/2014/main" val="20000"/>
                    </a:ext>
                  </a:extLst>
                </a:gridCol>
                <a:gridCol w="1368152">
                  <a:extLst>
                    <a:ext uri="{9D8B030D-6E8A-4147-A177-3AD203B41FA5}">
                      <a16:colId xmlns="" xmlns:a16="http://schemas.microsoft.com/office/drawing/2014/main" val="20001"/>
                    </a:ext>
                  </a:extLst>
                </a:gridCol>
                <a:gridCol w="1296144">
                  <a:extLst>
                    <a:ext uri="{9D8B030D-6E8A-4147-A177-3AD203B41FA5}">
                      <a16:colId xmlns="" xmlns:a16="http://schemas.microsoft.com/office/drawing/2014/main" val="20004"/>
                    </a:ext>
                  </a:extLst>
                </a:gridCol>
                <a:gridCol w="1368152">
                  <a:extLst>
                    <a:ext uri="{9D8B030D-6E8A-4147-A177-3AD203B41FA5}">
                      <a16:colId xmlns="" xmlns:a16="http://schemas.microsoft.com/office/drawing/2014/main" val="20002"/>
                    </a:ext>
                  </a:extLst>
                </a:gridCol>
                <a:gridCol w="1594521">
                  <a:extLst>
                    <a:ext uri="{9D8B030D-6E8A-4147-A177-3AD203B41FA5}">
                      <a16:colId xmlns="" xmlns:a16="http://schemas.microsoft.com/office/drawing/2014/main" val="20005"/>
                    </a:ext>
                  </a:extLst>
                </a:gridCol>
              </a:tblGrid>
              <a:tr h="59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BÜTÇE GELİRİ  Aralık 2021</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BÜTÇE GELİRİ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Aralık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BÜTÇE GİDERİ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Aralık 2021</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BÜTÇE GİDERİ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Aralık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223983">
                <a:tc>
                  <a:txBody>
                    <a:bodyPr/>
                    <a:lstStyle/>
                    <a:p>
                      <a:pPr algn="l" fontAlgn="ctr"/>
                      <a:r>
                        <a:rPr lang="tr-TR" sz="1200" b="1" i="0" u="none" strike="noStrike" dirty="0">
                          <a:solidFill>
                            <a:srgbClr val="000000"/>
                          </a:solidFill>
                          <a:effectLst/>
                          <a:latin typeface="Calibri (Gövde)"/>
                        </a:rPr>
                        <a:t>Uludağ Ün. Sağlık </a:t>
                      </a:r>
                      <a:r>
                        <a:rPr lang="tr-TR" sz="1200" b="1" i="0" u="none" strike="noStrike" dirty="0" err="1">
                          <a:solidFill>
                            <a:srgbClr val="000000"/>
                          </a:solidFill>
                          <a:effectLst/>
                          <a:latin typeface="Calibri (Gövde)"/>
                        </a:rPr>
                        <a:t>Uyg.Hast</a:t>
                      </a:r>
                      <a:r>
                        <a:rPr lang="tr-TR" sz="1200" b="1" i="0" u="none" strike="noStrike" dirty="0">
                          <a:solidFill>
                            <a:srgbClr val="000000"/>
                          </a:solidFill>
                          <a:effectLst/>
                          <a:latin typeface="Calibri (Gövde)"/>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819.764.150,00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1.050.639.243,37</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a:t>
                      </a:r>
                      <a:r>
                        <a:rPr lang="tr-TR" sz="1200" b="0" i="0" u="none" strike="noStrike" dirty="0">
                          <a:solidFill>
                            <a:srgbClr val="000000"/>
                          </a:solidFill>
                          <a:effectLst/>
                          <a:latin typeface="Calibri (Gövde)"/>
                        </a:rPr>
                        <a:t>644.233.134,00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1.061.607.616,29</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782807162"/>
                  </a:ext>
                </a:extLst>
              </a:tr>
              <a:tr h="307596">
                <a:tc>
                  <a:txBody>
                    <a:bodyPr/>
                    <a:lstStyle/>
                    <a:p>
                      <a:pPr algn="l" fontAlgn="ctr"/>
                      <a:r>
                        <a:rPr lang="tr-TR" sz="1200" b="1" i="0" u="none" strike="noStrike" dirty="0">
                          <a:solidFill>
                            <a:srgbClr val="000000"/>
                          </a:solidFill>
                          <a:effectLst/>
                          <a:latin typeface="Calibri (Gövde)"/>
                        </a:rPr>
                        <a:t>Uludağ Ün. Sürekli </a:t>
                      </a:r>
                      <a:r>
                        <a:rPr lang="tr-TR" sz="1200" b="1" i="0" u="none" strike="noStrike" dirty="0" err="1">
                          <a:solidFill>
                            <a:srgbClr val="000000"/>
                          </a:solidFill>
                          <a:effectLst/>
                          <a:latin typeface="Calibri (Gövde)"/>
                        </a:rPr>
                        <a:t>eğ.Uyg.Ar</a:t>
                      </a:r>
                      <a:r>
                        <a:rPr lang="tr-TR" sz="1200" b="1" i="0" u="none" strike="noStrike" dirty="0">
                          <a:solidFill>
                            <a:srgbClr val="000000"/>
                          </a:solidFill>
                          <a:effectLst/>
                          <a:latin typeface="Calibri (Gövde)"/>
                        </a:rPr>
                        <a:t>. </a:t>
                      </a:r>
                      <a:r>
                        <a:rPr lang="tr-TR" sz="1200" b="1" i="0" u="none" strike="noStrike" dirty="0" err="1">
                          <a:solidFill>
                            <a:srgbClr val="000000"/>
                          </a:solidFill>
                          <a:effectLst/>
                          <a:latin typeface="Calibri (Gövde)"/>
                        </a:rPr>
                        <a:t>Mer</a:t>
                      </a:r>
                      <a:r>
                        <a:rPr lang="tr-TR" sz="1200" b="1" i="0" u="none" strike="noStrike" dirty="0">
                          <a:solidFill>
                            <a:srgbClr val="000000"/>
                          </a:solidFill>
                          <a:effectLst/>
                          <a:latin typeface="Calibri (Gövde)"/>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1.493.121,00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2.423.912,66</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a:t>
                      </a:r>
                      <a:r>
                        <a:rPr lang="tr-TR" sz="1200" b="0" i="0" u="none" strike="noStrike" dirty="0">
                          <a:solidFill>
                            <a:srgbClr val="000000"/>
                          </a:solidFill>
                          <a:effectLst/>
                          <a:latin typeface="Calibri (Gövde)"/>
                        </a:rPr>
                        <a:t>826.360,00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2.371.133,13</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241732842"/>
                  </a:ext>
                </a:extLst>
              </a:tr>
              <a:tr h="307596">
                <a:tc>
                  <a:txBody>
                    <a:bodyPr/>
                    <a:lstStyle/>
                    <a:p>
                      <a:pPr algn="l" fontAlgn="ctr"/>
                      <a:r>
                        <a:rPr lang="tr-TR" sz="1200" b="1" i="0" u="none" strike="noStrike" dirty="0">
                          <a:solidFill>
                            <a:srgbClr val="000000"/>
                          </a:solidFill>
                          <a:effectLst/>
                          <a:latin typeface="Calibri (Gövde)"/>
                        </a:rPr>
                        <a:t>Uludağ Ün. Ziraat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4.472.342,00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7.573.812,94</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a:t>
                      </a:r>
                      <a:r>
                        <a:rPr lang="tr-TR" sz="1200" b="0" i="0" u="none" strike="noStrike" dirty="0">
                          <a:solidFill>
                            <a:srgbClr val="000000"/>
                          </a:solidFill>
                          <a:effectLst/>
                          <a:latin typeface="Calibri (Gövde)"/>
                        </a:rPr>
                        <a:t>1.130.953,00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6.603.937,35</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81200428"/>
                  </a:ext>
                </a:extLst>
              </a:tr>
              <a:tr h="307596">
                <a:tc>
                  <a:txBody>
                    <a:bodyPr/>
                    <a:lstStyle/>
                    <a:p>
                      <a:pPr algn="l" fontAlgn="ctr"/>
                      <a:r>
                        <a:rPr lang="tr-TR" sz="1200" b="1" i="0" u="none" strike="noStrike">
                          <a:solidFill>
                            <a:srgbClr val="000000"/>
                          </a:solidFill>
                          <a:effectLst/>
                          <a:latin typeface="Calibri (Gövde)"/>
                        </a:rPr>
                        <a:t>Uludağ Ün. Veterinerlik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7.287.744,00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12.012.061,86</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6.017.627,00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11.682.329,99</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774815592"/>
                  </a:ext>
                </a:extLst>
              </a:tr>
              <a:tr h="307596">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Ün.Fen</a:t>
                      </a:r>
                      <a:r>
                        <a:rPr lang="tr-TR" sz="1200" b="1" i="0" u="none" strike="noStrike" dirty="0">
                          <a:solidFill>
                            <a:srgbClr val="000000"/>
                          </a:solidFill>
                          <a:effectLst/>
                          <a:latin typeface="Calibri (Gövde)"/>
                        </a:rPr>
                        <a:t> Edebiyat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380.361,00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347.143,89</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a:t>
                      </a:r>
                      <a:r>
                        <a:rPr lang="tr-TR" sz="1200" b="0" i="0" u="none" strike="noStrike" dirty="0">
                          <a:solidFill>
                            <a:srgbClr val="000000"/>
                          </a:solidFill>
                          <a:effectLst/>
                          <a:latin typeface="Calibri (Gövde)"/>
                        </a:rPr>
                        <a:t>540.269,00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406.910,09</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3243120872"/>
                  </a:ext>
                </a:extLst>
              </a:tr>
              <a:tr h="307596">
                <a:tc>
                  <a:txBody>
                    <a:bodyPr/>
                    <a:lstStyle/>
                    <a:p>
                      <a:pPr algn="l" fontAlgn="ctr"/>
                      <a:r>
                        <a:rPr lang="tr-TR" sz="1200" b="1" i="0" u="none" strike="noStrike">
                          <a:solidFill>
                            <a:srgbClr val="000000"/>
                          </a:solidFill>
                          <a:effectLst/>
                          <a:latin typeface="Calibri (Gövde)"/>
                        </a:rPr>
                        <a:t>Uludağ Ün. Mimarlık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26.500,00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28.000,00</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26.789,00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27.987,49</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4293239324"/>
                  </a:ext>
                </a:extLst>
              </a:tr>
              <a:tr h="307596">
                <a:tc>
                  <a:txBody>
                    <a:bodyPr/>
                    <a:lstStyle/>
                    <a:p>
                      <a:pPr algn="l" fontAlgn="ctr"/>
                      <a:r>
                        <a:rPr lang="tr-TR" sz="1200" b="1" i="0" u="none" strike="noStrike" dirty="0">
                          <a:solidFill>
                            <a:srgbClr val="000000"/>
                          </a:solidFill>
                          <a:effectLst/>
                          <a:latin typeface="Calibri (Gövde)"/>
                        </a:rPr>
                        <a:t>Uludağ Ün. Mühendislik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1.583.279,00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1.582.249,81</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a:t>
                      </a:r>
                      <a:r>
                        <a:rPr lang="tr-TR" sz="1200" b="0" i="0" u="none" strike="noStrike" dirty="0">
                          <a:solidFill>
                            <a:srgbClr val="000000"/>
                          </a:solidFill>
                          <a:effectLst/>
                          <a:latin typeface="Calibri (Gövde)"/>
                        </a:rPr>
                        <a:t>1.404.675,00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1.562.210,71</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4"/>
                  </a:ext>
                </a:extLst>
              </a:tr>
              <a:tr h="307596">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Ün.Spor</a:t>
                      </a:r>
                      <a:r>
                        <a:rPr lang="tr-TR" sz="1200" b="1" i="0" u="none" strike="noStrike" dirty="0">
                          <a:solidFill>
                            <a:srgbClr val="000000"/>
                          </a:solidFill>
                          <a:effectLst/>
                          <a:latin typeface="Calibri (Gövde)"/>
                        </a:rPr>
                        <a:t>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72.909,00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199.524,73</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71.686,00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193.838,15</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4274920657"/>
                  </a:ext>
                </a:extLst>
              </a:tr>
              <a:tr h="307596">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Ün.Eğitim</a:t>
                      </a:r>
                      <a:r>
                        <a:rPr lang="tr-TR" sz="1200" b="1" i="0" u="none" strike="noStrike" dirty="0">
                          <a:solidFill>
                            <a:srgbClr val="000000"/>
                          </a:solidFill>
                          <a:effectLst/>
                          <a:latin typeface="Calibri (Gövde)"/>
                        </a:rPr>
                        <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1.219.585,00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3.231.287,42</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8.037.929,00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3.234.360,22</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129734734"/>
                  </a:ext>
                </a:extLst>
              </a:tr>
              <a:tr h="307596">
                <a:tc>
                  <a:txBody>
                    <a:bodyPr/>
                    <a:lstStyle/>
                    <a:p>
                      <a:pPr algn="l" fontAlgn="ctr"/>
                      <a:r>
                        <a:rPr lang="tr-TR" sz="1200" b="1" i="0" u="none" strike="noStrike">
                          <a:solidFill>
                            <a:srgbClr val="000000"/>
                          </a:solidFill>
                          <a:effectLst/>
                          <a:latin typeface="Calibri (Gövde)"/>
                        </a:rPr>
                        <a:t>Uludağ Ün.İktisadi ve İdari Bil.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22.723,00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158.838,47</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19.325,00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143.997,90</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3662390967"/>
                  </a:ext>
                </a:extLst>
              </a:tr>
              <a:tr h="307596">
                <a:tc>
                  <a:txBody>
                    <a:bodyPr/>
                    <a:lstStyle/>
                    <a:p>
                      <a:pPr algn="l" fontAlgn="ctr"/>
                      <a:r>
                        <a:rPr lang="tr-TR" sz="1200" b="1" i="0" u="none" strike="noStrike" dirty="0">
                          <a:solidFill>
                            <a:srgbClr val="000000"/>
                          </a:solidFill>
                          <a:effectLst/>
                          <a:latin typeface="Calibri (Gövde)"/>
                        </a:rPr>
                        <a:t> Uludağ </a:t>
                      </a:r>
                      <a:r>
                        <a:rPr lang="tr-TR" sz="1200" b="1" i="0" u="none" strike="noStrike" dirty="0" err="1">
                          <a:solidFill>
                            <a:srgbClr val="000000"/>
                          </a:solidFill>
                          <a:effectLst/>
                          <a:latin typeface="Calibri (Gövde)"/>
                        </a:rPr>
                        <a:t>Ün.Gemlik</a:t>
                      </a:r>
                      <a:r>
                        <a:rPr lang="tr-TR" sz="1200" b="1" i="0" u="none" strike="noStrike" dirty="0">
                          <a:solidFill>
                            <a:srgbClr val="000000"/>
                          </a:solidFill>
                          <a:effectLst/>
                          <a:latin typeface="Calibri (Gövde)"/>
                        </a:rPr>
                        <a:t> Hukuk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15.772,00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36.355,94</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14.145,00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6.789,21</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416284470"/>
                  </a:ext>
                </a:extLst>
              </a:tr>
              <a:tr h="307596">
                <a:tc>
                  <a:txBody>
                    <a:bodyPr/>
                    <a:lstStyle/>
                    <a:p>
                      <a:pPr algn="l" fontAlgn="ctr"/>
                      <a:r>
                        <a:rPr lang="tr-TR" sz="1200" b="1" i="0" u="none" strike="noStrike">
                          <a:solidFill>
                            <a:srgbClr val="000000"/>
                          </a:solidFill>
                          <a:effectLst/>
                          <a:latin typeface="Calibri (Gövde)"/>
                        </a:rPr>
                        <a:t>Uludağ Ün.İnegöl İşletme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25.000,00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15.000,00</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21.258,00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23.450,00</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612225369"/>
                  </a:ext>
                </a:extLst>
              </a:tr>
              <a:tr h="307596">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Ün.Mudanya</a:t>
                      </a:r>
                      <a:r>
                        <a:rPr lang="tr-TR" sz="1200" b="1" i="0" u="none" strike="noStrike" dirty="0">
                          <a:solidFill>
                            <a:srgbClr val="000000"/>
                          </a:solidFill>
                          <a:effectLst/>
                          <a:latin typeface="Calibri (Gövde)"/>
                        </a:rPr>
                        <a:t> </a:t>
                      </a:r>
                      <a:r>
                        <a:rPr lang="tr-TR" sz="1200" b="1" i="0" u="none" strike="noStrike" dirty="0" smtClean="0">
                          <a:solidFill>
                            <a:srgbClr val="000000"/>
                          </a:solidFill>
                          <a:effectLst/>
                          <a:latin typeface="Calibri (Gövde)"/>
                        </a:rPr>
                        <a:t>Güz. </a:t>
                      </a:r>
                      <a:r>
                        <a:rPr lang="tr-TR" sz="1200" b="1" i="0" u="none" strike="noStrike" dirty="0">
                          <a:solidFill>
                            <a:srgbClr val="000000"/>
                          </a:solidFill>
                          <a:effectLst/>
                          <a:latin typeface="Calibri (Gövde)"/>
                        </a:rPr>
                        <a:t>Sanat.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                              -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               </a:t>
                      </a:r>
                      <a:r>
                        <a:rPr lang="tr-TR" sz="1200" b="0" i="0" u="none" strike="noStrike" dirty="0">
                          <a:solidFill>
                            <a:srgbClr val="000000"/>
                          </a:solidFill>
                          <a:effectLst/>
                          <a:latin typeface="Calibri (Gövde)"/>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Calibri (Gövde)"/>
                          <a:ea typeface="+mn-ea"/>
                          <a:cs typeface="+mn-cs"/>
                        </a:rPr>
                        <a:t>-</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720122496"/>
                  </a:ext>
                </a:extLst>
              </a:tr>
              <a:tr h="307596">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smtClean="0">
                          <a:solidFill>
                            <a:srgbClr val="000000"/>
                          </a:solidFill>
                          <a:effectLst/>
                          <a:latin typeface="Calibri (Gövde)"/>
                        </a:rPr>
                        <a:t>Ün.Ybancıdiller</a:t>
                      </a:r>
                      <a:r>
                        <a:rPr lang="tr-TR" sz="1200" b="1" i="0" u="none" strike="noStrike" dirty="0" smtClean="0">
                          <a:solidFill>
                            <a:srgbClr val="000000"/>
                          </a:solidFill>
                          <a:effectLst/>
                          <a:latin typeface="Calibri (Gövde)"/>
                        </a:rPr>
                        <a:t> </a:t>
                      </a:r>
                      <a:r>
                        <a:rPr lang="tr-TR" sz="1200" b="1" i="0" u="none" strike="noStrike" dirty="0">
                          <a:solidFill>
                            <a:srgbClr val="000000"/>
                          </a:solidFill>
                          <a:effectLst/>
                          <a:latin typeface="Calibri (Gövde)"/>
                        </a:rPr>
                        <a:t>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             667.411,00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1.493.013,75</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699.493,00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Calibri (Gövde)"/>
                          <a:ea typeface="+mn-ea"/>
                          <a:cs typeface="+mn-cs"/>
                        </a:rPr>
                        <a:t>1.365.157,31</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bl>
          </a:graphicData>
        </a:graphic>
      </p:graphicFrame>
      <p:sp>
        <p:nvSpPr>
          <p:cNvPr id="4" name="Slayt Numarası Yer Tutucusu 3"/>
          <p:cNvSpPr>
            <a:spLocks noGrp="1"/>
          </p:cNvSpPr>
          <p:nvPr>
            <p:ph type="sldNum" sz="quarter" idx="12"/>
          </p:nvPr>
        </p:nvSpPr>
        <p:spPr>
          <a:xfrm>
            <a:off x="6553200" y="6525344"/>
            <a:ext cx="2133600" cy="365125"/>
          </a:xfrm>
        </p:spPr>
        <p:txBody>
          <a:bodyPr/>
          <a:lstStyle/>
          <a:p>
            <a:pPr>
              <a:defRPr/>
            </a:pPr>
            <a:fld id="{70F63F88-EFBF-44E3-8AA3-2EF93B17461B}" type="slidenum">
              <a:rPr lang="tr-TR" altLang="tr-TR" smtClean="0"/>
              <a:pPr>
                <a:defRPr/>
              </a:pPr>
              <a:t>30</a:t>
            </a:fld>
            <a:endParaRPr lang="tr-TR" altLang="tr-TR" dirty="0"/>
          </a:p>
        </p:txBody>
      </p:sp>
      <p:sp>
        <p:nvSpPr>
          <p:cNvPr id="7" name="Yuvarlatılmış Dikdörtgen 6"/>
          <p:cNvSpPr/>
          <p:nvPr/>
        </p:nvSpPr>
        <p:spPr>
          <a:xfrm>
            <a:off x="390971" y="22470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DÖNER SERMAYE İŞLEMLERİ</a:t>
            </a:r>
            <a:endParaRPr lang="tr-TR" sz="2000" b="1" dirty="0">
              <a:solidFill>
                <a:schemeClr val="tx1"/>
              </a:solidFill>
              <a:latin typeface="+mj-lt"/>
            </a:endParaRPr>
          </a:p>
        </p:txBody>
      </p:sp>
    </p:spTree>
    <p:extLst>
      <p:ext uri="{BB962C8B-B14F-4D97-AF65-F5344CB8AC3E}">
        <p14:creationId xmlns:p14="http://schemas.microsoft.com/office/powerpoint/2010/main" val="544252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287904" y="980768"/>
            <a:ext cx="34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tr-TR" altLang="tr-TR" sz="1600" b="1" dirty="0" smtClean="0">
                <a:latin typeface="+mj-lt"/>
              </a:rPr>
              <a:t>D.S.S  GELİR-GİDER DURUMU </a:t>
            </a:r>
          </a:p>
        </p:txBody>
      </p:sp>
      <p:graphicFrame>
        <p:nvGraphicFramePr>
          <p:cNvPr id="7" name="Group 58"/>
          <p:cNvGraphicFramePr>
            <a:graphicFrameLocks noGrp="1"/>
          </p:cNvGraphicFramePr>
          <p:nvPr>
            <p:extLst>
              <p:ext uri="{D42A27DB-BD31-4B8C-83A1-F6EECF244321}">
                <p14:modId xmlns:p14="http://schemas.microsoft.com/office/powerpoint/2010/main" val="325053587"/>
              </p:ext>
            </p:extLst>
          </p:nvPr>
        </p:nvGraphicFramePr>
        <p:xfrm>
          <a:off x="280988" y="1412776"/>
          <a:ext cx="8611491" cy="5112571"/>
        </p:xfrm>
        <a:graphic>
          <a:graphicData uri="http://schemas.openxmlformats.org/drawingml/2006/table">
            <a:tbl>
              <a:tblPr/>
              <a:tblGrid>
                <a:gridCol w="2922860">
                  <a:extLst>
                    <a:ext uri="{9D8B030D-6E8A-4147-A177-3AD203B41FA5}">
                      <a16:colId xmlns="" xmlns:a16="http://schemas.microsoft.com/office/drawing/2014/main" val="20000"/>
                    </a:ext>
                  </a:extLst>
                </a:gridCol>
                <a:gridCol w="1512168">
                  <a:extLst>
                    <a:ext uri="{9D8B030D-6E8A-4147-A177-3AD203B41FA5}">
                      <a16:colId xmlns="" xmlns:a16="http://schemas.microsoft.com/office/drawing/2014/main" val="20001"/>
                    </a:ext>
                  </a:extLst>
                </a:gridCol>
                <a:gridCol w="1512168">
                  <a:extLst>
                    <a:ext uri="{9D8B030D-6E8A-4147-A177-3AD203B41FA5}">
                      <a16:colId xmlns="" xmlns:a16="http://schemas.microsoft.com/office/drawing/2014/main" val="20004"/>
                    </a:ext>
                  </a:extLst>
                </a:gridCol>
                <a:gridCol w="1368152">
                  <a:extLst>
                    <a:ext uri="{9D8B030D-6E8A-4147-A177-3AD203B41FA5}">
                      <a16:colId xmlns="" xmlns:a16="http://schemas.microsoft.com/office/drawing/2014/main" val="20002"/>
                    </a:ext>
                  </a:extLst>
                </a:gridCol>
                <a:gridCol w="1296143">
                  <a:extLst>
                    <a:ext uri="{9D8B030D-6E8A-4147-A177-3AD203B41FA5}">
                      <a16:colId xmlns="" xmlns:a16="http://schemas.microsoft.com/office/drawing/2014/main" val="20005"/>
                    </a:ext>
                  </a:extLst>
                </a:gridCol>
              </a:tblGrid>
              <a:tr h="7369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BÜTÇE GELİRİ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Aralık 2021</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BÜTÇE GELİRİ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 Aralık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BÜTÇE GİDERİ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Aralık 2021</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BÜTÇE GİDERİ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bg2"/>
                          </a:solidFill>
                          <a:effectLst/>
                          <a:latin typeface="Calibri (Gövde)"/>
                          <a:cs typeface="Arial" charset="0"/>
                        </a:rPr>
                        <a:t>Aralık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230295">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Ün.Sağlık</a:t>
                      </a:r>
                      <a:r>
                        <a:rPr lang="tr-TR" sz="1200" b="1" i="0" u="none" strike="noStrike" dirty="0">
                          <a:solidFill>
                            <a:srgbClr val="000000"/>
                          </a:solidFill>
                          <a:effectLst/>
                          <a:latin typeface="Calibri (Gövde)"/>
                        </a:rPr>
                        <a:t>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782807162"/>
                  </a:ext>
                </a:extLst>
              </a:tr>
              <a:tr h="230295">
                <a:tc>
                  <a:txBody>
                    <a:bodyPr/>
                    <a:lstStyle/>
                    <a:p>
                      <a:pPr algn="l" fontAlgn="ctr"/>
                      <a:r>
                        <a:rPr lang="tr-TR" sz="1200" b="1" i="0" u="none" strike="noStrike" dirty="0">
                          <a:solidFill>
                            <a:srgbClr val="000000"/>
                          </a:solidFill>
                          <a:effectLst/>
                          <a:latin typeface="Calibri (Gövde)"/>
                        </a:rPr>
                        <a:t>Uludağ Ün. Mustafa </a:t>
                      </a:r>
                      <a:r>
                        <a:rPr lang="tr-TR" sz="1200" b="1" i="0" u="none" strike="noStrike" dirty="0" err="1">
                          <a:solidFill>
                            <a:srgbClr val="000000"/>
                          </a:solidFill>
                          <a:effectLst/>
                          <a:latin typeface="Calibri (Gövde)"/>
                        </a:rPr>
                        <a:t>K.Paşa</a:t>
                      </a:r>
                      <a:r>
                        <a:rPr lang="tr-TR" sz="1200" b="1" i="0" u="none" strike="noStrike" dirty="0">
                          <a:solidFill>
                            <a:srgbClr val="000000"/>
                          </a:solidFill>
                          <a:effectLst/>
                          <a:latin typeface="Calibri (Gövde)"/>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59.797,00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138.271,48</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61.489,00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131.780,79</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241732842"/>
                  </a:ext>
                </a:extLst>
              </a:tr>
              <a:tr h="230295">
                <a:tc>
                  <a:txBody>
                    <a:bodyPr/>
                    <a:lstStyle/>
                    <a:p>
                      <a:pPr algn="l" fontAlgn="ctr"/>
                      <a:r>
                        <a:rPr lang="tr-TR" sz="1200" b="1" i="0" u="none" strike="noStrike" dirty="0">
                          <a:solidFill>
                            <a:srgbClr val="000000"/>
                          </a:solidFill>
                          <a:effectLst/>
                          <a:latin typeface="Calibri (Gövde)"/>
                        </a:rPr>
                        <a:t>Uludağ Ün. Harmancık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14.235,00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100.495,00</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7.254,00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89.488,88</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81200428"/>
                  </a:ext>
                </a:extLst>
              </a:tr>
              <a:tr h="230295">
                <a:tc>
                  <a:txBody>
                    <a:bodyPr/>
                    <a:lstStyle/>
                    <a:p>
                      <a:pPr algn="l" fontAlgn="ctr"/>
                      <a:r>
                        <a:rPr lang="tr-TR" sz="1200" b="1" i="0" u="none" strike="noStrike" dirty="0">
                          <a:solidFill>
                            <a:srgbClr val="000000"/>
                          </a:solidFill>
                          <a:effectLst/>
                          <a:latin typeface="Calibri (Gövde)"/>
                        </a:rPr>
                        <a:t>Uludağ Ün. Uzaktan </a:t>
                      </a:r>
                      <a:r>
                        <a:rPr lang="tr-TR" sz="1200" b="1" i="0" u="none" strike="noStrike" dirty="0" err="1">
                          <a:solidFill>
                            <a:srgbClr val="000000"/>
                          </a:solidFill>
                          <a:effectLst/>
                          <a:latin typeface="Calibri (Gövde)"/>
                        </a:rPr>
                        <a:t>Eğ.Uy.Araş.Mrk</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14.400,00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30.658,33</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14.611,00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15.118,29</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774815592"/>
                  </a:ext>
                </a:extLst>
              </a:tr>
              <a:tr h="230295">
                <a:tc>
                  <a:txBody>
                    <a:bodyPr/>
                    <a:lstStyle/>
                    <a:p>
                      <a:pPr algn="l" fontAlgn="ctr"/>
                      <a:r>
                        <a:rPr lang="tr-TR" sz="1200" b="1" i="0" u="none" strike="noStrike" dirty="0">
                          <a:solidFill>
                            <a:srgbClr val="000000"/>
                          </a:solidFill>
                          <a:effectLst/>
                          <a:latin typeface="Calibri (Gövde)"/>
                        </a:rPr>
                        <a:t>Uludağ Ün. Devlet Konservatuvarı</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62.767,00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132.454,88</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130.616,00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180.743,38</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3243120872"/>
                  </a:ext>
                </a:extLst>
              </a:tr>
              <a:tr h="230295">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Ün.Teknik</a:t>
                      </a:r>
                      <a:r>
                        <a:rPr lang="tr-TR" sz="1200" b="1" i="0" u="none" strike="noStrike" dirty="0">
                          <a:solidFill>
                            <a:srgbClr val="000000"/>
                          </a:solidFill>
                          <a:effectLst/>
                          <a:latin typeface="Calibri (Gövde)"/>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224.957,00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193.996,87</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433.570,00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372.062,98</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4293239324"/>
                  </a:ext>
                </a:extLst>
              </a:tr>
              <a:tr h="230295">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Ün.Matbaa</a:t>
                      </a:r>
                      <a:r>
                        <a:rPr lang="tr-TR" sz="1200" b="1" i="0" u="none" strike="noStrike" dirty="0">
                          <a:solidFill>
                            <a:srgbClr val="000000"/>
                          </a:solidFill>
                          <a:effectLst/>
                          <a:latin typeface="Calibri (Gövde)"/>
                        </a:rPr>
                        <a:t> Birimi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366.284,00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343.629,69</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356.459,00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614.863,48</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4"/>
                  </a:ext>
                </a:extLst>
              </a:tr>
              <a:tr h="230295">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Ün.Türkçe</a:t>
                      </a:r>
                      <a:r>
                        <a:rPr lang="tr-TR" sz="1200" b="1" i="0" u="none" strike="noStrike" dirty="0">
                          <a:solidFill>
                            <a:srgbClr val="000000"/>
                          </a:solidFill>
                          <a:effectLst/>
                          <a:latin typeface="Calibri (Gövde)"/>
                        </a:rPr>
                        <a:t> Öğ.Uy.ve </a:t>
                      </a:r>
                      <a:r>
                        <a:rPr lang="tr-TR" sz="1200" b="1" i="0" u="none" strike="noStrike" dirty="0" err="1">
                          <a:solidFill>
                            <a:srgbClr val="000000"/>
                          </a:solidFill>
                          <a:effectLst/>
                          <a:latin typeface="Calibri (Gövde)"/>
                        </a:rPr>
                        <a:t>Araş.Mrk</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4.063.205,00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5.279.987,02</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3.053.542,00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5.582.482,75</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4274920657"/>
                  </a:ext>
                </a:extLst>
              </a:tr>
              <a:tr h="230295">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Ün.Mennan</a:t>
                      </a:r>
                      <a:r>
                        <a:rPr lang="tr-TR" sz="1200" b="1" i="0" u="none" strike="noStrike" dirty="0">
                          <a:solidFill>
                            <a:srgbClr val="000000"/>
                          </a:solidFill>
                          <a:effectLst/>
                          <a:latin typeface="Calibri (Gövde)"/>
                        </a:rPr>
                        <a:t> Pasinli Atçılık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17.510,00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115.982,60</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11.943,00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19.381,99</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129734734"/>
                  </a:ext>
                </a:extLst>
              </a:tr>
              <a:tr h="230295">
                <a:tc>
                  <a:txBody>
                    <a:bodyPr/>
                    <a:lstStyle/>
                    <a:p>
                      <a:pPr algn="l" fontAlgn="ctr"/>
                      <a:r>
                        <a:rPr lang="tr-TR" sz="1200" b="1" i="0" u="none" strike="noStrike">
                          <a:solidFill>
                            <a:srgbClr val="000000"/>
                          </a:solidFill>
                          <a:effectLst/>
                          <a:latin typeface="Calibri (Gövde)"/>
                        </a:rPr>
                        <a:t>Uludağ Ün.İnegöl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628.256,00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1.672.554,87</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308.228,00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1.381.891,01</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3662390967"/>
                  </a:ext>
                </a:extLst>
              </a:tr>
              <a:tr h="230295">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Ün.Orhangazi</a:t>
                      </a:r>
                      <a:r>
                        <a:rPr lang="tr-TR" sz="1200" b="1" i="0" u="none" strike="noStrike" dirty="0">
                          <a:solidFill>
                            <a:srgbClr val="000000"/>
                          </a:solidFill>
                          <a:effectLst/>
                          <a:latin typeface="Calibri (Gövde)"/>
                        </a:rPr>
                        <a:t> Yeniköy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40.040,00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23.040,00</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51.667,00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46.571,34</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416284470"/>
                  </a:ext>
                </a:extLst>
              </a:tr>
              <a:tr h="230295">
                <a:tc>
                  <a:txBody>
                    <a:bodyPr/>
                    <a:lstStyle/>
                    <a:p>
                      <a:pPr algn="l" fontAlgn="ctr"/>
                      <a:r>
                        <a:rPr lang="tr-TR" sz="1200" b="1" i="0" u="none" strike="noStrike">
                          <a:solidFill>
                            <a:srgbClr val="000000"/>
                          </a:solidFill>
                          <a:effectLst/>
                          <a:latin typeface="Calibri (Gövde)"/>
                        </a:rPr>
                        <a:t>Uludağ Ün.Gemlik Asım Kocabıyık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70.400,00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145.086,44</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119.841,00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251.778,76</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612225369"/>
                  </a:ext>
                </a:extLst>
              </a:tr>
              <a:tr h="230295">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Ün.Sosyal</a:t>
                      </a:r>
                      <a:r>
                        <a:rPr lang="tr-TR" sz="1200" b="1" i="0" u="none" strike="noStrike" dirty="0">
                          <a:solidFill>
                            <a:srgbClr val="000000"/>
                          </a:solidFill>
                          <a:effectLst/>
                          <a:latin typeface="Calibri (Gövde)"/>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13.471,00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423,73</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20.990,00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25,43</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264101243"/>
                  </a:ext>
                </a:extLst>
              </a:tr>
              <a:tr h="230295">
                <a:tc>
                  <a:txBody>
                    <a:bodyPr/>
                    <a:lstStyle/>
                    <a:p>
                      <a:pPr algn="l" fontAlgn="ctr"/>
                      <a:r>
                        <a:rPr lang="tr-TR" sz="1200" b="1" i="0" u="none" strike="noStrike">
                          <a:solidFill>
                            <a:srgbClr val="000000"/>
                          </a:solidFill>
                          <a:effectLst/>
                          <a:latin typeface="Calibri (Gövde)"/>
                        </a:rPr>
                        <a:t>Uludağ Ün.Döner Sermaye İŞletmesi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7.677,73</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1.329,00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3.046,99</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996878207"/>
                  </a:ext>
                </a:extLst>
              </a:tr>
              <a:tr h="230295">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Ün.Arıcılık</a:t>
                      </a:r>
                      <a:r>
                        <a:rPr lang="tr-TR" sz="1200" b="1" i="0" u="none" strike="noStrike" dirty="0">
                          <a:solidFill>
                            <a:srgbClr val="000000"/>
                          </a:solidFill>
                          <a:effectLst/>
                          <a:latin typeface="Calibri (Gövde)"/>
                        </a:rPr>
                        <a:t> </a:t>
                      </a:r>
                      <a:r>
                        <a:rPr lang="tr-TR" sz="1200" b="1" i="0" u="none" strike="noStrike" dirty="0" err="1">
                          <a:solidFill>
                            <a:srgbClr val="000000"/>
                          </a:solidFill>
                          <a:effectLst/>
                          <a:latin typeface="Calibri (Gövde)"/>
                        </a:rPr>
                        <a:t>Geliş.Uy.Ar.Mrk</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115.560,00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121.979,86</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136.530,00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205.660,11</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4080701799"/>
                  </a:ext>
                </a:extLst>
              </a:tr>
              <a:tr h="230295">
                <a:tc>
                  <a:txBody>
                    <a:bodyPr/>
                    <a:lstStyle/>
                    <a:p>
                      <a:pPr algn="l" fontAlgn="ctr"/>
                      <a:r>
                        <a:rPr lang="tr-TR" sz="1200" b="1" i="0" u="none" strike="noStrike">
                          <a:solidFill>
                            <a:srgbClr val="000000"/>
                          </a:solidFill>
                          <a:effectLst/>
                          <a:latin typeface="Calibri (Gövde)"/>
                        </a:rPr>
                        <a:t>Uludağ Ün.İznik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15.258,00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31.946,00</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12.126,00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13.766,76</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4040801596"/>
                  </a:ext>
                </a:extLst>
              </a:tr>
              <a:tr h="230295">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Ün.Karacabey</a:t>
                      </a:r>
                      <a:r>
                        <a:rPr lang="tr-TR" sz="1200" b="1" i="0" u="none" strike="noStrike" dirty="0">
                          <a:solidFill>
                            <a:srgbClr val="000000"/>
                          </a:solidFill>
                          <a:effectLst/>
                          <a:latin typeface="Calibri (Gövde)"/>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433,00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41.542,38</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26,00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24.855,74</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3625091740"/>
                  </a:ext>
                </a:extLst>
              </a:tr>
              <a:tr h="230295">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Ün.Eğitim</a:t>
                      </a:r>
                      <a:r>
                        <a:rPr lang="tr-TR" sz="1200" b="1" i="0" u="none" strike="noStrike" dirty="0">
                          <a:solidFill>
                            <a:srgbClr val="000000"/>
                          </a:solidFill>
                          <a:effectLst/>
                          <a:latin typeface="Calibri (Gövde)"/>
                        </a:rPr>
                        <a:t> Aile Sağ. </a:t>
                      </a:r>
                      <a:r>
                        <a:rPr lang="tr-TR" sz="1200" b="1" i="0" u="none" strike="noStrike" dirty="0" err="1">
                          <a:solidFill>
                            <a:srgbClr val="000000"/>
                          </a:solidFill>
                          <a:effectLst/>
                          <a:latin typeface="Calibri (Gövde)"/>
                        </a:rPr>
                        <a:t>Mrk</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405.483,00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831.823,19</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a:solidFill>
                            <a:srgbClr val="000000"/>
                          </a:solidFill>
                          <a:effectLst/>
                          <a:latin typeface="Calibri (Gövde)"/>
                        </a:rPr>
                        <a:t>             </a:t>
                      </a:r>
                      <a:r>
                        <a:rPr lang="tr-TR" sz="1200" b="0" i="0" u="none" strike="noStrike" dirty="0" smtClean="0">
                          <a:solidFill>
                            <a:srgbClr val="000000"/>
                          </a:solidFill>
                          <a:effectLst/>
                          <a:latin typeface="Calibri (Gövde)"/>
                        </a:rPr>
                        <a:t>371.631,00    </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Calibri (Gövde)"/>
                          <a:ea typeface="+mn-ea"/>
                          <a:cs typeface="+mn-cs"/>
                        </a:rPr>
                        <a:t>591.150,94</a:t>
                      </a:r>
                      <a:endParaRPr lang="tr-TR" sz="1200" b="0"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3407638026"/>
                  </a:ext>
                </a:extLst>
              </a:tr>
              <a:tr h="230295">
                <a:tc>
                  <a:txBody>
                    <a:bodyPr/>
                    <a:lstStyle/>
                    <a:p>
                      <a:pPr algn="l" fontAlgn="ctr"/>
                      <a:r>
                        <a:rPr lang="tr-TR" sz="1200" b="1" i="0" u="none" strike="noStrike" dirty="0">
                          <a:solidFill>
                            <a:srgbClr val="000000"/>
                          </a:solidFill>
                          <a:effectLst/>
                          <a:latin typeface="Calibri (Gövde)"/>
                        </a:rPr>
                        <a:t>TOPLAM</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1" i="0" u="none" strike="noStrike" dirty="0">
                          <a:solidFill>
                            <a:srgbClr val="000000"/>
                          </a:solidFill>
                          <a:effectLst/>
                          <a:latin typeface="Calibri (Gövde)"/>
                        </a:rPr>
                        <a:t>          843.142.953,00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1" i="0" u="none" strike="noStrike" kern="1200" dirty="0" smtClean="0">
                          <a:solidFill>
                            <a:srgbClr val="000000"/>
                          </a:solidFill>
                          <a:effectLst/>
                          <a:latin typeface="Calibri (Gövde)"/>
                          <a:ea typeface="+mn-ea"/>
                          <a:cs typeface="+mn-cs"/>
                        </a:rPr>
                        <a:t>1.088.951.994,91</a:t>
                      </a:r>
                      <a:endParaRPr lang="tr-TR" sz="1200" b="1"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1" i="0" u="none" strike="noStrike" dirty="0">
                          <a:solidFill>
                            <a:srgbClr val="000000"/>
                          </a:solidFill>
                          <a:effectLst/>
                          <a:latin typeface="Calibri (Gövde)"/>
                        </a:rPr>
                        <a:t>      </a:t>
                      </a:r>
                      <a:r>
                        <a:rPr lang="tr-TR" sz="1200" b="1" i="0" u="none" strike="noStrike" dirty="0" smtClean="0">
                          <a:solidFill>
                            <a:srgbClr val="000000"/>
                          </a:solidFill>
                          <a:effectLst/>
                          <a:latin typeface="Calibri (Gövde)"/>
                        </a:rPr>
                        <a:t>668.135.495,00    </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1" i="0" u="none" strike="noStrike" kern="1200" dirty="0" smtClean="0">
                          <a:solidFill>
                            <a:srgbClr val="000000"/>
                          </a:solidFill>
                          <a:effectLst/>
                          <a:latin typeface="Calibri (Gövde)"/>
                          <a:ea typeface="+mn-ea"/>
                          <a:cs typeface="+mn-cs"/>
                        </a:rPr>
                        <a:t>1.098.754.387,46</a:t>
                      </a:r>
                      <a:endParaRPr lang="tr-TR" sz="1200" b="1" i="0" u="none" strike="noStrike" kern="1200" dirty="0">
                        <a:solidFill>
                          <a:srgbClr val="000000"/>
                        </a:solidFill>
                        <a:effectLst/>
                        <a:latin typeface="Calibri (Gövde)"/>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5"/>
                  </a:ext>
                </a:extLst>
              </a:tr>
            </a:tbl>
          </a:graphicData>
        </a:graphic>
      </p:graphicFrame>
      <p:sp>
        <p:nvSpPr>
          <p:cNvPr id="2" name="Slayt Numarası Yer Tutucusu 1"/>
          <p:cNvSpPr>
            <a:spLocks noGrp="1"/>
          </p:cNvSpPr>
          <p:nvPr>
            <p:ph type="sldNum" sz="quarter" idx="12"/>
          </p:nvPr>
        </p:nvSpPr>
        <p:spPr>
          <a:xfrm>
            <a:off x="6876256" y="6448251"/>
            <a:ext cx="2133600" cy="365125"/>
          </a:xfrm>
        </p:spPr>
        <p:txBody>
          <a:bodyPr/>
          <a:lstStyle/>
          <a:p>
            <a:pPr>
              <a:defRPr/>
            </a:pPr>
            <a:fld id="{70F63F88-EFBF-44E3-8AA3-2EF93B17461B}" type="slidenum">
              <a:rPr lang="tr-TR" altLang="tr-TR" smtClean="0"/>
              <a:pPr>
                <a:defRPr/>
              </a:pPr>
              <a:t>31</a:t>
            </a:fld>
            <a:endParaRPr lang="tr-TR" altLang="tr-TR" dirty="0"/>
          </a:p>
        </p:txBody>
      </p:sp>
      <p:sp>
        <p:nvSpPr>
          <p:cNvPr id="6" name="Yuvarlatılmış Dikdörtgen 5"/>
          <p:cNvSpPr/>
          <p:nvPr/>
        </p:nvSpPr>
        <p:spPr>
          <a:xfrm>
            <a:off x="318963" y="22470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DÖNER SERMAYE İŞLEMLERİ</a:t>
            </a:r>
            <a:endParaRPr lang="tr-TR" sz="2000" b="1" dirty="0">
              <a:solidFill>
                <a:schemeClr val="tx1"/>
              </a:solidFill>
              <a:latin typeface="+mj-lt"/>
            </a:endParaRPr>
          </a:p>
        </p:txBody>
      </p:sp>
    </p:spTree>
    <p:extLst>
      <p:ext uri="{BB962C8B-B14F-4D97-AF65-F5344CB8AC3E}">
        <p14:creationId xmlns:p14="http://schemas.microsoft.com/office/powerpoint/2010/main" val="2013114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a:xfrm>
            <a:off x="6830888" y="6356350"/>
            <a:ext cx="2133600" cy="365125"/>
          </a:xfrm>
        </p:spPr>
        <p:txBody>
          <a:bodyPr/>
          <a:lstStyle/>
          <a:p>
            <a:pPr>
              <a:defRPr/>
            </a:pPr>
            <a:fld id="{70F63F88-EFBF-44E3-8AA3-2EF93B17461B}" type="slidenum">
              <a:rPr lang="tr-TR" altLang="tr-TR" smtClean="0"/>
              <a:pPr>
                <a:defRPr/>
              </a:pPr>
              <a:t>32</a:t>
            </a:fld>
            <a:endParaRPr lang="tr-TR" altLang="tr-TR" dirty="0"/>
          </a:p>
        </p:txBody>
      </p:sp>
      <p:graphicFrame>
        <p:nvGraphicFramePr>
          <p:cNvPr id="6" name="Group 58"/>
          <p:cNvGraphicFramePr>
            <a:graphicFrameLocks noGrp="1"/>
          </p:cNvGraphicFramePr>
          <p:nvPr>
            <p:extLst>
              <p:ext uri="{D42A27DB-BD31-4B8C-83A1-F6EECF244321}">
                <p14:modId xmlns:p14="http://schemas.microsoft.com/office/powerpoint/2010/main" val="3333696102"/>
              </p:ext>
            </p:extLst>
          </p:nvPr>
        </p:nvGraphicFramePr>
        <p:xfrm>
          <a:off x="395536" y="1412776"/>
          <a:ext cx="8352927" cy="5118746"/>
        </p:xfrm>
        <a:graphic>
          <a:graphicData uri="http://schemas.openxmlformats.org/drawingml/2006/table">
            <a:tbl>
              <a:tblPr/>
              <a:tblGrid>
                <a:gridCol w="3127438">
                  <a:extLst>
                    <a:ext uri="{9D8B030D-6E8A-4147-A177-3AD203B41FA5}">
                      <a16:colId xmlns="" xmlns:a16="http://schemas.microsoft.com/office/drawing/2014/main" val="20000"/>
                    </a:ext>
                  </a:extLst>
                </a:gridCol>
                <a:gridCol w="2015546">
                  <a:extLst>
                    <a:ext uri="{9D8B030D-6E8A-4147-A177-3AD203B41FA5}">
                      <a16:colId xmlns="" xmlns:a16="http://schemas.microsoft.com/office/drawing/2014/main" val="20001"/>
                    </a:ext>
                  </a:extLst>
                </a:gridCol>
                <a:gridCol w="1866246">
                  <a:extLst>
                    <a:ext uri="{9D8B030D-6E8A-4147-A177-3AD203B41FA5}">
                      <a16:colId xmlns="" xmlns:a16="http://schemas.microsoft.com/office/drawing/2014/main" val="20002"/>
                    </a:ext>
                  </a:extLst>
                </a:gridCol>
                <a:gridCol w="1343697">
                  <a:extLst>
                    <a:ext uri="{9D8B030D-6E8A-4147-A177-3AD203B41FA5}">
                      <a16:colId xmlns="" xmlns:a16="http://schemas.microsoft.com/office/drawing/2014/main" val="2179183713"/>
                    </a:ext>
                  </a:extLst>
                </a:gridCol>
              </a:tblGrid>
              <a:tr h="7315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ARALIK 2021</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HAZİNE PAYI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ARALIK 2022</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HAZİNE PAYI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ARTIŞ ORANI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234178">
                <a:tc>
                  <a:txBody>
                    <a:bodyPr/>
                    <a:lstStyle/>
                    <a:p>
                      <a:pPr algn="l" fontAlgn="ctr"/>
                      <a:r>
                        <a:rPr lang="tr-TR" sz="1200" b="1" i="0" u="none" strike="noStrike" dirty="0">
                          <a:solidFill>
                            <a:srgbClr val="000000"/>
                          </a:solidFill>
                          <a:effectLst/>
                          <a:latin typeface="Calibri (Gövde)"/>
                        </a:rPr>
                        <a:t>Uludağ Ün. </a:t>
                      </a:r>
                      <a:r>
                        <a:rPr lang="tr-TR" sz="1200" b="1" i="0" u="none" strike="noStrike" dirty="0" smtClean="0">
                          <a:solidFill>
                            <a:srgbClr val="000000"/>
                          </a:solidFill>
                          <a:effectLst/>
                          <a:latin typeface="Calibri (Gövde)"/>
                        </a:rPr>
                        <a:t>Sağ. </a:t>
                      </a:r>
                      <a:r>
                        <a:rPr lang="tr-TR" sz="1200" b="1" i="0" u="none" strike="noStrike" dirty="0" err="1">
                          <a:solidFill>
                            <a:srgbClr val="000000"/>
                          </a:solidFill>
                          <a:effectLst/>
                          <a:latin typeface="Calibri (Gövde)"/>
                        </a:rPr>
                        <a:t>Uyg.Hast</a:t>
                      </a:r>
                      <a:r>
                        <a:rPr lang="tr-TR" sz="1200" b="1" i="0" u="none" strike="noStrike" dirty="0">
                          <a:solidFill>
                            <a:srgbClr val="000000"/>
                          </a:solidFill>
                          <a:effectLst/>
                          <a:latin typeface="Calibri (Gövde)"/>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3.876.979,15</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9.081.765,59</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234,25</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782807162"/>
                  </a:ext>
                </a:extLst>
              </a:tr>
              <a:tr h="252000">
                <a:tc>
                  <a:txBody>
                    <a:bodyPr/>
                    <a:lstStyle/>
                    <a:p>
                      <a:pPr algn="l" fontAlgn="ctr"/>
                      <a:r>
                        <a:rPr lang="tr-TR" sz="1200" b="1" i="0" u="none" strike="noStrike" dirty="0" smtClean="0">
                          <a:solidFill>
                            <a:srgbClr val="000000"/>
                          </a:solidFill>
                          <a:effectLst/>
                          <a:latin typeface="Calibri (Gövde)"/>
                        </a:rPr>
                        <a:t>Uludağ </a:t>
                      </a:r>
                      <a:r>
                        <a:rPr lang="tr-TR" sz="1200" b="1" i="0" u="none" strike="noStrike" dirty="0" err="1" smtClean="0">
                          <a:solidFill>
                            <a:srgbClr val="000000"/>
                          </a:solidFill>
                          <a:effectLst/>
                          <a:latin typeface="Calibri (Gövde)"/>
                        </a:rPr>
                        <a:t>Ü.Gemlik</a:t>
                      </a:r>
                      <a:r>
                        <a:rPr lang="tr-TR" sz="1200" b="1" i="0" u="none" strike="noStrike" dirty="0" smtClean="0">
                          <a:solidFill>
                            <a:srgbClr val="000000"/>
                          </a:solidFill>
                          <a:effectLst/>
                          <a:latin typeface="Calibri (Gövde)"/>
                        </a:rPr>
                        <a:t> Hukuk Fak.</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65,34</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455,94</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697,80</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2"/>
                  </a:ext>
                </a:extLst>
              </a:tr>
              <a:tr h="366446">
                <a:tc>
                  <a:txBody>
                    <a:bodyPr/>
                    <a:lstStyle/>
                    <a:p>
                      <a:pPr algn="l" fontAlgn="ctr"/>
                      <a:r>
                        <a:rPr lang="tr-TR" sz="1200" b="1" i="0" u="none" strike="noStrike" dirty="0">
                          <a:solidFill>
                            <a:srgbClr val="000000"/>
                          </a:solidFill>
                          <a:effectLst/>
                          <a:latin typeface="Calibri (Gövde)"/>
                        </a:rPr>
                        <a:t>Uludağ Ün. Sürekli </a:t>
                      </a:r>
                      <a:r>
                        <a:rPr lang="tr-TR" sz="1200" b="1" i="0" u="none" strike="noStrike" dirty="0" err="1">
                          <a:solidFill>
                            <a:srgbClr val="000000"/>
                          </a:solidFill>
                          <a:effectLst/>
                          <a:latin typeface="Calibri (Gövde)"/>
                        </a:rPr>
                        <a:t>E</a:t>
                      </a:r>
                      <a:r>
                        <a:rPr lang="tr-TR" sz="1200" b="1" i="0" u="none" strike="noStrike" dirty="0" err="1" smtClean="0">
                          <a:solidFill>
                            <a:srgbClr val="000000"/>
                          </a:solidFill>
                          <a:effectLst/>
                          <a:latin typeface="Calibri (Gövde)"/>
                        </a:rPr>
                        <a:t>ğ.Uyg.Ar</a:t>
                      </a:r>
                      <a:r>
                        <a:rPr lang="tr-TR" sz="1200" b="1" i="0" u="none" strike="noStrike" dirty="0">
                          <a:solidFill>
                            <a:srgbClr val="000000"/>
                          </a:solidFill>
                          <a:effectLst/>
                          <a:latin typeface="Calibri (Gövde)"/>
                        </a:rPr>
                        <a:t>. </a:t>
                      </a:r>
                      <a:r>
                        <a:rPr lang="tr-TR" sz="1200" b="1" i="0" u="none" strike="noStrike" dirty="0" err="1">
                          <a:solidFill>
                            <a:srgbClr val="000000"/>
                          </a:solidFill>
                          <a:effectLst/>
                          <a:latin typeface="Calibri (Gövde)"/>
                        </a:rPr>
                        <a:t>Mer</a:t>
                      </a:r>
                      <a:r>
                        <a:rPr lang="tr-TR" sz="1200" b="1" i="0" u="none" strike="noStrike" dirty="0">
                          <a:solidFill>
                            <a:srgbClr val="000000"/>
                          </a:solidFill>
                          <a:effectLst/>
                          <a:latin typeface="Calibri (Gövde)"/>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12.815,41</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27.917,77</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217,85</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241732842"/>
                  </a:ext>
                </a:extLst>
              </a:tr>
              <a:tr h="271890">
                <a:tc>
                  <a:txBody>
                    <a:bodyPr/>
                    <a:lstStyle/>
                    <a:p>
                      <a:pPr algn="l" fontAlgn="ctr"/>
                      <a:r>
                        <a:rPr lang="tr-TR" sz="1200" b="1" i="0" u="none" strike="noStrike" dirty="0">
                          <a:solidFill>
                            <a:srgbClr val="000000"/>
                          </a:solidFill>
                          <a:effectLst/>
                          <a:latin typeface="Calibri (Gövde)"/>
                        </a:rPr>
                        <a:t>Uludağ Ün. Ziraat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16.146,22</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87.814,24</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543,87</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81200428"/>
                  </a:ext>
                </a:extLst>
              </a:tr>
              <a:tr h="271890">
                <a:tc>
                  <a:txBody>
                    <a:bodyPr/>
                    <a:lstStyle/>
                    <a:p>
                      <a:pPr algn="l" fontAlgn="ctr"/>
                      <a:r>
                        <a:rPr lang="tr-TR" sz="1200" b="1" i="0" u="none" strike="noStrike" dirty="0">
                          <a:solidFill>
                            <a:srgbClr val="000000"/>
                          </a:solidFill>
                          <a:effectLst/>
                          <a:latin typeface="Calibri (Gövde)"/>
                        </a:rPr>
                        <a:t>Uludağ Ün. Veterinerlik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37.289,96</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129.990,28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348,60</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774815592"/>
                  </a:ext>
                </a:extLst>
              </a:tr>
              <a:tr h="271890">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Ün.Fen</a:t>
                      </a:r>
                      <a:r>
                        <a:rPr lang="tr-TR" sz="1200" b="1" i="0" u="none" strike="noStrike" dirty="0">
                          <a:solidFill>
                            <a:srgbClr val="000000"/>
                          </a:solidFill>
                          <a:effectLst/>
                          <a:latin typeface="Calibri (Gövde)"/>
                        </a:rPr>
                        <a:t> Edebiyat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2.087,76</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3.939,61</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188,71</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3243120872"/>
                  </a:ext>
                </a:extLst>
              </a:tr>
              <a:tr h="271890">
                <a:tc>
                  <a:txBody>
                    <a:bodyPr/>
                    <a:lstStyle/>
                    <a:p>
                      <a:pPr algn="l" fontAlgn="ctr"/>
                      <a:r>
                        <a:rPr lang="tr-TR" sz="1200" b="1" i="0" u="none" strike="noStrike" dirty="0">
                          <a:solidFill>
                            <a:srgbClr val="000000"/>
                          </a:solidFill>
                          <a:effectLst/>
                          <a:latin typeface="Calibri (Gövde)"/>
                        </a:rPr>
                        <a:t>Uludağ Ün. Mimarlık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59,00</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280,00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474,58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4293239324"/>
                  </a:ext>
                </a:extLst>
              </a:tr>
              <a:tr h="271890">
                <a:tc>
                  <a:txBody>
                    <a:bodyPr/>
                    <a:lstStyle/>
                    <a:p>
                      <a:pPr algn="l" fontAlgn="ctr"/>
                      <a:r>
                        <a:rPr lang="tr-TR" sz="1200" b="1" i="0" u="none" strike="noStrike" dirty="0">
                          <a:solidFill>
                            <a:srgbClr val="000000"/>
                          </a:solidFill>
                          <a:effectLst/>
                          <a:latin typeface="Calibri (Gövde)"/>
                        </a:rPr>
                        <a:t>Uludağ Ün. Mühendislik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5.955,62</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19.208,86</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322,54</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4"/>
                  </a:ext>
                </a:extLst>
              </a:tr>
              <a:tr h="271890">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Ün.Spor</a:t>
                      </a:r>
                      <a:r>
                        <a:rPr lang="tr-TR" sz="1200" b="1" i="0" u="none" strike="noStrike" dirty="0">
                          <a:solidFill>
                            <a:srgbClr val="000000"/>
                          </a:solidFill>
                          <a:effectLst/>
                          <a:latin typeface="Calibri (Gövde)"/>
                        </a:rPr>
                        <a:t>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151,73</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2.690,44</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1773,18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4274920657"/>
                  </a:ext>
                </a:extLst>
              </a:tr>
              <a:tr h="271890">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Ün.Eğitim</a:t>
                      </a:r>
                      <a:r>
                        <a:rPr lang="tr-TR" sz="1200" b="1" i="0" u="none" strike="noStrike" dirty="0">
                          <a:solidFill>
                            <a:srgbClr val="000000"/>
                          </a:solidFill>
                          <a:effectLst/>
                          <a:latin typeface="Calibri (Gövde)"/>
                        </a:rPr>
                        <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20.247,93</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44.245,64</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218,52</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129734734"/>
                  </a:ext>
                </a:extLst>
              </a:tr>
              <a:tr h="271890">
                <a:tc>
                  <a:txBody>
                    <a:bodyPr/>
                    <a:lstStyle/>
                    <a:p>
                      <a:pPr algn="l" fontAlgn="ctr"/>
                      <a:r>
                        <a:rPr lang="tr-TR" sz="1200" b="1" i="0" u="none" strike="noStrike" dirty="0">
                          <a:solidFill>
                            <a:srgbClr val="000000"/>
                          </a:solidFill>
                          <a:effectLst/>
                          <a:latin typeface="Calibri (Gövde)"/>
                        </a:rPr>
                        <a:t>Uludağ </a:t>
                      </a:r>
                      <a:r>
                        <a:rPr lang="tr-TR" sz="1200" b="1" i="0" u="none" strike="noStrike" dirty="0" err="1">
                          <a:solidFill>
                            <a:srgbClr val="000000"/>
                          </a:solidFill>
                          <a:effectLst/>
                          <a:latin typeface="Calibri (Gövde)"/>
                        </a:rPr>
                        <a:t>Ün.İktisadi</a:t>
                      </a:r>
                      <a:r>
                        <a:rPr lang="tr-TR" sz="1200" b="1" i="0" u="none" strike="noStrike" dirty="0">
                          <a:solidFill>
                            <a:srgbClr val="000000"/>
                          </a:solidFill>
                          <a:effectLst/>
                          <a:latin typeface="Calibri (Gövde)"/>
                        </a:rPr>
                        <a:t> ve İdari Bil.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2.021,00</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1.588,38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79</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3662390967"/>
                  </a:ext>
                </a:extLst>
              </a:tr>
              <a:tr h="271890">
                <a:tc>
                  <a:txBody>
                    <a:bodyPr/>
                    <a:lstStyle/>
                    <a:p>
                      <a:pPr algn="l" fontAlgn="ctr"/>
                      <a:r>
                        <a:rPr lang="tr-TR" sz="1200" b="1" i="0" u="none" strike="noStrike" kern="1200" dirty="0">
                          <a:solidFill>
                            <a:srgbClr val="000000"/>
                          </a:solidFill>
                          <a:effectLst/>
                          <a:latin typeface="Calibri (Gövde)"/>
                          <a:ea typeface="+mn-ea"/>
                          <a:cs typeface="+mn-cs"/>
                        </a:rPr>
                        <a:t>Uludağ </a:t>
                      </a:r>
                      <a:r>
                        <a:rPr lang="tr-TR" sz="1200" b="1" i="0" u="none" strike="noStrike" kern="1200" dirty="0" err="1">
                          <a:solidFill>
                            <a:srgbClr val="000000"/>
                          </a:solidFill>
                          <a:effectLst/>
                          <a:latin typeface="Calibri (Gövde)"/>
                          <a:ea typeface="+mn-ea"/>
                          <a:cs typeface="+mn-cs"/>
                        </a:rPr>
                        <a:t>Ün.İnegöl</a:t>
                      </a:r>
                      <a:r>
                        <a:rPr lang="tr-TR" sz="1200" b="1" i="0" u="none" strike="noStrike" kern="1200" dirty="0">
                          <a:solidFill>
                            <a:srgbClr val="000000"/>
                          </a:solidFill>
                          <a:effectLst/>
                          <a:latin typeface="Calibri (Gövde)"/>
                          <a:ea typeface="+mn-ea"/>
                          <a:cs typeface="+mn-cs"/>
                        </a:rPr>
                        <a:t> İşletme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100,00</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150,00</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50</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612225369"/>
                  </a:ext>
                </a:extLst>
              </a:tr>
              <a:tr h="271890">
                <a:tc>
                  <a:txBody>
                    <a:bodyPr/>
                    <a:lstStyle/>
                    <a:p>
                      <a:pPr algn="l" fontAlgn="ctr"/>
                      <a:r>
                        <a:rPr lang="tr-TR" sz="1200" b="1" i="0" u="none" strike="noStrike" kern="1200" dirty="0">
                          <a:solidFill>
                            <a:srgbClr val="000000"/>
                          </a:solidFill>
                          <a:effectLst/>
                          <a:latin typeface="Calibri (Gövde)"/>
                          <a:ea typeface="+mn-ea"/>
                          <a:cs typeface="+mn-cs"/>
                        </a:rPr>
                        <a:t>Uludağ </a:t>
                      </a:r>
                      <a:r>
                        <a:rPr lang="tr-TR" sz="1200" b="1" i="0" u="none" strike="noStrike" kern="1200" dirty="0" err="1">
                          <a:solidFill>
                            <a:srgbClr val="000000"/>
                          </a:solidFill>
                          <a:effectLst/>
                          <a:latin typeface="Calibri (Gövde)"/>
                          <a:ea typeface="+mn-ea"/>
                          <a:cs typeface="+mn-cs"/>
                        </a:rPr>
                        <a:t>Ün.Yabancı</a:t>
                      </a:r>
                      <a:r>
                        <a:rPr lang="tr-TR" sz="1200" b="1" i="0" u="none" strike="noStrike" kern="1200" dirty="0">
                          <a:solidFill>
                            <a:srgbClr val="000000"/>
                          </a:solidFill>
                          <a:effectLst/>
                          <a:latin typeface="Calibri (Gövde)"/>
                          <a:ea typeface="+mn-ea"/>
                          <a:cs typeface="+mn-cs"/>
                        </a:rPr>
                        <a:t> diller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2.897,28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13.353,64</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703,84</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720122496"/>
                  </a:ext>
                </a:extLst>
              </a:tr>
              <a:tr h="271890">
                <a:tc>
                  <a:txBody>
                    <a:bodyPr/>
                    <a:lstStyle/>
                    <a:p>
                      <a:pPr algn="l" fontAlgn="ctr"/>
                      <a:r>
                        <a:rPr lang="tr-TR" sz="1200" b="1" i="0" u="none" strike="noStrike" dirty="0">
                          <a:solidFill>
                            <a:srgbClr val="000000"/>
                          </a:solidFill>
                          <a:effectLst/>
                          <a:latin typeface="Calibri (Gövde)"/>
                        </a:rPr>
                        <a:t>Uludağ Ün. Mustafa </a:t>
                      </a:r>
                      <a:r>
                        <a:rPr lang="tr-TR" sz="1200" b="1" i="0" u="none" strike="noStrike" dirty="0" err="1">
                          <a:solidFill>
                            <a:srgbClr val="000000"/>
                          </a:solidFill>
                          <a:effectLst/>
                          <a:latin typeface="Calibri (Gövde)"/>
                        </a:rPr>
                        <a:t>K.Paşa</a:t>
                      </a:r>
                      <a:r>
                        <a:rPr lang="tr-TR" sz="1200" b="1" i="0" u="none" strike="noStrike" dirty="0">
                          <a:solidFill>
                            <a:srgbClr val="000000"/>
                          </a:solidFill>
                          <a:effectLst/>
                          <a:latin typeface="Calibri (Gövde)"/>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325,30</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1.493,53</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459,13</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r h="271890">
                <a:tc>
                  <a:txBody>
                    <a:bodyPr/>
                    <a:lstStyle/>
                    <a:p>
                      <a:pPr algn="l" fontAlgn="ctr"/>
                      <a:r>
                        <a:rPr lang="tr-TR" sz="1200" b="1" i="0" u="none" strike="noStrike" dirty="0" smtClean="0">
                          <a:solidFill>
                            <a:srgbClr val="000000"/>
                          </a:solidFill>
                          <a:effectLst/>
                          <a:latin typeface="Calibri (Gövde)"/>
                        </a:rPr>
                        <a:t>Uludağ Ün.Bil.veTek.Uyg.ve</a:t>
                      </a:r>
                      <a:r>
                        <a:rPr lang="tr-TR" sz="1200" b="1" i="0" u="none" strike="noStrike" baseline="0" dirty="0" smtClean="0">
                          <a:solidFill>
                            <a:srgbClr val="000000"/>
                          </a:solidFill>
                          <a:effectLst/>
                          <a:latin typeface="Calibri (Gövde)"/>
                        </a:rPr>
                        <a:t> </a:t>
                      </a:r>
                      <a:r>
                        <a:rPr lang="tr-TR" sz="1200" b="1" i="0" u="none" strike="noStrike" baseline="0" dirty="0" err="1" smtClean="0">
                          <a:solidFill>
                            <a:srgbClr val="000000"/>
                          </a:solidFill>
                          <a:effectLst/>
                          <a:latin typeface="Calibri (Gövde)"/>
                        </a:rPr>
                        <a:t>Arş.Mrkz</a:t>
                      </a:r>
                      <a:r>
                        <a:rPr lang="tr-TR" sz="1200" b="1" i="0" u="none" strike="noStrike" baseline="0" dirty="0" smtClean="0">
                          <a:solidFill>
                            <a:srgbClr val="000000"/>
                          </a:solidFill>
                          <a:effectLst/>
                          <a:latin typeface="Calibri (Gövde)"/>
                        </a:rPr>
                        <a:t>.</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317,62</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Gövde)"/>
                        </a:rPr>
                        <a:t>-</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15"/>
                  </a:ext>
                </a:extLst>
              </a:tr>
              <a:tr h="271890">
                <a:tc>
                  <a:txBody>
                    <a:bodyPr/>
                    <a:lstStyle/>
                    <a:p>
                      <a:pPr algn="l" fontAlgn="ctr"/>
                      <a:r>
                        <a:rPr lang="tr-TR" sz="1200" b="1" i="0" u="none" strike="noStrike" dirty="0" smtClean="0">
                          <a:solidFill>
                            <a:srgbClr val="000000"/>
                          </a:solidFill>
                          <a:effectLst/>
                          <a:latin typeface="Calibri (Gövde)"/>
                        </a:rPr>
                        <a:t>Uludağ </a:t>
                      </a:r>
                      <a:r>
                        <a:rPr lang="tr-TR" sz="1200" b="1" i="0" u="none" strike="noStrike" dirty="0" err="1" smtClean="0">
                          <a:solidFill>
                            <a:srgbClr val="000000"/>
                          </a:solidFill>
                          <a:effectLst/>
                          <a:latin typeface="Calibri (Gövde)"/>
                        </a:rPr>
                        <a:t>Ün.Dön.Serm.İşl.Müd</a:t>
                      </a:r>
                      <a:r>
                        <a:rPr lang="tr-TR" sz="1200" b="1" i="0" u="none" strike="noStrike" dirty="0" smtClean="0">
                          <a:solidFill>
                            <a:srgbClr val="000000"/>
                          </a:solidFill>
                          <a:effectLst/>
                          <a:latin typeface="Calibri (Gövde)"/>
                        </a:rPr>
                        <a:t>.</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76,78</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Gövde)"/>
                        </a:rPr>
                        <a:t>-</a:t>
                      </a:r>
                      <a:endParaRPr lang="tr-TR" sz="1200" b="0"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16"/>
                  </a:ext>
                </a:extLst>
              </a:tr>
            </a:tbl>
          </a:graphicData>
        </a:graphic>
      </p:graphicFrame>
      <p:sp>
        <p:nvSpPr>
          <p:cNvPr id="9" name="Yuvarlatılmış Dikdörtgen 8"/>
          <p:cNvSpPr/>
          <p:nvPr/>
        </p:nvSpPr>
        <p:spPr>
          <a:xfrm>
            <a:off x="395536" y="980768"/>
            <a:ext cx="540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1600" b="1" dirty="0">
                <a:solidFill>
                  <a:schemeClr val="tx1"/>
                </a:solidFill>
                <a:latin typeface="+mj-lt"/>
                <a:cs typeface="Arial" charset="0"/>
              </a:rPr>
              <a:t>D.S.S </a:t>
            </a:r>
            <a:r>
              <a:rPr lang="tr-TR" sz="1600" b="1" dirty="0" smtClean="0">
                <a:solidFill>
                  <a:schemeClr val="tx1"/>
                </a:solidFill>
                <a:latin typeface="+mj-lt"/>
                <a:cs typeface="Arial" charset="0"/>
              </a:rPr>
              <a:t>31.12.2022  </a:t>
            </a:r>
            <a:r>
              <a:rPr lang="tr-TR" sz="1600" b="1" dirty="0">
                <a:solidFill>
                  <a:schemeClr val="tx1"/>
                </a:solidFill>
                <a:latin typeface="+mj-lt"/>
                <a:cs typeface="Arial" charset="0"/>
              </a:rPr>
              <a:t>TARİHİ </a:t>
            </a:r>
            <a:r>
              <a:rPr lang="tr-TR" sz="1600" b="1" dirty="0" smtClean="0">
                <a:solidFill>
                  <a:schemeClr val="tx1"/>
                </a:solidFill>
                <a:latin typeface="+mj-lt"/>
                <a:cs typeface="Arial" charset="0"/>
              </a:rPr>
              <a:t>İTİBARİYLE ÖDENEN </a:t>
            </a:r>
            <a:r>
              <a:rPr lang="tr-TR" sz="1600" b="1" dirty="0">
                <a:solidFill>
                  <a:schemeClr val="tx1"/>
                </a:solidFill>
                <a:latin typeface="+mj-lt"/>
                <a:cs typeface="Arial" charset="0"/>
              </a:rPr>
              <a:t>HAZİNE  PAYI </a:t>
            </a:r>
          </a:p>
        </p:txBody>
      </p:sp>
      <p:sp>
        <p:nvSpPr>
          <p:cNvPr id="7" name="Yuvarlatılmış Dikdörtgen 6"/>
          <p:cNvSpPr/>
          <p:nvPr/>
        </p:nvSpPr>
        <p:spPr>
          <a:xfrm>
            <a:off x="395536" y="22470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DÖNER SERMAYE İŞLEMLERİ</a:t>
            </a:r>
            <a:endParaRPr lang="tr-TR" sz="2000" b="1" dirty="0">
              <a:solidFill>
                <a:schemeClr val="tx1"/>
              </a:solidFill>
              <a:latin typeface="+mj-lt"/>
            </a:endParaRPr>
          </a:p>
        </p:txBody>
      </p:sp>
    </p:spTree>
    <p:extLst>
      <p:ext uri="{BB962C8B-B14F-4D97-AF65-F5344CB8AC3E}">
        <p14:creationId xmlns:p14="http://schemas.microsoft.com/office/powerpoint/2010/main" val="27265174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58"/>
          <p:cNvGraphicFramePr>
            <a:graphicFrameLocks noGrp="1"/>
          </p:cNvGraphicFramePr>
          <p:nvPr>
            <p:extLst>
              <p:ext uri="{D42A27DB-BD31-4B8C-83A1-F6EECF244321}">
                <p14:modId xmlns:p14="http://schemas.microsoft.com/office/powerpoint/2010/main" val="257430101"/>
              </p:ext>
            </p:extLst>
          </p:nvPr>
        </p:nvGraphicFramePr>
        <p:xfrm>
          <a:off x="395536" y="1556792"/>
          <a:ext cx="8352927" cy="4803893"/>
        </p:xfrm>
        <a:graphic>
          <a:graphicData uri="http://schemas.openxmlformats.org/drawingml/2006/table">
            <a:tbl>
              <a:tblPr/>
              <a:tblGrid>
                <a:gridCol w="3201824">
                  <a:extLst>
                    <a:ext uri="{9D8B030D-6E8A-4147-A177-3AD203B41FA5}">
                      <a16:colId xmlns="" xmlns:a16="http://schemas.microsoft.com/office/drawing/2014/main" val="20000"/>
                    </a:ext>
                  </a:extLst>
                </a:gridCol>
                <a:gridCol w="1986854">
                  <a:extLst>
                    <a:ext uri="{9D8B030D-6E8A-4147-A177-3AD203B41FA5}">
                      <a16:colId xmlns="" xmlns:a16="http://schemas.microsoft.com/office/drawing/2014/main" val="20001"/>
                    </a:ext>
                  </a:extLst>
                </a:gridCol>
                <a:gridCol w="1766093">
                  <a:extLst>
                    <a:ext uri="{9D8B030D-6E8A-4147-A177-3AD203B41FA5}">
                      <a16:colId xmlns="" xmlns:a16="http://schemas.microsoft.com/office/drawing/2014/main" val="20002"/>
                    </a:ext>
                  </a:extLst>
                </a:gridCol>
                <a:gridCol w="1398156">
                  <a:extLst>
                    <a:ext uri="{9D8B030D-6E8A-4147-A177-3AD203B41FA5}">
                      <a16:colId xmlns="" xmlns:a16="http://schemas.microsoft.com/office/drawing/2014/main" val="2635515797"/>
                    </a:ext>
                  </a:extLst>
                </a:gridCol>
              </a:tblGrid>
              <a:tr h="7413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anose="020F0502020204030204" pitchFamily="34" charset="0"/>
                          <a:cs typeface="Calibri" panose="020F0502020204030204" pitchFamily="34"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anose="020F0502020204030204" pitchFamily="34" charset="0"/>
                          <a:cs typeface="Calibri" panose="020F0502020204030204" pitchFamily="34" charset="0"/>
                        </a:rPr>
                        <a:t>ARALIK 2021</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anose="020F0502020204030204" pitchFamily="34" charset="0"/>
                          <a:cs typeface="Calibri" panose="020F0502020204030204" pitchFamily="34" charset="0"/>
                        </a:rPr>
                        <a:t>HAZİNE PAYI </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anose="020F0502020204030204" pitchFamily="34" charset="0"/>
                          <a:cs typeface="Calibri" panose="020F0502020204030204" pitchFamily="34" charset="0"/>
                        </a:rPr>
                        <a:t>ARALIK 2022</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anose="020F0502020204030204" pitchFamily="34" charset="0"/>
                          <a:cs typeface="Calibri" panose="020F0502020204030204" pitchFamily="34" charset="0"/>
                        </a:rPr>
                        <a:t>HAZİNE PAYI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anose="020F0502020204030204" pitchFamily="34" charset="0"/>
                          <a:cs typeface="Calibri" panose="020F0502020204030204" pitchFamily="34" charset="0"/>
                        </a:rPr>
                        <a:t>ARTIŞ ORANI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anose="020F0502020204030204" pitchFamily="34" charset="0"/>
                          <a:cs typeface="Calibri" panose="020F0502020204030204" pitchFamily="34" charset="0"/>
                        </a:rPr>
                        <a:t>(%)</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257946">
                <a:tc>
                  <a:txBody>
                    <a:bodyPr/>
                    <a:lstStyle/>
                    <a:p>
                      <a:pPr algn="l" fontAlgn="ctr"/>
                      <a:r>
                        <a:rPr lang="tr-TR" sz="1400" b="1" i="0" u="none" strike="noStrike" dirty="0" err="1" smtClean="0">
                          <a:solidFill>
                            <a:srgbClr val="000000"/>
                          </a:solidFill>
                          <a:effectLst/>
                          <a:latin typeface="Calibri" panose="020F0502020204030204" pitchFamily="34" charset="0"/>
                          <a:cs typeface="Calibri" panose="020F0502020204030204" pitchFamily="34" charset="0"/>
                        </a:rPr>
                        <a:t>U.Ü.Harmancık</a:t>
                      </a:r>
                      <a:r>
                        <a:rPr lang="tr-TR" sz="1400" b="1" i="0" u="none" strike="noStrike" baseline="0" dirty="0" smtClean="0">
                          <a:solidFill>
                            <a:srgbClr val="000000"/>
                          </a:solidFill>
                          <a:effectLst/>
                          <a:latin typeface="Calibri" panose="020F0502020204030204" pitchFamily="34" charset="0"/>
                          <a:cs typeface="Calibri" panose="020F0502020204030204" pitchFamily="34" charset="0"/>
                        </a:rPr>
                        <a:t> </a:t>
                      </a:r>
                      <a:r>
                        <a:rPr lang="tr-TR" sz="1400" b="1" i="0" u="none" strike="noStrike" dirty="0" smtClean="0">
                          <a:solidFill>
                            <a:srgbClr val="000000"/>
                          </a:solidFill>
                          <a:effectLst/>
                          <a:latin typeface="Calibri" panose="020F0502020204030204" pitchFamily="34" charset="0"/>
                          <a:cs typeface="Calibri" panose="020F0502020204030204" pitchFamily="34" charset="0"/>
                        </a:rPr>
                        <a:t>MYO</a:t>
                      </a:r>
                      <a:endParaRPr lang="tr-TR"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1.047,30</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782807162"/>
                  </a:ext>
                </a:extLst>
              </a:tr>
              <a:tr h="246110">
                <a:tc>
                  <a:txBody>
                    <a:bodyPr/>
                    <a:lstStyle/>
                    <a:p>
                      <a:pPr algn="l" fontAlgn="ctr"/>
                      <a:r>
                        <a:rPr lang="tr-TR" sz="1400" b="1" i="0" u="none" strike="noStrike" dirty="0">
                          <a:solidFill>
                            <a:srgbClr val="000000"/>
                          </a:solidFill>
                          <a:effectLst/>
                          <a:latin typeface="Calibri" panose="020F0502020204030204" pitchFamily="34" charset="0"/>
                          <a:cs typeface="Calibri" panose="020F0502020204030204" pitchFamily="34" charset="0"/>
                        </a:rPr>
                        <a:t>Uludağ Ün. Uzaktan </a:t>
                      </a:r>
                      <a:r>
                        <a:rPr lang="tr-TR" sz="1400" b="1" i="0" u="none" strike="noStrike" dirty="0" err="1">
                          <a:solidFill>
                            <a:srgbClr val="000000"/>
                          </a:solidFill>
                          <a:effectLst/>
                          <a:latin typeface="Calibri" panose="020F0502020204030204" pitchFamily="34" charset="0"/>
                          <a:cs typeface="Calibri" panose="020F0502020204030204" pitchFamily="34" charset="0"/>
                        </a:rPr>
                        <a:t>Eğ.Uy.Araş.Mrk</a:t>
                      </a:r>
                      <a:endParaRPr lang="tr-TR"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53,22</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317,38</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596,36</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241732842"/>
                  </a:ext>
                </a:extLst>
              </a:tr>
              <a:tr h="257946">
                <a:tc>
                  <a:txBody>
                    <a:bodyPr/>
                    <a:lstStyle/>
                    <a:p>
                      <a:pPr algn="l" fontAlgn="ctr"/>
                      <a:r>
                        <a:rPr lang="tr-TR" sz="1400" b="1" i="0" u="none" strike="noStrike" dirty="0">
                          <a:solidFill>
                            <a:srgbClr val="000000"/>
                          </a:solidFill>
                          <a:effectLst/>
                          <a:latin typeface="Calibri" panose="020F0502020204030204" pitchFamily="34" charset="0"/>
                          <a:cs typeface="Calibri" panose="020F0502020204030204" pitchFamily="34" charset="0"/>
                        </a:rPr>
                        <a:t>Uludağ Ün. Devlet Konservatuvarı</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704,76</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1.693,16</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240,25</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81200428"/>
                  </a:ext>
                </a:extLst>
              </a:tr>
              <a:tr h="257946">
                <a:tc>
                  <a:txBody>
                    <a:bodyPr/>
                    <a:lstStyle/>
                    <a:p>
                      <a:pPr algn="l" fontAlgn="ctr"/>
                      <a:r>
                        <a:rPr lang="tr-TR" sz="1400" b="1" i="0" u="none" strike="noStrike" dirty="0">
                          <a:solidFill>
                            <a:srgbClr val="000000"/>
                          </a:solidFill>
                          <a:effectLst/>
                          <a:latin typeface="Calibri" panose="020F0502020204030204" pitchFamily="34" charset="0"/>
                          <a:cs typeface="Calibri" panose="020F0502020204030204" pitchFamily="34" charset="0"/>
                        </a:rPr>
                        <a:t>Uludağ </a:t>
                      </a:r>
                      <a:r>
                        <a:rPr lang="tr-TR" sz="1400" b="1" i="0" u="none" strike="noStrike" dirty="0" err="1">
                          <a:solidFill>
                            <a:srgbClr val="000000"/>
                          </a:solidFill>
                          <a:effectLst/>
                          <a:latin typeface="Calibri" panose="020F0502020204030204" pitchFamily="34" charset="0"/>
                          <a:cs typeface="Calibri" panose="020F0502020204030204" pitchFamily="34" charset="0"/>
                        </a:rPr>
                        <a:t>Ün.Teknik</a:t>
                      </a:r>
                      <a:r>
                        <a:rPr lang="tr-TR" sz="1400" b="1" i="0" u="none" strike="noStrike" dirty="0">
                          <a:solidFill>
                            <a:srgbClr val="000000"/>
                          </a:solidFill>
                          <a:effectLst/>
                          <a:latin typeface="Calibri" panose="020F0502020204030204" pitchFamily="34" charset="0"/>
                          <a:cs typeface="Calibri" panose="020F0502020204030204" pitchFamily="34" charset="0"/>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1.562,00</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3.389,56</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217</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774815592"/>
                  </a:ext>
                </a:extLst>
              </a:tr>
              <a:tr h="257946">
                <a:tc>
                  <a:txBody>
                    <a:bodyPr/>
                    <a:lstStyle/>
                    <a:p>
                      <a:pPr algn="l" fontAlgn="ctr"/>
                      <a:r>
                        <a:rPr lang="tr-TR" sz="1400" b="1" i="0" u="none" strike="noStrike" dirty="0">
                          <a:solidFill>
                            <a:srgbClr val="000000"/>
                          </a:solidFill>
                          <a:effectLst/>
                          <a:latin typeface="Calibri" panose="020F0502020204030204" pitchFamily="34" charset="0"/>
                          <a:cs typeface="Calibri" panose="020F0502020204030204" pitchFamily="34" charset="0"/>
                        </a:rPr>
                        <a:t>Uludağ </a:t>
                      </a:r>
                      <a:r>
                        <a:rPr lang="tr-TR" sz="1400" b="1" i="0" u="none" strike="noStrike" dirty="0" err="1">
                          <a:solidFill>
                            <a:srgbClr val="000000"/>
                          </a:solidFill>
                          <a:effectLst/>
                          <a:latin typeface="Calibri" panose="020F0502020204030204" pitchFamily="34" charset="0"/>
                          <a:cs typeface="Calibri" panose="020F0502020204030204" pitchFamily="34" charset="0"/>
                        </a:rPr>
                        <a:t>Ün.Matbaa</a:t>
                      </a:r>
                      <a:r>
                        <a:rPr lang="tr-TR" sz="1400" b="1" i="0" u="none" strike="noStrike" dirty="0">
                          <a:solidFill>
                            <a:srgbClr val="000000"/>
                          </a:solidFill>
                          <a:effectLst/>
                          <a:latin typeface="Calibri" panose="020F0502020204030204" pitchFamily="34" charset="0"/>
                          <a:cs typeface="Calibri" panose="020F0502020204030204" pitchFamily="34" charset="0"/>
                        </a:rPr>
                        <a:t> Birimi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1.402,78</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7.699,86</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548,91</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3243120872"/>
                  </a:ext>
                </a:extLst>
              </a:tr>
              <a:tr h="257946">
                <a:tc>
                  <a:txBody>
                    <a:bodyPr/>
                    <a:lstStyle/>
                    <a:p>
                      <a:pPr algn="l" fontAlgn="ctr"/>
                      <a:r>
                        <a:rPr lang="tr-TR" sz="1400" b="1" i="0" u="none" strike="noStrike" dirty="0">
                          <a:solidFill>
                            <a:srgbClr val="000000"/>
                          </a:solidFill>
                          <a:effectLst/>
                          <a:latin typeface="Calibri" panose="020F0502020204030204" pitchFamily="34" charset="0"/>
                          <a:cs typeface="Calibri" panose="020F0502020204030204" pitchFamily="34" charset="0"/>
                        </a:rPr>
                        <a:t>Uludağ </a:t>
                      </a:r>
                      <a:r>
                        <a:rPr lang="tr-TR" sz="1400" b="1" i="0" u="none" strike="noStrike" dirty="0" err="1">
                          <a:solidFill>
                            <a:srgbClr val="000000"/>
                          </a:solidFill>
                          <a:effectLst/>
                          <a:latin typeface="Calibri" panose="020F0502020204030204" pitchFamily="34" charset="0"/>
                          <a:cs typeface="Calibri" panose="020F0502020204030204" pitchFamily="34" charset="0"/>
                        </a:rPr>
                        <a:t>Ün.Eğitim</a:t>
                      </a:r>
                      <a:r>
                        <a:rPr lang="tr-TR" sz="1400" b="1" i="0" u="none" strike="noStrike" dirty="0">
                          <a:solidFill>
                            <a:srgbClr val="000000"/>
                          </a:solidFill>
                          <a:effectLst/>
                          <a:latin typeface="Calibri" panose="020F0502020204030204" pitchFamily="34" charset="0"/>
                          <a:cs typeface="Calibri" panose="020F0502020204030204" pitchFamily="34" charset="0"/>
                        </a:rPr>
                        <a:t> Aile Sağ. </a:t>
                      </a:r>
                      <a:r>
                        <a:rPr lang="tr-TR" sz="1400" b="1" i="0" u="none" strike="noStrike" dirty="0" err="1">
                          <a:solidFill>
                            <a:srgbClr val="000000"/>
                          </a:solidFill>
                          <a:effectLst/>
                          <a:latin typeface="Calibri" panose="020F0502020204030204" pitchFamily="34" charset="0"/>
                          <a:cs typeface="Calibri" panose="020F0502020204030204" pitchFamily="34" charset="0"/>
                        </a:rPr>
                        <a:t>Merk</a:t>
                      </a:r>
                      <a:r>
                        <a:rPr lang="tr-TR" sz="14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1.540,41</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8.746,06</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567,78</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4293239324"/>
                  </a:ext>
                </a:extLst>
              </a:tr>
              <a:tr h="257946">
                <a:tc>
                  <a:txBody>
                    <a:bodyPr/>
                    <a:lstStyle/>
                    <a:p>
                      <a:pPr algn="l" fontAlgn="ctr"/>
                      <a:r>
                        <a:rPr lang="tr-TR" sz="1400" b="1" i="0" u="none" strike="noStrike" dirty="0">
                          <a:solidFill>
                            <a:srgbClr val="000000"/>
                          </a:solidFill>
                          <a:effectLst/>
                          <a:latin typeface="Calibri" panose="020F0502020204030204" pitchFamily="34" charset="0"/>
                          <a:cs typeface="Calibri" panose="020F0502020204030204" pitchFamily="34" charset="0"/>
                        </a:rPr>
                        <a:t>Uludağ </a:t>
                      </a:r>
                      <a:r>
                        <a:rPr lang="tr-TR" sz="1400" b="1" i="0" u="none" strike="noStrike" dirty="0" err="1">
                          <a:solidFill>
                            <a:srgbClr val="000000"/>
                          </a:solidFill>
                          <a:effectLst/>
                          <a:latin typeface="Calibri" panose="020F0502020204030204" pitchFamily="34" charset="0"/>
                          <a:cs typeface="Calibri" panose="020F0502020204030204" pitchFamily="34" charset="0"/>
                        </a:rPr>
                        <a:t>Ün.Türkçe</a:t>
                      </a:r>
                      <a:r>
                        <a:rPr lang="tr-TR" sz="1400" b="1" i="0" u="none" strike="noStrike" dirty="0">
                          <a:solidFill>
                            <a:srgbClr val="000000"/>
                          </a:solidFill>
                          <a:effectLst/>
                          <a:latin typeface="Calibri" panose="020F0502020204030204" pitchFamily="34" charset="0"/>
                          <a:cs typeface="Calibri" panose="020F0502020204030204" pitchFamily="34" charset="0"/>
                        </a:rPr>
                        <a:t> Öğ.Uy.ve </a:t>
                      </a:r>
                      <a:r>
                        <a:rPr lang="tr-TR" sz="1400" b="1" i="0" u="none" strike="noStrike" dirty="0" err="1">
                          <a:solidFill>
                            <a:srgbClr val="000000"/>
                          </a:solidFill>
                          <a:effectLst/>
                          <a:latin typeface="Calibri" panose="020F0502020204030204" pitchFamily="34" charset="0"/>
                          <a:cs typeface="Calibri" panose="020F0502020204030204" pitchFamily="34" charset="0"/>
                        </a:rPr>
                        <a:t>Araş.Mrk</a:t>
                      </a:r>
                      <a:endParaRPr lang="tr-TR"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21.349,80</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87.626,98</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410,44</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4"/>
                  </a:ext>
                </a:extLst>
              </a:tr>
              <a:tr h="257946">
                <a:tc>
                  <a:txBody>
                    <a:bodyPr/>
                    <a:lstStyle/>
                    <a:p>
                      <a:pPr algn="l" fontAlgn="ctr"/>
                      <a:r>
                        <a:rPr lang="tr-TR" sz="1400" b="1" i="0" u="none" strike="noStrike" dirty="0">
                          <a:solidFill>
                            <a:srgbClr val="000000"/>
                          </a:solidFill>
                          <a:effectLst/>
                          <a:latin typeface="Calibri" panose="020F0502020204030204" pitchFamily="34" charset="0"/>
                          <a:cs typeface="Calibri" panose="020F0502020204030204" pitchFamily="34" charset="0"/>
                        </a:rPr>
                        <a:t>Uludağ </a:t>
                      </a:r>
                      <a:r>
                        <a:rPr lang="tr-TR" sz="1400" b="1" i="0" u="none" strike="noStrike" dirty="0" err="1">
                          <a:solidFill>
                            <a:srgbClr val="000000"/>
                          </a:solidFill>
                          <a:effectLst/>
                          <a:latin typeface="Calibri" panose="020F0502020204030204" pitchFamily="34" charset="0"/>
                          <a:cs typeface="Calibri" panose="020F0502020204030204" pitchFamily="34" charset="0"/>
                        </a:rPr>
                        <a:t>Ün.Mennan</a:t>
                      </a:r>
                      <a:r>
                        <a:rPr lang="tr-TR" sz="1400" b="1" i="0" u="none" strike="noStrike" dirty="0">
                          <a:solidFill>
                            <a:srgbClr val="000000"/>
                          </a:solidFill>
                          <a:effectLst/>
                          <a:latin typeface="Calibri" panose="020F0502020204030204" pitchFamily="34" charset="0"/>
                          <a:cs typeface="Calibri" panose="020F0502020204030204" pitchFamily="34" charset="0"/>
                        </a:rPr>
                        <a:t> Pasinli Atçılık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69,44</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1.180,95</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170,07</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4274920657"/>
                  </a:ext>
                </a:extLst>
              </a:tr>
              <a:tr h="257946">
                <a:tc>
                  <a:txBody>
                    <a:bodyPr/>
                    <a:lstStyle/>
                    <a:p>
                      <a:pPr algn="l" fontAlgn="ctr"/>
                      <a:r>
                        <a:rPr lang="tr-TR" sz="1400" b="1" i="0" u="none" strike="noStrike" dirty="0">
                          <a:solidFill>
                            <a:srgbClr val="000000"/>
                          </a:solidFill>
                          <a:effectLst/>
                          <a:latin typeface="Calibri" panose="020F0502020204030204" pitchFamily="34" charset="0"/>
                          <a:cs typeface="Calibri" panose="020F0502020204030204" pitchFamily="34" charset="0"/>
                        </a:rPr>
                        <a:t>Uludağ </a:t>
                      </a:r>
                      <a:r>
                        <a:rPr lang="tr-TR" sz="1400" b="1" i="0" u="none" strike="noStrike" dirty="0" err="1">
                          <a:solidFill>
                            <a:srgbClr val="000000"/>
                          </a:solidFill>
                          <a:effectLst/>
                          <a:latin typeface="Calibri" panose="020F0502020204030204" pitchFamily="34" charset="0"/>
                          <a:cs typeface="Calibri" panose="020F0502020204030204" pitchFamily="34" charset="0"/>
                        </a:rPr>
                        <a:t>Ün.İnegöl</a:t>
                      </a:r>
                      <a:r>
                        <a:rPr lang="tr-TR" sz="1400" b="1" i="0" u="none" strike="noStrike" dirty="0">
                          <a:solidFill>
                            <a:srgbClr val="000000"/>
                          </a:solidFill>
                          <a:effectLst/>
                          <a:latin typeface="Calibri" panose="020F0502020204030204" pitchFamily="34" charset="0"/>
                          <a:cs typeface="Calibri" panose="020F0502020204030204" pitchFamily="34" charset="0"/>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3.564,13</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17.854,76</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500,96</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129734734"/>
                  </a:ext>
                </a:extLst>
              </a:tr>
              <a:tr h="257946">
                <a:tc>
                  <a:txBody>
                    <a:bodyPr/>
                    <a:lstStyle/>
                    <a:p>
                      <a:pPr algn="l" fontAlgn="ctr"/>
                      <a:r>
                        <a:rPr lang="tr-TR" sz="1400" b="1" i="0" u="none" strike="noStrike" dirty="0">
                          <a:solidFill>
                            <a:srgbClr val="000000"/>
                          </a:solidFill>
                          <a:effectLst/>
                          <a:latin typeface="Calibri" panose="020F0502020204030204" pitchFamily="34" charset="0"/>
                          <a:cs typeface="Calibri" panose="020F0502020204030204" pitchFamily="34" charset="0"/>
                        </a:rPr>
                        <a:t>Uludağ </a:t>
                      </a:r>
                      <a:r>
                        <a:rPr lang="tr-TR" sz="1400" b="1" i="0" u="none" strike="noStrike" dirty="0" err="1">
                          <a:solidFill>
                            <a:srgbClr val="000000"/>
                          </a:solidFill>
                          <a:effectLst/>
                          <a:latin typeface="Calibri" panose="020F0502020204030204" pitchFamily="34" charset="0"/>
                          <a:cs typeface="Calibri" panose="020F0502020204030204" pitchFamily="34" charset="0"/>
                        </a:rPr>
                        <a:t>Ün.Orhangazi</a:t>
                      </a:r>
                      <a:r>
                        <a:rPr lang="tr-TR" sz="1400" b="1" i="0" u="none" strike="noStrike" dirty="0">
                          <a:solidFill>
                            <a:srgbClr val="000000"/>
                          </a:solidFill>
                          <a:effectLst/>
                          <a:latin typeface="Calibri" panose="020F0502020204030204" pitchFamily="34" charset="0"/>
                          <a:cs typeface="Calibri" panose="020F0502020204030204" pitchFamily="34" charset="0"/>
                        </a:rPr>
                        <a:t> Yeniköy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288,95</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320,01</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110,75</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3662390967"/>
                  </a:ext>
                </a:extLst>
              </a:tr>
              <a:tr h="257946">
                <a:tc>
                  <a:txBody>
                    <a:bodyPr/>
                    <a:lstStyle/>
                    <a:p>
                      <a:pPr algn="l" fontAlgn="ctr"/>
                      <a:r>
                        <a:rPr lang="tr-TR" sz="1400" b="1" i="0" u="none" strike="noStrike" dirty="0" smtClean="0">
                          <a:solidFill>
                            <a:srgbClr val="000000"/>
                          </a:solidFill>
                          <a:effectLst/>
                          <a:latin typeface="Calibri" panose="020F0502020204030204" pitchFamily="34" charset="0"/>
                          <a:cs typeface="Calibri" panose="020F0502020204030204" pitchFamily="34" charset="0"/>
                        </a:rPr>
                        <a:t>U. </a:t>
                      </a:r>
                      <a:r>
                        <a:rPr lang="tr-TR" sz="1400" b="1" i="0" u="none" strike="noStrike" dirty="0" err="1">
                          <a:solidFill>
                            <a:srgbClr val="000000"/>
                          </a:solidFill>
                          <a:effectLst/>
                          <a:latin typeface="Calibri" panose="020F0502020204030204" pitchFamily="34" charset="0"/>
                          <a:cs typeface="Calibri" panose="020F0502020204030204" pitchFamily="34" charset="0"/>
                        </a:rPr>
                        <a:t>Ün.Gemlik</a:t>
                      </a:r>
                      <a:r>
                        <a:rPr lang="tr-TR" sz="1400" b="1" i="0" u="none" strike="noStrike" dirty="0">
                          <a:solidFill>
                            <a:srgbClr val="000000"/>
                          </a:solidFill>
                          <a:effectLst/>
                          <a:latin typeface="Calibri" panose="020F0502020204030204" pitchFamily="34" charset="0"/>
                          <a:cs typeface="Calibri" panose="020F0502020204030204" pitchFamily="34" charset="0"/>
                        </a:rPr>
                        <a:t> Asım Kocabıyık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300,00</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1.589,22</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529,75</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416284470"/>
                  </a:ext>
                </a:extLst>
              </a:tr>
              <a:tr h="270774">
                <a:tc>
                  <a:txBody>
                    <a:bodyPr/>
                    <a:lstStyle/>
                    <a:p>
                      <a:pPr algn="l" fontAlgn="ctr"/>
                      <a:r>
                        <a:rPr lang="tr-TR" sz="1400" b="1" i="0" u="none" strike="noStrike" dirty="0">
                          <a:solidFill>
                            <a:srgbClr val="000000"/>
                          </a:solidFill>
                          <a:effectLst/>
                          <a:latin typeface="Calibri" panose="020F0502020204030204" pitchFamily="34" charset="0"/>
                          <a:cs typeface="Calibri" panose="020F0502020204030204" pitchFamily="34" charset="0"/>
                        </a:rPr>
                        <a:t>Uludağ </a:t>
                      </a:r>
                      <a:r>
                        <a:rPr lang="tr-TR" sz="1400" b="1" i="0" u="none" strike="noStrike" dirty="0" err="1">
                          <a:solidFill>
                            <a:srgbClr val="000000"/>
                          </a:solidFill>
                          <a:effectLst/>
                          <a:latin typeface="Calibri" panose="020F0502020204030204" pitchFamily="34" charset="0"/>
                          <a:cs typeface="Calibri" panose="020F0502020204030204" pitchFamily="34" charset="0"/>
                        </a:rPr>
                        <a:t>Ün.Sosyal</a:t>
                      </a:r>
                      <a:r>
                        <a:rPr lang="tr-TR" sz="1400" b="1" i="0" u="none" strike="noStrike" dirty="0">
                          <a:solidFill>
                            <a:srgbClr val="000000"/>
                          </a:solidFill>
                          <a:effectLst/>
                          <a:latin typeface="Calibri" panose="020F0502020204030204" pitchFamily="34" charset="0"/>
                          <a:cs typeface="Calibri" panose="020F0502020204030204" pitchFamily="34" charset="0"/>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53,47</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4,24</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-1261,09</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2612225369"/>
                  </a:ext>
                </a:extLst>
              </a:tr>
              <a:tr h="257946">
                <a:tc>
                  <a:txBody>
                    <a:bodyPr/>
                    <a:lstStyle/>
                    <a:p>
                      <a:pPr algn="l" fontAlgn="ctr"/>
                      <a:r>
                        <a:rPr lang="tr-TR" sz="1400" b="1" i="0" u="none" strike="noStrike" dirty="0" err="1" smtClean="0">
                          <a:solidFill>
                            <a:srgbClr val="000000"/>
                          </a:solidFill>
                          <a:effectLst/>
                          <a:latin typeface="Calibri" panose="020F0502020204030204" pitchFamily="34" charset="0"/>
                          <a:cs typeface="Calibri" panose="020F0502020204030204" pitchFamily="34" charset="0"/>
                        </a:rPr>
                        <a:t>U.Ün.İznik</a:t>
                      </a:r>
                      <a:r>
                        <a:rPr lang="tr-TR" sz="1400" b="1" i="0" u="none" strike="noStrike" dirty="0" smtClean="0">
                          <a:solidFill>
                            <a:srgbClr val="000000"/>
                          </a:solidFill>
                          <a:effectLst/>
                          <a:latin typeface="Calibri" panose="020F0502020204030204" pitchFamily="34" charset="0"/>
                          <a:cs typeface="Calibri" panose="020F0502020204030204" pitchFamily="34" charset="0"/>
                        </a:rPr>
                        <a:t> </a:t>
                      </a:r>
                      <a:r>
                        <a:rPr lang="tr-TR" sz="1400" b="1" i="0" u="none" strike="noStrike" dirty="0">
                          <a:solidFill>
                            <a:srgbClr val="000000"/>
                          </a:solidFill>
                          <a:effectLst/>
                          <a:latin typeface="Calibri" panose="020F0502020204030204" pitchFamily="34" charset="0"/>
                          <a:cs typeface="Calibri" panose="020F0502020204030204" pitchFamily="34" charset="0"/>
                        </a:rPr>
                        <a:t>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0,90</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319,46</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35495,56</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264101243"/>
                  </a:ext>
                </a:extLst>
              </a:tr>
              <a:tr h="257946">
                <a:tc>
                  <a:txBody>
                    <a:bodyPr/>
                    <a:lstStyle/>
                    <a:p>
                      <a:pPr algn="l" fontAlgn="ctr"/>
                      <a:r>
                        <a:rPr lang="tr-TR" sz="1400" b="1" i="0" u="none" strike="noStrike" dirty="0" err="1" smtClean="0">
                          <a:solidFill>
                            <a:srgbClr val="000000"/>
                          </a:solidFill>
                          <a:effectLst/>
                          <a:latin typeface="Calibri" panose="020F0502020204030204" pitchFamily="34" charset="0"/>
                          <a:cs typeface="Calibri" panose="020F0502020204030204" pitchFamily="34" charset="0"/>
                        </a:rPr>
                        <a:t>U.Ü.Karacabey</a:t>
                      </a:r>
                      <a:r>
                        <a:rPr lang="tr-TR" sz="1400" b="1" i="0" u="none" strike="noStrike" dirty="0" smtClean="0">
                          <a:solidFill>
                            <a:srgbClr val="000000"/>
                          </a:solidFill>
                          <a:effectLst/>
                          <a:latin typeface="Calibri" panose="020F0502020204030204" pitchFamily="34" charset="0"/>
                          <a:cs typeface="Calibri" panose="020F0502020204030204" pitchFamily="34" charset="0"/>
                        </a:rPr>
                        <a:t> MYO</a:t>
                      </a:r>
                      <a:endParaRPr lang="tr-TR"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15,00</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12,71</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-118,02</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996878207"/>
                  </a:ext>
                </a:extLst>
              </a:tr>
              <a:tr h="257946">
                <a:tc>
                  <a:txBody>
                    <a:bodyPr/>
                    <a:lstStyle/>
                    <a:p>
                      <a:pPr algn="l" fontAlgn="ctr"/>
                      <a:r>
                        <a:rPr lang="tr-TR" sz="1400" b="1" i="0" u="none" strike="noStrike" dirty="0">
                          <a:solidFill>
                            <a:srgbClr val="000000"/>
                          </a:solidFill>
                          <a:effectLst/>
                          <a:latin typeface="Calibri" panose="020F0502020204030204" pitchFamily="34" charset="0"/>
                          <a:cs typeface="Calibri" panose="020F0502020204030204" pitchFamily="34" charset="0"/>
                        </a:rPr>
                        <a:t>Uludağ </a:t>
                      </a:r>
                      <a:r>
                        <a:rPr lang="tr-TR" sz="1400" b="1" i="0" u="none" strike="noStrike" dirty="0" err="1">
                          <a:solidFill>
                            <a:srgbClr val="000000"/>
                          </a:solidFill>
                          <a:effectLst/>
                          <a:latin typeface="Calibri" panose="020F0502020204030204" pitchFamily="34" charset="0"/>
                          <a:cs typeface="Calibri" panose="020F0502020204030204" pitchFamily="34" charset="0"/>
                        </a:rPr>
                        <a:t>Ün.Arıcılık</a:t>
                      </a:r>
                      <a:r>
                        <a:rPr lang="tr-TR" sz="1400" b="1" i="0" u="none" strike="noStrike" dirty="0">
                          <a:solidFill>
                            <a:srgbClr val="000000"/>
                          </a:solidFill>
                          <a:effectLst/>
                          <a:latin typeface="Calibri" panose="020F0502020204030204" pitchFamily="34" charset="0"/>
                          <a:cs typeface="Calibri" panose="020F0502020204030204" pitchFamily="34" charset="0"/>
                        </a:rPr>
                        <a:t> Geliş. Ve Uy. </a:t>
                      </a:r>
                      <a:r>
                        <a:rPr lang="tr-TR" sz="1400" b="1" i="0" u="none" strike="noStrike" dirty="0" err="1">
                          <a:solidFill>
                            <a:srgbClr val="000000"/>
                          </a:solidFill>
                          <a:effectLst/>
                          <a:latin typeface="Calibri" panose="020F0502020204030204" pitchFamily="34" charset="0"/>
                          <a:cs typeface="Calibri" panose="020F0502020204030204" pitchFamily="34" charset="0"/>
                        </a:rPr>
                        <a:t>Mrk</a:t>
                      </a:r>
                      <a:r>
                        <a:rPr lang="tr-TR" sz="14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852,13</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1.330,12</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Calibri" panose="020F0502020204030204" pitchFamily="34" charset="0"/>
                          <a:cs typeface="Calibri" panose="020F0502020204030204" pitchFamily="34" charset="0"/>
                        </a:rPr>
                        <a:t>156,10</a:t>
                      </a:r>
                      <a:endParaRPr lang="tr-TR"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4080701799"/>
                  </a:ext>
                </a:extLst>
              </a:tr>
              <a:tr h="192405">
                <a:tc>
                  <a:txBody>
                    <a:bodyPr/>
                    <a:lstStyle/>
                    <a:p>
                      <a:pPr algn="l" fontAlgn="ctr"/>
                      <a:r>
                        <a:rPr lang="tr-TR" sz="1200" b="1" i="0" u="none" strike="noStrike" dirty="0">
                          <a:solidFill>
                            <a:srgbClr val="000000"/>
                          </a:solidFill>
                          <a:effectLst/>
                          <a:latin typeface="Calibri (Gövde)"/>
                        </a:rPr>
                        <a:t>TOPLAM</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Gövde)"/>
                        </a:rPr>
                        <a:t>4.008.898,69</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Gövde)"/>
                        </a:rPr>
                        <a:t>9.548.420,09</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Gövde)"/>
                        </a:rPr>
                        <a:t>238,19</a:t>
                      </a:r>
                      <a:endParaRPr lang="tr-TR" sz="1200" b="1" i="0" u="none" strike="noStrike" dirty="0">
                        <a:solidFill>
                          <a:srgbClr val="000000"/>
                        </a:solidFill>
                        <a:effectLst/>
                        <a:latin typeface="Calibri (Gövde)"/>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4040801596"/>
                  </a:ext>
                </a:extLst>
              </a:tr>
            </a:tbl>
          </a:graphicData>
        </a:graphic>
      </p:graphicFrame>
      <p:sp>
        <p:nvSpPr>
          <p:cNvPr id="10" name="Yuvarlatılmış Dikdörtgen 9"/>
          <p:cNvSpPr/>
          <p:nvPr/>
        </p:nvSpPr>
        <p:spPr>
          <a:xfrm>
            <a:off x="388640" y="1083253"/>
            <a:ext cx="558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1600" b="1" dirty="0">
                <a:solidFill>
                  <a:schemeClr val="tx1"/>
                </a:solidFill>
                <a:cs typeface="Arial" charset="0"/>
              </a:rPr>
              <a:t>D.S.S  </a:t>
            </a:r>
            <a:r>
              <a:rPr lang="tr-TR" sz="1600" b="1" dirty="0" smtClean="0">
                <a:solidFill>
                  <a:schemeClr val="tx1"/>
                </a:solidFill>
                <a:cs typeface="Arial" charset="0"/>
              </a:rPr>
              <a:t>31.12.2022  </a:t>
            </a:r>
            <a:r>
              <a:rPr lang="tr-TR" sz="1600" b="1" dirty="0">
                <a:solidFill>
                  <a:schemeClr val="tx1"/>
                </a:solidFill>
                <a:cs typeface="Arial" charset="0"/>
              </a:rPr>
              <a:t>TARİHİ </a:t>
            </a:r>
            <a:r>
              <a:rPr lang="tr-TR" sz="1600" b="1" dirty="0" smtClean="0">
                <a:solidFill>
                  <a:schemeClr val="tx1"/>
                </a:solidFill>
                <a:cs typeface="Arial" charset="0"/>
              </a:rPr>
              <a:t>İTİBARİYLE ÖDENEN </a:t>
            </a:r>
            <a:r>
              <a:rPr lang="tr-TR" sz="1600" b="1" dirty="0">
                <a:solidFill>
                  <a:schemeClr val="tx1"/>
                </a:solidFill>
                <a:cs typeface="Arial" charset="0"/>
              </a:rPr>
              <a:t>HAZİNE  PAYI </a:t>
            </a:r>
          </a:p>
        </p:txBody>
      </p:sp>
      <p:sp>
        <p:nvSpPr>
          <p:cNvPr id="11" name="Slayt Numarası Yer Tutucusu 2"/>
          <p:cNvSpPr>
            <a:spLocks noGrp="1"/>
          </p:cNvSpPr>
          <p:nvPr>
            <p:ph type="sldNum" sz="quarter" idx="12"/>
          </p:nvPr>
        </p:nvSpPr>
        <p:spPr>
          <a:xfrm>
            <a:off x="6293296" y="6356350"/>
            <a:ext cx="2743200" cy="365125"/>
          </a:xfrm>
        </p:spPr>
        <p:txBody>
          <a:bodyPr/>
          <a:lstStyle/>
          <a:p>
            <a:pPr>
              <a:defRPr/>
            </a:pPr>
            <a:fld id="{70F63F88-EFBF-44E3-8AA3-2EF93B17461B}" type="slidenum">
              <a:rPr lang="tr-TR" altLang="tr-TR" smtClean="0"/>
              <a:pPr>
                <a:defRPr/>
              </a:pPr>
              <a:t>33</a:t>
            </a:fld>
            <a:endParaRPr lang="tr-TR" altLang="tr-TR" dirty="0"/>
          </a:p>
        </p:txBody>
      </p:sp>
      <p:sp>
        <p:nvSpPr>
          <p:cNvPr id="6" name="Yuvarlatılmış Dikdörtgen 5"/>
          <p:cNvSpPr/>
          <p:nvPr/>
        </p:nvSpPr>
        <p:spPr>
          <a:xfrm>
            <a:off x="395536" y="22470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DÖNER SERMAYE İŞLEMLERİ</a:t>
            </a:r>
            <a:endParaRPr lang="tr-TR" sz="2000" b="1" dirty="0">
              <a:solidFill>
                <a:schemeClr val="tx1"/>
              </a:solidFill>
              <a:latin typeface="+mj-lt"/>
            </a:endParaRPr>
          </a:p>
        </p:txBody>
      </p:sp>
    </p:spTree>
    <p:extLst>
      <p:ext uri="{BB962C8B-B14F-4D97-AF65-F5344CB8AC3E}">
        <p14:creationId xmlns:p14="http://schemas.microsoft.com/office/powerpoint/2010/main" val="38645430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34</a:t>
            </a:fld>
            <a:endParaRPr lang="tr-TR" altLang="tr-TR"/>
          </a:p>
        </p:txBody>
      </p:sp>
      <p:sp>
        <p:nvSpPr>
          <p:cNvPr id="9" name="8 Yuvarlatılmış Dikdörtgen"/>
          <p:cNvSpPr/>
          <p:nvPr/>
        </p:nvSpPr>
        <p:spPr>
          <a:xfrm>
            <a:off x="538675" y="1556792"/>
            <a:ext cx="7921757" cy="10126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b="1" dirty="0" smtClean="0">
                <a:solidFill>
                  <a:schemeClr val="tx1"/>
                </a:solidFill>
              </a:rPr>
              <a:t>Muhasebe Denetmenleri Koordinatörlüğü </a:t>
            </a:r>
            <a:r>
              <a:rPr lang="tr-TR" sz="1600" dirty="0" smtClean="0">
                <a:solidFill>
                  <a:schemeClr val="tx1"/>
                </a:solidFill>
              </a:rPr>
              <a:t>2  Muhasebe Denetmeni 2 Defterdarlık uzmanı görev yapmakta olup, 2021-2022 yıllarına ait soruşturma, inceleme, denetim ve teftiş  sonucu düzenlenen raporlar aşağıya çıkartılmıştır.</a:t>
            </a:r>
            <a:endParaRPr lang="tr-TR" sz="1600" dirty="0">
              <a:solidFill>
                <a:schemeClr val="tx1"/>
              </a:solidFill>
            </a:endParaRPr>
          </a:p>
        </p:txBody>
      </p:sp>
      <p:graphicFrame>
        <p:nvGraphicFramePr>
          <p:cNvPr id="10" name="Tablo 9"/>
          <p:cNvGraphicFramePr>
            <a:graphicFrameLocks noGrp="1"/>
          </p:cNvGraphicFramePr>
          <p:nvPr>
            <p:extLst>
              <p:ext uri="{D42A27DB-BD31-4B8C-83A1-F6EECF244321}">
                <p14:modId xmlns:p14="http://schemas.microsoft.com/office/powerpoint/2010/main" val="2176095583"/>
              </p:ext>
            </p:extLst>
          </p:nvPr>
        </p:nvGraphicFramePr>
        <p:xfrm>
          <a:off x="538674" y="2996952"/>
          <a:ext cx="7921758" cy="2964840"/>
        </p:xfrm>
        <a:graphic>
          <a:graphicData uri="http://schemas.openxmlformats.org/drawingml/2006/table">
            <a:tbl>
              <a:tblPr firstRow="1" bandRow="1">
                <a:tableStyleId>{5C22544A-7EE6-4342-B048-85BDC9FD1C3A}</a:tableStyleId>
              </a:tblPr>
              <a:tblGrid>
                <a:gridCol w="3097222">
                  <a:extLst>
                    <a:ext uri="{9D8B030D-6E8A-4147-A177-3AD203B41FA5}">
                      <a16:colId xmlns="" xmlns:a16="http://schemas.microsoft.com/office/drawing/2014/main" val="1645448122"/>
                    </a:ext>
                  </a:extLst>
                </a:gridCol>
                <a:gridCol w="2160240">
                  <a:extLst>
                    <a:ext uri="{9D8B030D-6E8A-4147-A177-3AD203B41FA5}">
                      <a16:colId xmlns="" xmlns:a16="http://schemas.microsoft.com/office/drawing/2014/main" val="1296825836"/>
                    </a:ext>
                  </a:extLst>
                </a:gridCol>
                <a:gridCol w="2664296">
                  <a:extLst>
                    <a:ext uri="{9D8B030D-6E8A-4147-A177-3AD203B41FA5}">
                      <a16:colId xmlns="" xmlns:a16="http://schemas.microsoft.com/office/drawing/2014/main" val="427977486"/>
                    </a:ext>
                  </a:extLst>
                </a:gridCol>
              </a:tblGrid>
              <a:tr h="370605">
                <a:tc>
                  <a:txBody>
                    <a:bodyPr/>
                    <a:lstStyle/>
                    <a:p>
                      <a:pPr algn="l"/>
                      <a:r>
                        <a:rPr lang="tr-TR" sz="1400" dirty="0" smtClean="0"/>
                        <a:t>DENETİM TÜRÜ</a:t>
                      </a:r>
                      <a:endParaRPr lang="tr-TR" sz="1400" dirty="0"/>
                    </a:p>
                  </a:txBody>
                  <a:tcPr anchor="ctr"/>
                </a:tc>
                <a:tc>
                  <a:txBody>
                    <a:bodyPr/>
                    <a:lstStyle/>
                    <a:p>
                      <a:pPr algn="ctr"/>
                      <a:r>
                        <a:rPr lang="tr-TR" sz="1400" dirty="0" smtClean="0"/>
                        <a:t>2021</a:t>
                      </a:r>
                      <a:endParaRPr lang="tr-TR" sz="1400" dirty="0"/>
                    </a:p>
                  </a:txBody>
                  <a:tcPr anchor="ctr"/>
                </a:tc>
                <a:tc>
                  <a:txBody>
                    <a:bodyPr/>
                    <a:lstStyle/>
                    <a:p>
                      <a:pPr algn="ctr"/>
                      <a:r>
                        <a:rPr lang="tr-TR" sz="1400" dirty="0" smtClean="0"/>
                        <a:t>2022</a:t>
                      </a:r>
                      <a:endParaRPr lang="tr-TR" sz="1400" dirty="0"/>
                    </a:p>
                  </a:txBody>
                  <a:tcPr anchor="ctr"/>
                </a:tc>
                <a:extLst>
                  <a:ext uri="{0D108BD9-81ED-4DB2-BD59-A6C34878D82A}">
                    <a16:rowId xmlns="" xmlns:a16="http://schemas.microsoft.com/office/drawing/2014/main" val="2208250480"/>
                  </a:ext>
                </a:extLst>
              </a:tr>
              <a:tr h="370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1" dirty="0" smtClean="0">
                          <a:latin typeface="Calibri (Gövde)"/>
                        </a:rPr>
                        <a:t>İlçe</a:t>
                      </a:r>
                      <a:r>
                        <a:rPr lang="tr-TR" sz="1200" b="1" baseline="0" dirty="0" smtClean="0">
                          <a:latin typeface="Calibri (Gövde)"/>
                        </a:rPr>
                        <a:t> </a:t>
                      </a:r>
                      <a:r>
                        <a:rPr lang="tr-TR" sz="1200" b="1" dirty="0" smtClean="0">
                          <a:latin typeface="Calibri (Gövde)"/>
                        </a:rPr>
                        <a:t>Denetimi</a:t>
                      </a:r>
                      <a:r>
                        <a:rPr lang="tr-TR" sz="1200" b="1" baseline="0" dirty="0" smtClean="0">
                          <a:latin typeface="Calibri (Gövde)"/>
                        </a:rPr>
                        <a:t> (Denetim Raporu)</a:t>
                      </a:r>
                      <a:endParaRPr lang="tr-TR" sz="1200" b="1" dirty="0" smtClean="0">
                        <a:latin typeface="Calibri (Gövde)"/>
                      </a:endParaRPr>
                    </a:p>
                  </a:txBody>
                  <a:tcPr anchor="ctr"/>
                </a:tc>
                <a:tc>
                  <a:txBody>
                    <a:bodyPr/>
                    <a:lstStyle/>
                    <a:p>
                      <a:pPr algn="ctr"/>
                      <a:r>
                        <a:rPr lang="tr-TR" sz="1200" b="0" dirty="0" smtClean="0">
                          <a:latin typeface="Calibri (Gövde)"/>
                        </a:rPr>
                        <a:t>---</a:t>
                      </a:r>
                      <a:endParaRPr lang="tr-TR" sz="1200" b="0" dirty="0">
                        <a:latin typeface="Calibri (Gövde)"/>
                      </a:endParaRPr>
                    </a:p>
                  </a:txBody>
                  <a:tcPr anchor="ctr"/>
                </a:tc>
                <a:tc>
                  <a:txBody>
                    <a:bodyPr/>
                    <a:lstStyle/>
                    <a:p>
                      <a:pPr algn="ctr"/>
                      <a:r>
                        <a:rPr lang="tr-TR" sz="1200" b="0" dirty="0" smtClean="0">
                          <a:latin typeface="Calibri (Gövde)"/>
                        </a:rPr>
                        <a:t>4</a:t>
                      </a:r>
                      <a:endParaRPr lang="tr-TR" sz="1200" b="0" dirty="0">
                        <a:latin typeface="Calibri (Gövde)"/>
                      </a:endParaRPr>
                    </a:p>
                  </a:txBody>
                  <a:tcPr anchor="ctr"/>
                </a:tc>
                <a:extLst>
                  <a:ext uri="{0D108BD9-81ED-4DB2-BD59-A6C34878D82A}">
                    <a16:rowId xmlns="" xmlns:a16="http://schemas.microsoft.com/office/drawing/2014/main" val="3942893273"/>
                  </a:ext>
                </a:extLst>
              </a:tr>
              <a:tr h="370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1" dirty="0" smtClean="0">
                          <a:latin typeface="Calibri (Gövde)"/>
                        </a:rPr>
                        <a:t>İlçe Denetimi </a:t>
                      </a:r>
                      <a:r>
                        <a:rPr lang="tr-TR" sz="1200" b="1" baseline="0" dirty="0" smtClean="0">
                          <a:latin typeface="Calibri (Gövde)"/>
                        </a:rPr>
                        <a:t>(Cevaplı Raporu)</a:t>
                      </a:r>
                      <a:endParaRPr lang="tr-TR" sz="1200" b="1" dirty="0" smtClean="0">
                        <a:latin typeface="Calibri (Gövde)"/>
                      </a:endParaRPr>
                    </a:p>
                  </a:txBody>
                  <a:tcPr anchor="ctr"/>
                </a:tc>
                <a:tc>
                  <a:txBody>
                    <a:bodyPr/>
                    <a:lstStyle/>
                    <a:p>
                      <a:pPr algn="ctr"/>
                      <a:r>
                        <a:rPr lang="tr-TR" sz="1200" b="0" dirty="0" smtClean="0">
                          <a:latin typeface="Calibri (Gövde)"/>
                        </a:rPr>
                        <a:t>---</a:t>
                      </a:r>
                      <a:endParaRPr lang="tr-TR" sz="1200" b="0" dirty="0">
                        <a:latin typeface="Calibri (Gövde)"/>
                      </a:endParaRPr>
                    </a:p>
                  </a:txBody>
                  <a:tcPr anchor="ctr"/>
                </a:tc>
                <a:tc>
                  <a:txBody>
                    <a:bodyPr/>
                    <a:lstStyle/>
                    <a:p>
                      <a:pPr algn="ctr"/>
                      <a:r>
                        <a:rPr lang="tr-TR" sz="1200" b="0" dirty="0" smtClean="0">
                          <a:latin typeface="Calibri (Gövde)"/>
                        </a:rPr>
                        <a:t>4</a:t>
                      </a:r>
                      <a:endParaRPr lang="tr-TR" sz="1200" b="0" dirty="0">
                        <a:latin typeface="Calibri (Gövde)"/>
                      </a:endParaRPr>
                    </a:p>
                  </a:txBody>
                  <a:tcPr anchor="ctr"/>
                </a:tc>
                <a:extLst>
                  <a:ext uri="{0D108BD9-81ED-4DB2-BD59-A6C34878D82A}">
                    <a16:rowId xmlns="" xmlns:a16="http://schemas.microsoft.com/office/drawing/2014/main" val="3388247833"/>
                  </a:ext>
                </a:extLst>
              </a:tr>
              <a:tr h="370605">
                <a:tc>
                  <a:txBody>
                    <a:bodyPr/>
                    <a:lstStyle/>
                    <a:p>
                      <a:pPr algn="l"/>
                      <a:r>
                        <a:rPr lang="tr-TR" sz="1200" b="1" dirty="0" err="1" smtClean="0">
                          <a:latin typeface="Calibri (Gövde)"/>
                        </a:rPr>
                        <a:t>Dss</a:t>
                      </a:r>
                      <a:r>
                        <a:rPr lang="tr-TR" sz="1200" b="1" dirty="0" smtClean="0">
                          <a:latin typeface="Calibri (Gövde)"/>
                        </a:rPr>
                        <a:t> Denetimi</a:t>
                      </a:r>
                      <a:endParaRPr lang="tr-TR" sz="1200" b="1" dirty="0">
                        <a:latin typeface="Calibri (Gövde)"/>
                      </a:endParaRPr>
                    </a:p>
                  </a:txBody>
                  <a:tcPr anchor="ctr"/>
                </a:tc>
                <a:tc>
                  <a:txBody>
                    <a:bodyPr/>
                    <a:lstStyle/>
                    <a:p>
                      <a:pPr algn="ctr"/>
                      <a:r>
                        <a:rPr lang="tr-TR" sz="1200" b="0" dirty="0" smtClean="0">
                          <a:latin typeface="Calibri (Gövde)"/>
                        </a:rPr>
                        <a:t>---</a:t>
                      </a:r>
                      <a:endParaRPr lang="tr-TR" sz="1200" b="0" dirty="0">
                        <a:latin typeface="Calibri (Gövde)"/>
                      </a:endParaRPr>
                    </a:p>
                  </a:txBody>
                  <a:tcPr anchor="ctr"/>
                </a:tc>
                <a:tc>
                  <a:txBody>
                    <a:bodyPr/>
                    <a:lstStyle/>
                    <a:p>
                      <a:pPr algn="ctr"/>
                      <a:r>
                        <a:rPr lang="tr-TR" sz="1200" b="0" dirty="0" smtClean="0">
                          <a:latin typeface="Calibri (Gövde)"/>
                        </a:rPr>
                        <a:t>---</a:t>
                      </a:r>
                      <a:endParaRPr lang="tr-TR" sz="1200" b="0" dirty="0">
                        <a:latin typeface="Calibri (Gövde)"/>
                      </a:endParaRPr>
                    </a:p>
                  </a:txBody>
                  <a:tcPr anchor="ctr"/>
                </a:tc>
                <a:extLst>
                  <a:ext uri="{0D108BD9-81ED-4DB2-BD59-A6C34878D82A}">
                    <a16:rowId xmlns="" xmlns:a16="http://schemas.microsoft.com/office/drawing/2014/main" val="428466762"/>
                  </a:ext>
                </a:extLst>
              </a:tr>
              <a:tr h="370605">
                <a:tc>
                  <a:txBody>
                    <a:bodyPr/>
                    <a:lstStyle/>
                    <a:p>
                      <a:pPr algn="l"/>
                      <a:r>
                        <a:rPr lang="tr-TR" sz="1200" b="1" dirty="0" smtClean="0">
                          <a:latin typeface="Calibri (Gövde)"/>
                        </a:rPr>
                        <a:t>Birlik Denetimi</a:t>
                      </a:r>
                      <a:endParaRPr lang="tr-TR" sz="1200" b="1" dirty="0">
                        <a:latin typeface="Calibri (Gövde)"/>
                      </a:endParaRPr>
                    </a:p>
                  </a:txBody>
                  <a:tcPr anchor="ctr"/>
                </a:tc>
                <a:tc>
                  <a:txBody>
                    <a:bodyPr/>
                    <a:lstStyle/>
                    <a:p>
                      <a:pPr algn="ctr"/>
                      <a:r>
                        <a:rPr lang="tr-TR" sz="1200" b="0" dirty="0" smtClean="0">
                          <a:latin typeface="Calibri (Gövde)"/>
                        </a:rPr>
                        <a:t>5</a:t>
                      </a:r>
                      <a:endParaRPr lang="tr-TR" sz="1200" b="0" dirty="0">
                        <a:latin typeface="Calibri (Gövde)"/>
                      </a:endParaRPr>
                    </a:p>
                  </a:txBody>
                  <a:tcPr anchor="ctr"/>
                </a:tc>
                <a:tc>
                  <a:txBody>
                    <a:bodyPr/>
                    <a:lstStyle/>
                    <a:p>
                      <a:pPr algn="ctr"/>
                      <a:r>
                        <a:rPr lang="tr-TR" sz="1200" b="0" dirty="0" smtClean="0">
                          <a:latin typeface="Calibri (Gövde)"/>
                        </a:rPr>
                        <a:t>7</a:t>
                      </a:r>
                      <a:endParaRPr lang="tr-TR" sz="1200" b="0" dirty="0">
                        <a:latin typeface="Calibri (Gövde)"/>
                      </a:endParaRPr>
                    </a:p>
                  </a:txBody>
                  <a:tcPr anchor="ctr"/>
                </a:tc>
                <a:extLst>
                  <a:ext uri="{0D108BD9-81ED-4DB2-BD59-A6C34878D82A}">
                    <a16:rowId xmlns="" xmlns:a16="http://schemas.microsoft.com/office/drawing/2014/main" val="1594311840"/>
                  </a:ext>
                </a:extLst>
              </a:tr>
              <a:tr h="370605">
                <a:tc>
                  <a:txBody>
                    <a:bodyPr/>
                    <a:lstStyle/>
                    <a:p>
                      <a:pPr algn="l"/>
                      <a:r>
                        <a:rPr lang="tr-TR" sz="1200" b="1" dirty="0" smtClean="0">
                          <a:latin typeface="Calibri (Gövde)"/>
                        </a:rPr>
                        <a:t>Araştırma-inceleme</a:t>
                      </a:r>
                      <a:endParaRPr lang="tr-TR" sz="1200" b="1" dirty="0">
                        <a:latin typeface="Calibri (Gövde)"/>
                      </a:endParaRPr>
                    </a:p>
                  </a:txBody>
                  <a:tcPr anchor="ctr"/>
                </a:tc>
                <a:tc>
                  <a:txBody>
                    <a:bodyPr/>
                    <a:lstStyle/>
                    <a:p>
                      <a:pPr algn="ctr"/>
                      <a:r>
                        <a:rPr lang="tr-TR" sz="1200" b="0" dirty="0" smtClean="0">
                          <a:latin typeface="Calibri (Gövde)"/>
                        </a:rPr>
                        <a:t>5</a:t>
                      </a:r>
                      <a:endParaRPr lang="tr-TR" sz="1200" b="0" dirty="0">
                        <a:latin typeface="Calibri (Gövde)"/>
                      </a:endParaRPr>
                    </a:p>
                  </a:txBody>
                  <a:tcPr anchor="ctr"/>
                </a:tc>
                <a:tc>
                  <a:txBody>
                    <a:bodyPr/>
                    <a:lstStyle/>
                    <a:p>
                      <a:pPr algn="ctr"/>
                      <a:r>
                        <a:rPr lang="tr-TR" sz="1200" b="0" dirty="0" smtClean="0">
                          <a:latin typeface="Calibri (Gövde)"/>
                        </a:rPr>
                        <a:t>15</a:t>
                      </a:r>
                      <a:endParaRPr lang="tr-TR" sz="1200" b="0" dirty="0">
                        <a:latin typeface="Calibri (Gövde)"/>
                      </a:endParaRPr>
                    </a:p>
                  </a:txBody>
                  <a:tcPr anchor="ctr"/>
                </a:tc>
                <a:extLst>
                  <a:ext uri="{0D108BD9-81ED-4DB2-BD59-A6C34878D82A}">
                    <a16:rowId xmlns="" xmlns:a16="http://schemas.microsoft.com/office/drawing/2014/main" val="1031910865"/>
                  </a:ext>
                </a:extLst>
              </a:tr>
              <a:tr h="370605">
                <a:tc>
                  <a:txBody>
                    <a:bodyPr/>
                    <a:lstStyle/>
                    <a:p>
                      <a:pPr algn="l"/>
                      <a:r>
                        <a:rPr lang="tr-TR" sz="1200" b="1" dirty="0" smtClean="0">
                          <a:latin typeface="Calibri (Gövde)"/>
                        </a:rPr>
                        <a:t>Disiplin-ön İnceleme</a:t>
                      </a:r>
                      <a:endParaRPr lang="tr-TR" sz="1200" b="1" dirty="0">
                        <a:latin typeface="Calibri (Gövde)"/>
                      </a:endParaRPr>
                    </a:p>
                  </a:txBody>
                  <a:tcPr anchor="ctr"/>
                </a:tc>
                <a:tc>
                  <a:txBody>
                    <a:bodyPr/>
                    <a:lstStyle/>
                    <a:p>
                      <a:pPr algn="ctr"/>
                      <a:r>
                        <a:rPr lang="tr-TR" sz="1200" b="0" dirty="0" smtClean="0">
                          <a:latin typeface="Calibri (Gövde)"/>
                        </a:rPr>
                        <a:t>3</a:t>
                      </a:r>
                      <a:endParaRPr lang="tr-TR" sz="1200" b="0" dirty="0">
                        <a:latin typeface="Calibri (Gövde)"/>
                      </a:endParaRPr>
                    </a:p>
                  </a:txBody>
                  <a:tcPr anchor="ctr"/>
                </a:tc>
                <a:tc>
                  <a:txBody>
                    <a:bodyPr/>
                    <a:lstStyle/>
                    <a:p>
                      <a:pPr algn="ctr"/>
                      <a:r>
                        <a:rPr lang="tr-TR" sz="1200" b="0" dirty="0" smtClean="0">
                          <a:latin typeface="Calibri (Gövde)"/>
                        </a:rPr>
                        <a:t>5</a:t>
                      </a:r>
                      <a:endParaRPr lang="tr-TR" sz="1200" b="0" dirty="0">
                        <a:latin typeface="Calibri (Gövde)"/>
                      </a:endParaRPr>
                    </a:p>
                  </a:txBody>
                  <a:tcPr anchor="ctr"/>
                </a:tc>
                <a:extLst>
                  <a:ext uri="{0D108BD9-81ED-4DB2-BD59-A6C34878D82A}">
                    <a16:rowId xmlns="" xmlns:a16="http://schemas.microsoft.com/office/drawing/2014/main" val="3900108423"/>
                  </a:ext>
                </a:extLst>
              </a:tr>
              <a:tr h="370605">
                <a:tc>
                  <a:txBody>
                    <a:bodyPr/>
                    <a:lstStyle/>
                    <a:p>
                      <a:r>
                        <a:rPr lang="tr-TR" sz="1200" b="1" dirty="0" smtClean="0">
                          <a:latin typeface="Calibri (Gövde)"/>
                        </a:rPr>
                        <a:t>TOPLAM</a:t>
                      </a:r>
                      <a:endParaRPr lang="tr-TR" sz="1200" b="1" dirty="0">
                        <a:latin typeface="Calibri (Gövde)"/>
                      </a:endParaRPr>
                    </a:p>
                  </a:txBody>
                  <a:tcPr anchor="ctr"/>
                </a:tc>
                <a:tc>
                  <a:txBody>
                    <a:bodyPr/>
                    <a:lstStyle/>
                    <a:p>
                      <a:pPr algn="ctr"/>
                      <a:r>
                        <a:rPr lang="tr-TR" sz="1200" b="1" dirty="0" smtClean="0">
                          <a:latin typeface="Calibri (Gövde)"/>
                        </a:rPr>
                        <a:t>13</a:t>
                      </a:r>
                      <a:endParaRPr lang="tr-TR" sz="1200" b="1" dirty="0">
                        <a:latin typeface="Calibri (Gövde)"/>
                      </a:endParaRPr>
                    </a:p>
                  </a:txBody>
                  <a:tcPr anchor="ctr"/>
                </a:tc>
                <a:tc>
                  <a:txBody>
                    <a:bodyPr/>
                    <a:lstStyle/>
                    <a:p>
                      <a:pPr algn="ctr"/>
                      <a:r>
                        <a:rPr lang="tr-TR" sz="1200" b="1" dirty="0" smtClean="0">
                          <a:latin typeface="Calibri (Gövde)"/>
                        </a:rPr>
                        <a:t>35</a:t>
                      </a:r>
                      <a:endParaRPr lang="tr-TR" sz="1200" b="1" dirty="0">
                        <a:latin typeface="Calibri (Gövde)"/>
                      </a:endParaRPr>
                    </a:p>
                  </a:txBody>
                  <a:tcPr anchor="ctr"/>
                </a:tc>
                <a:extLst>
                  <a:ext uri="{0D108BD9-81ED-4DB2-BD59-A6C34878D82A}">
                    <a16:rowId xmlns="" xmlns:a16="http://schemas.microsoft.com/office/drawing/2014/main" val="862513345"/>
                  </a:ext>
                </a:extLst>
              </a:tr>
            </a:tbl>
          </a:graphicData>
        </a:graphic>
      </p:graphicFrame>
      <p:sp>
        <p:nvSpPr>
          <p:cNvPr id="6" name="Yuvarlatılmış Dikdörtgen 5"/>
          <p:cNvSpPr/>
          <p:nvPr/>
        </p:nvSpPr>
        <p:spPr>
          <a:xfrm>
            <a:off x="539552" y="584744"/>
            <a:ext cx="554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MUHASEBE DENETMENLERİ KOORDİNATÖRLÜĞÜ</a:t>
            </a:r>
            <a:endParaRPr lang="tr-TR" sz="2000" b="1" dirty="0">
              <a:solidFill>
                <a:schemeClr val="tx1"/>
              </a:solidFill>
              <a:latin typeface="+mj-lt"/>
            </a:endParaRPr>
          </a:p>
        </p:txBody>
      </p:sp>
    </p:spTree>
    <p:extLst>
      <p:ext uri="{BB962C8B-B14F-4D97-AF65-F5344CB8AC3E}">
        <p14:creationId xmlns:p14="http://schemas.microsoft.com/office/powerpoint/2010/main" val="4269065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a:xfrm>
            <a:off x="6553200" y="6520259"/>
            <a:ext cx="2133600" cy="365125"/>
          </a:xfrm>
        </p:spPr>
        <p:txBody>
          <a:bodyPr/>
          <a:lstStyle/>
          <a:p>
            <a:pPr>
              <a:defRPr/>
            </a:pPr>
            <a:fld id="{C201B350-13C5-4ECC-8667-49AEE8388A64}" type="slidenum">
              <a:rPr lang="tr-TR" altLang="tr-TR" smtClean="0"/>
              <a:pPr>
                <a:defRPr/>
              </a:pPr>
              <a:t>35</a:t>
            </a:fld>
            <a:endParaRPr lang="tr-TR" altLang="tr-TR"/>
          </a:p>
        </p:txBody>
      </p:sp>
      <p:sp>
        <p:nvSpPr>
          <p:cNvPr id="6" name="7 Yuvarlatılmış Dikdörtgen"/>
          <p:cNvSpPr/>
          <p:nvPr/>
        </p:nvSpPr>
        <p:spPr>
          <a:xfrm>
            <a:off x="533746" y="1052237"/>
            <a:ext cx="8153054" cy="7028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tr-TR" sz="1200" dirty="0">
              <a:solidFill>
                <a:schemeClr val="tx1"/>
              </a:solidFill>
            </a:endParaRPr>
          </a:p>
        </p:txBody>
      </p:sp>
      <p:sp>
        <p:nvSpPr>
          <p:cNvPr id="7" name="Dikdörtgen 6"/>
          <p:cNvSpPr/>
          <p:nvPr/>
        </p:nvSpPr>
        <p:spPr>
          <a:xfrm>
            <a:off x="561859" y="1124242"/>
            <a:ext cx="8042589" cy="584775"/>
          </a:xfrm>
          <a:prstGeom prst="rect">
            <a:avLst/>
          </a:prstGeom>
        </p:spPr>
        <p:txBody>
          <a:bodyPr wrap="square">
            <a:spAutoFit/>
          </a:bodyPr>
          <a:lstStyle/>
          <a:p>
            <a:pPr algn="just"/>
            <a:r>
              <a:rPr lang="tr-TR" sz="1600" dirty="0" smtClean="0">
                <a:cs typeface="Calibri" panose="020F0502020204030204" pitchFamily="34" charset="0"/>
              </a:rPr>
              <a:t>KHK İşlemleri İl Bürosu; Büro Başkanı, Koordinatör </a:t>
            </a:r>
            <a:r>
              <a:rPr lang="tr-TR" sz="1600" dirty="0">
                <a:cs typeface="Calibri" panose="020F0502020204030204" pitchFamily="34" charset="0"/>
              </a:rPr>
              <a:t>ve Büro Personelleri olmak </a:t>
            </a:r>
            <a:r>
              <a:rPr lang="tr-TR" sz="1600" dirty="0" smtClean="0">
                <a:cs typeface="Calibri" panose="020F0502020204030204" pitchFamily="34" charset="0"/>
              </a:rPr>
              <a:t>üzere </a:t>
            </a:r>
            <a:r>
              <a:rPr lang="tr-TR" sz="1600" dirty="0">
                <a:cs typeface="Calibri" panose="020F0502020204030204" pitchFamily="34" charset="0"/>
              </a:rPr>
              <a:t>toplam 6 </a:t>
            </a:r>
            <a:r>
              <a:rPr lang="tr-TR" sz="1600" dirty="0" smtClean="0">
                <a:cs typeface="Calibri" panose="020F0502020204030204" pitchFamily="34" charset="0"/>
              </a:rPr>
              <a:t>personelle hizmet vermektedir. </a:t>
            </a:r>
            <a:endParaRPr lang="tr-TR" sz="1600" dirty="0">
              <a:cs typeface="Calibri" panose="020F0502020204030204" pitchFamily="34" charset="0"/>
            </a:endParaRPr>
          </a:p>
        </p:txBody>
      </p:sp>
      <p:sp>
        <p:nvSpPr>
          <p:cNvPr id="8" name="Dikdörtgen 7"/>
          <p:cNvSpPr/>
          <p:nvPr/>
        </p:nvSpPr>
        <p:spPr>
          <a:xfrm>
            <a:off x="5369052" y="3230511"/>
            <a:ext cx="157906" cy="307777"/>
          </a:xfrm>
          <a:prstGeom prst="rect">
            <a:avLst/>
          </a:prstGeom>
        </p:spPr>
        <p:txBody>
          <a:bodyPr wrap="square">
            <a:spAutoFit/>
          </a:bodyPr>
          <a:lstStyle/>
          <a:p>
            <a:pPr lvl="0" algn="ctr" fontAlgn="base">
              <a:spcBef>
                <a:spcPct val="0"/>
              </a:spcBef>
              <a:spcAft>
                <a:spcPct val="0"/>
              </a:spcAft>
            </a:pPr>
            <a:endParaRPr lang="tr-TR" altLang="tr-TR" sz="1400" b="1" dirty="0">
              <a:solidFill>
                <a:srgbClr val="EEECE1"/>
              </a:solidFill>
              <a:latin typeface="Calibri" pitchFamily="34" charset="0"/>
              <a:cs typeface="Arial" charset="0"/>
            </a:endParaRPr>
          </a:p>
        </p:txBody>
      </p:sp>
      <p:graphicFrame>
        <p:nvGraphicFramePr>
          <p:cNvPr id="12" name="İçerik Yer Tutucusu 5"/>
          <p:cNvGraphicFramePr>
            <a:graphicFrameLocks/>
          </p:cNvGraphicFramePr>
          <p:nvPr>
            <p:extLst>
              <p:ext uri="{D42A27DB-BD31-4B8C-83A1-F6EECF244321}">
                <p14:modId xmlns:p14="http://schemas.microsoft.com/office/powerpoint/2010/main" val="2418125750"/>
              </p:ext>
            </p:extLst>
          </p:nvPr>
        </p:nvGraphicFramePr>
        <p:xfrm>
          <a:off x="531921" y="1916832"/>
          <a:ext cx="8119071" cy="4119341"/>
        </p:xfrm>
        <a:graphic>
          <a:graphicData uri="http://schemas.openxmlformats.org/drawingml/2006/table">
            <a:tbl>
              <a:tblPr firstRow="1" bandRow="1">
                <a:tableStyleId>{5C22544A-7EE6-4342-B048-85BDC9FD1C3A}</a:tableStyleId>
              </a:tblPr>
              <a:tblGrid>
                <a:gridCol w="414215">
                  <a:extLst>
                    <a:ext uri="{9D8B030D-6E8A-4147-A177-3AD203B41FA5}">
                      <a16:colId xmlns="" xmlns:a16="http://schemas.microsoft.com/office/drawing/2014/main" val="20000"/>
                    </a:ext>
                  </a:extLst>
                </a:gridCol>
                <a:gridCol w="3960440">
                  <a:extLst>
                    <a:ext uri="{9D8B030D-6E8A-4147-A177-3AD203B41FA5}">
                      <a16:colId xmlns="" xmlns:a16="http://schemas.microsoft.com/office/drawing/2014/main" val="20001"/>
                    </a:ext>
                  </a:extLst>
                </a:gridCol>
                <a:gridCol w="300437">
                  <a:extLst>
                    <a:ext uri="{9D8B030D-6E8A-4147-A177-3AD203B41FA5}">
                      <a16:colId xmlns="" xmlns:a16="http://schemas.microsoft.com/office/drawing/2014/main" val="20002"/>
                    </a:ext>
                  </a:extLst>
                </a:gridCol>
                <a:gridCol w="3443979">
                  <a:extLst>
                    <a:ext uri="{9D8B030D-6E8A-4147-A177-3AD203B41FA5}">
                      <a16:colId xmlns="" xmlns:a16="http://schemas.microsoft.com/office/drawing/2014/main" val="20003"/>
                    </a:ext>
                  </a:extLst>
                </a:gridCol>
              </a:tblGrid>
              <a:tr h="504056">
                <a:tc>
                  <a:txBody>
                    <a:bodyPr/>
                    <a:lstStyle/>
                    <a:p>
                      <a:pPr algn="ctr" fontAlgn="b"/>
                      <a:endParaRPr lang="tr-TR" sz="1400" b="1" i="0" u="none" strike="noStrike" dirty="0">
                        <a:solidFill>
                          <a:srgbClr val="000000"/>
                        </a:solidFill>
                        <a:effectLst/>
                        <a:latin typeface="Calibri (Gövde)"/>
                      </a:endParaRPr>
                    </a:p>
                  </a:txBody>
                  <a:tcPr marL="9525" marR="9525" marT="9525" marB="0" anchor="ctr"/>
                </a:tc>
                <a:tc>
                  <a:txBody>
                    <a:bodyPr/>
                    <a:lstStyle/>
                    <a:p>
                      <a:pPr algn="ctr" fontAlgn="b"/>
                      <a:r>
                        <a:rPr lang="tr-TR" sz="1400" b="1" i="0" u="none" strike="noStrike" dirty="0" smtClean="0">
                          <a:solidFill>
                            <a:schemeClr val="bg1"/>
                          </a:solidFill>
                          <a:effectLst/>
                          <a:latin typeface="Calibri (Gövde)"/>
                        </a:rPr>
                        <a:t>KAPATILAN KURUMLAR</a:t>
                      </a:r>
                      <a:endParaRPr lang="tr-TR" sz="1400" b="1" i="0" u="none" strike="noStrike" dirty="0">
                        <a:solidFill>
                          <a:schemeClr val="bg1"/>
                        </a:solidFill>
                        <a:effectLst/>
                        <a:latin typeface="Calibri (Gövde)"/>
                      </a:endParaRPr>
                    </a:p>
                  </a:txBody>
                  <a:tcPr marL="9525" marR="9525" marT="9525" marB="0" anchor="ctr"/>
                </a:tc>
                <a:tc>
                  <a:txBody>
                    <a:bodyPr/>
                    <a:lstStyle/>
                    <a:p>
                      <a:pPr algn="ctr" fontAlgn="b"/>
                      <a:endParaRPr lang="tr-TR" sz="1400" b="1" i="0" u="none" strike="noStrike" dirty="0">
                        <a:solidFill>
                          <a:srgbClr val="000000"/>
                        </a:solidFill>
                        <a:effectLst/>
                        <a:latin typeface="Calibri (Gövde)"/>
                      </a:endParaRP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tr-TR" sz="1400" b="1" i="0" u="none" strike="noStrike" dirty="0" smtClean="0">
                          <a:solidFill>
                            <a:schemeClr val="bg1"/>
                          </a:solidFill>
                          <a:effectLst/>
                          <a:latin typeface="Calibri (Gövde)"/>
                        </a:rPr>
                        <a:t>KAPATILAN KURUMLAR</a:t>
                      </a:r>
                    </a:p>
                  </a:txBody>
                  <a:tcPr marL="9525" marR="9525" marT="9525" marB="0" anchor="ctr"/>
                </a:tc>
                <a:extLst>
                  <a:ext uri="{0D108BD9-81ED-4DB2-BD59-A6C34878D82A}">
                    <a16:rowId xmlns="" xmlns:a16="http://schemas.microsoft.com/office/drawing/2014/main" val="10000"/>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1</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Afşar Özel Eğitim Kurumları Tic.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11</a:t>
                      </a:r>
                    </a:p>
                  </a:txBody>
                  <a:tcPr marL="9525" marR="9525" marT="9525" marB="0" anchor="ctr"/>
                </a:tc>
                <a:tc>
                  <a:txBody>
                    <a:bodyPr/>
                    <a:lstStyle/>
                    <a:p>
                      <a:pPr algn="l" fontAlgn="b"/>
                      <a:r>
                        <a:rPr lang="tr-TR" sz="1200" b="1" i="0" u="none" strike="noStrike" dirty="0" err="1" smtClean="0">
                          <a:solidFill>
                            <a:srgbClr val="000000"/>
                          </a:solidFill>
                          <a:effectLst/>
                          <a:latin typeface="Calibri" pitchFamily="34" charset="0"/>
                          <a:cs typeface="Calibri" pitchFamily="34" charset="0"/>
                        </a:rPr>
                        <a:t>Burakhan</a:t>
                      </a:r>
                      <a:r>
                        <a:rPr lang="tr-TR" sz="1200" b="1" i="0" u="none" strike="noStrike" dirty="0" smtClean="0">
                          <a:solidFill>
                            <a:srgbClr val="000000"/>
                          </a:solidFill>
                          <a:effectLst/>
                          <a:latin typeface="Calibri" pitchFamily="34" charset="0"/>
                          <a:cs typeface="Calibri" pitchFamily="34" charset="0"/>
                        </a:rPr>
                        <a:t> Eğitim İşl.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0001"/>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2</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Ahenk Ve Hukuk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12</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Bursa Altınel </a:t>
                      </a:r>
                      <a:r>
                        <a:rPr lang="tr-TR" sz="1200" b="1" i="0" u="none" strike="noStrike" dirty="0" err="1" smtClean="0">
                          <a:solidFill>
                            <a:srgbClr val="000000"/>
                          </a:solidFill>
                          <a:effectLst/>
                          <a:latin typeface="Calibri" pitchFamily="34" charset="0"/>
                          <a:cs typeface="Calibri" pitchFamily="34" charset="0"/>
                        </a:rPr>
                        <a:t>Gnc</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Klb</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Dern</a:t>
                      </a:r>
                      <a:r>
                        <a:rPr lang="tr-TR" sz="1200" b="1" i="0" u="none" strike="noStrike" dirty="0" smtClean="0">
                          <a:solidFill>
                            <a:srgbClr val="000000"/>
                          </a:solidFill>
                          <a:effectLst/>
                          <a:latin typeface="Calibri" pitchFamily="34" charset="0"/>
                          <a:cs typeface="Calibri" pitchFamily="34" charset="0"/>
                        </a:rPr>
                        <a:t>. </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0002"/>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3</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Ahıska Dernekleri Federasyonu</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13</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Bursa Cemre Eğitim Kültür Yrd. Dayanışma Derneği </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0003"/>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4</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Aktif Eğitimcileri Sendikası</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14</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Bursa Emel Çalışanları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0004"/>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5</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Aktif Müşavirler Yönetici Ve Denetçiler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15</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Bursa Girişimci İş Adamları Derneği (</a:t>
                      </a:r>
                      <a:r>
                        <a:rPr lang="tr-TR" sz="1200" b="1" i="0" u="none" strike="noStrike" dirty="0" err="1" smtClean="0">
                          <a:solidFill>
                            <a:srgbClr val="000000"/>
                          </a:solidFill>
                          <a:effectLst/>
                          <a:latin typeface="Calibri" pitchFamily="34" charset="0"/>
                          <a:cs typeface="Calibri" pitchFamily="34" charset="0"/>
                        </a:rPr>
                        <a:t>Bugiad</a:t>
                      </a:r>
                      <a:r>
                        <a:rPr lang="tr-TR" sz="1200" b="1" i="0" u="none" strike="noStrike" dirty="0" smtClean="0">
                          <a:solidFill>
                            <a:srgbClr val="000000"/>
                          </a:solidFill>
                          <a:effectLst/>
                          <a:latin typeface="Calibri" pitchFamily="34" charset="0"/>
                          <a:cs typeface="Calibri" pitchFamily="34" charset="0"/>
                        </a:rPr>
                        <a:t>)</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0005"/>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6</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Aktif Özel Eğitim </a:t>
                      </a:r>
                      <a:r>
                        <a:rPr lang="tr-TR" sz="1200" b="1" i="0" u="none" strike="noStrike" dirty="0" err="1" smtClean="0">
                          <a:solidFill>
                            <a:srgbClr val="000000"/>
                          </a:solidFill>
                          <a:effectLst/>
                          <a:latin typeface="Calibri" pitchFamily="34" charset="0"/>
                          <a:cs typeface="Calibri" pitchFamily="34" charset="0"/>
                        </a:rPr>
                        <a:t>Hizm</a:t>
                      </a:r>
                      <a:r>
                        <a:rPr lang="tr-TR" sz="1200" b="1" i="0" u="none" strike="noStrike" dirty="0" smtClean="0">
                          <a:solidFill>
                            <a:srgbClr val="000000"/>
                          </a:solidFill>
                          <a:effectLst/>
                          <a:latin typeface="Calibri" pitchFamily="34" charset="0"/>
                          <a:cs typeface="Calibri" pitchFamily="34" charset="0"/>
                        </a:rPr>
                        <a:t>. Kır. Mat. </a:t>
                      </a:r>
                      <a:r>
                        <a:rPr lang="tr-TR" sz="1200" b="1" i="0" u="none" strike="noStrike" dirty="0" err="1" smtClean="0">
                          <a:solidFill>
                            <a:srgbClr val="000000"/>
                          </a:solidFill>
                          <a:effectLst/>
                          <a:latin typeface="Calibri" pitchFamily="34" charset="0"/>
                          <a:cs typeface="Calibri" pitchFamily="34" charset="0"/>
                        </a:rPr>
                        <a:t>Eml</a:t>
                      </a:r>
                      <a:r>
                        <a:rPr lang="tr-TR" sz="1200" b="1" i="0" u="none" strike="noStrike" dirty="0" smtClean="0">
                          <a:solidFill>
                            <a:srgbClr val="000000"/>
                          </a:solidFill>
                          <a:effectLst/>
                          <a:latin typeface="Calibri" pitchFamily="34" charset="0"/>
                          <a:cs typeface="Calibri" pitchFamily="34" charset="0"/>
                        </a:rPr>
                        <a:t>. Dış Tic. </a:t>
                      </a:r>
                      <a:r>
                        <a:rPr lang="tr-TR" sz="1200" b="1" i="0" u="none" strike="noStrike" dirty="0" err="1" smtClean="0">
                          <a:solidFill>
                            <a:srgbClr val="000000"/>
                          </a:solidFill>
                          <a:effectLst/>
                          <a:latin typeface="Calibri" pitchFamily="34" charset="0"/>
                          <a:cs typeface="Calibri" pitchFamily="34" charset="0"/>
                        </a:rPr>
                        <a:t>Ltd.Şti</a:t>
                      </a:r>
                      <a:r>
                        <a:rPr lang="tr-TR" sz="1200" b="1" i="0" u="none" strike="noStrike" dirty="0" smtClean="0">
                          <a:solidFill>
                            <a:srgbClr val="000000"/>
                          </a:solidFill>
                          <a:effectLst/>
                          <a:latin typeface="Calibri" pitchFamily="34" charset="0"/>
                          <a:cs typeface="Calibri" pitchFamily="34" charset="0"/>
                        </a:rPr>
                        <a:t>.</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16</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Bursa Haklar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0006"/>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7</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Asuman Eğitim Gönüllüleri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17</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Bursa İrfan Eğitimciler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0007"/>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8</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Aydın Ada (Özel Osmangazi Orta Öğretim Erkek </a:t>
                      </a:r>
                      <a:r>
                        <a:rPr lang="tr-TR" sz="1200" b="1" i="0" u="none" strike="noStrike" dirty="0" err="1" smtClean="0">
                          <a:solidFill>
                            <a:srgbClr val="000000"/>
                          </a:solidFill>
                          <a:effectLst/>
                          <a:latin typeface="Calibri" pitchFamily="34" charset="0"/>
                          <a:cs typeface="Calibri" pitchFamily="34" charset="0"/>
                        </a:rPr>
                        <a:t>Öğr</a:t>
                      </a:r>
                      <a:r>
                        <a:rPr lang="tr-TR" sz="1200" b="1" i="0" u="none" strike="noStrike" dirty="0" smtClean="0">
                          <a:solidFill>
                            <a:srgbClr val="000000"/>
                          </a:solidFill>
                          <a:effectLst/>
                          <a:latin typeface="Calibri" pitchFamily="34" charset="0"/>
                          <a:cs typeface="Calibri" pitchFamily="34" charset="0"/>
                        </a:rPr>
                        <a:t>. Yurdu)</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18</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Bursa Kamu Çalışanları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0008"/>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9</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Bedi Özel Eğitim Öğretim, Spor Ve Sağlık </a:t>
                      </a:r>
                      <a:r>
                        <a:rPr lang="tr-TR" sz="1200" b="1" i="0" u="none" strike="noStrike" dirty="0" err="1" smtClean="0">
                          <a:solidFill>
                            <a:srgbClr val="000000"/>
                          </a:solidFill>
                          <a:effectLst/>
                          <a:latin typeface="Calibri" pitchFamily="34" charset="0"/>
                          <a:cs typeface="Calibri" pitchFamily="34" charset="0"/>
                        </a:rPr>
                        <a:t>Hiz</a:t>
                      </a:r>
                      <a:r>
                        <a:rPr lang="tr-TR" sz="1200" b="1" i="0" u="none" strike="noStrike" dirty="0" smtClean="0">
                          <a:solidFill>
                            <a:srgbClr val="000000"/>
                          </a:solidFill>
                          <a:effectLst/>
                          <a:latin typeface="Calibri" pitchFamily="34" charset="0"/>
                          <a:cs typeface="Calibri" pitchFamily="34" charset="0"/>
                        </a:rPr>
                        <a:t>. İnş. Tur. San. Ve Tic. Ltd. Şti. (Öz. </a:t>
                      </a:r>
                      <a:r>
                        <a:rPr lang="tr-TR" sz="1200" b="1" i="0" u="none" strike="noStrike" dirty="0" err="1" smtClean="0">
                          <a:solidFill>
                            <a:srgbClr val="000000"/>
                          </a:solidFill>
                          <a:effectLst/>
                          <a:latin typeface="Calibri" pitchFamily="34" charset="0"/>
                          <a:cs typeface="Calibri" pitchFamily="34" charset="0"/>
                        </a:rPr>
                        <a:t>Brs</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Reşha</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And</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Mes</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Lis</a:t>
                      </a:r>
                      <a:r>
                        <a:rPr lang="tr-TR" sz="1200" b="1" i="0" u="none" strike="noStrike" dirty="0" smtClean="0">
                          <a:solidFill>
                            <a:srgbClr val="000000"/>
                          </a:solidFill>
                          <a:effectLst/>
                          <a:latin typeface="Calibri" pitchFamily="34" charset="0"/>
                          <a:cs typeface="Calibri" pitchFamily="34" charset="0"/>
                        </a:rPr>
                        <a:t>. )</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a:solidFill>
                            <a:srgbClr val="000000"/>
                          </a:solidFill>
                          <a:effectLst/>
                          <a:latin typeface="Calibri" pitchFamily="34" charset="0"/>
                          <a:cs typeface="Calibri" pitchFamily="34" charset="0"/>
                        </a:rPr>
                        <a:t>19</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Bursa Köyleri Kalkındırma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0009"/>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10</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Beyazıt Eğitim Ve Yardımlaşma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20</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Bursa Lale Eğitim Kültür Yrd. Ve Dayanışma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0010"/>
                  </a:ext>
                </a:extLst>
              </a:tr>
            </a:tbl>
          </a:graphicData>
        </a:graphic>
      </p:graphicFrame>
      <p:sp>
        <p:nvSpPr>
          <p:cNvPr id="9" name="Yuvarlatılmış Dikdörtgen 8"/>
          <p:cNvSpPr/>
          <p:nvPr/>
        </p:nvSpPr>
        <p:spPr>
          <a:xfrm>
            <a:off x="539552" y="296712"/>
            <a:ext cx="360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KHK İŞLEMLERİ İL BÜROSU</a:t>
            </a:r>
            <a:endParaRPr lang="tr-TR" sz="2000" b="1" dirty="0">
              <a:solidFill>
                <a:schemeClr val="tx1"/>
              </a:solidFill>
              <a:latin typeface="+mj-lt"/>
            </a:endParaRPr>
          </a:p>
        </p:txBody>
      </p:sp>
    </p:spTree>
    <p:extLst>
      <p:ext uri="{BB962C8B-B14F-4D97-AF65-F5344CB8AC3E}">
        <p14:creationId xmlns:p14="http://schemas.microsoft.com/office/powerpoint/2010/main" val="2840360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36</a:t>
            </a:fld>
            <a:endParaRPr lang="tr-TR" altLang="tr-TR"/>
          </a:p>
        </p:txBody>
      </p:sp>
      <p:graphicFrame>
        <p:nvGraphicFramePr>
          <p:cNvPr id="3" name="Tablo 2"/>
          <p:cNvGraphicFramePr>
            <a:graphicFrameLocks noGrp="1"/>
          </p:cNvGraphicFramePr>
          <p:nvPr>
            <p:extLst>
              <p:ext uri="{D42A27DB-BD31-4B8C-83A1-F6EECF244321}">
                <p14:modId xmlns:p14="http://schemas.microsoft.com/office/powerpoint/2010/main" val="1787291255"/>
              </p:ext>
            </p:extLst>
          </p:nvPr>
        </p:nvGraphicFramePr>
        <p:xfrm>
          <a:off x="485377" y="332656"/>
          <a:ext cx="8119071" cy="5919341"/>
        </p:xfrm>
        <a:graphic>
          <a:graphicData uri="http://schemas.openxmlformats.org/drawingml/2006/table">
            <a:tbl>
              <a:tblPr firstRow="1" bandRow="1">
                <a:tableStyleId>{5C22544A-7EE6-4342-B048-85BDC9FD1C3A}</a:tableStyleId>
              </a:tblPr>
              <a:tblGrid>
                <a:gridCol w="414215">
                  <a:extLst>
                    <a:ext uri="{9D8B030D-6E8A-4147-A177-3AD203B41FA5}">
                      <a16:colId xmlns="" xmlns:a16="http://schemas.microsoft.com/office/drawing/2014/main" val="2718088194"/>
                    </a:ext>
                  </a:extLst>
                </a:gridCol>
                <a:gridCol w="3960440">
                  <a:extLst>
                    <a:ext uri="{9D8B030D-6E8A-4147-A177-3AD203B41FA5}">
                      <a16:colId xmlns="" xmlns:a16="http://schemas.microsoft.com/office/drawing/2014/main" val="4074513955"/>
                    </a:ext>
                  </a:extLst>
                </a:gridCol>
                <a:gridCol w="300437">
                  <a:extLst>
                    <a:ext uri="{9D8B030D-6E8A-4147-A177-3AD203B41FA5}">
                      <a16:colId xmlns="" xmlns:a16="http://schemas.microsoft.com/office/drawing/2014/main" val="3832312964"/>
                    </a:ext>
                  </a:extLst>
                </a:gridCol>
                <a:gridCol w="3443979">
                  <a:extLst>
                    <a:ext uri="{9D8B030D-6E8A-4147-A177-3AD203B41FA5}">
                      <a16:colId xmlns="" xmlns:a16="http://schemas.microsoft.com/office/drawing/2014/main" val="1315804579"/>
                    </a:ext>
                  </a:extLst>
                </a:gridCol>
              </a:tblGrid>
              <a:tr h="504056">
                <a:tc>
                  <a:txBody>
                    <a:bodyPr/>
                    <a:lstStyle/>
                    <a:p>
                      <a:pPr algn="ctr" fontAlgn="b"/>
                      <a:endParaRPr lang="tr-TR" sz="1400" b="1" i="0" u="none" strike="noStrike" dirty="0">
                        <a:solidFill>
                          <a:srgbClr val="000000"/>
                        </a:solidFill>
                        <a:effectLst/>
                        <a:latin typeface="Calibri (Gövde)"/>
                      </a:endParaRPr>
                    </a:p>
                  </a:txBody>
                  <a:tcPr marL="9525" marR="9525" marT="9525" marB="0" anchor="ctr"/>
                </a:tc>
                <a:tc>
                  <a:txBody>
                    <a:bodyPr/>
                    <a:lstStyle/>
                    <a:p>
                      <a:pPr algn="ctr" fontAlgn="b"/>
                      <a:r>
                        <a:rPr lang="tr-TR" sz="1400" b="1" i="0" u="none" strike="noStrike" dirty="0" smtClean="0">
                          <a:solidFill>
                            <a:schemeClr val="bg1"/>
                          </a:solidFill>
                          <a:effectLst/>
                          <a:latin typeface="Calibri (Gövde)"/>
                        </a:rPr>
                        <a:t>KAPATILAN KURUMLAR</a:t>
                      </a:r>
                      <a:endParaRPr lang="tr-TR" sz="1400" b="1" i="0" u="none" strike="noStrike" dirty="0">
                        <a:solidFill>
                          <a:schemeClr val="bg1"/>
                        </a:solidFill>
                        <a:effectLst/>
                        <a:latin typeface="Calibri (Gövde)"/>
                      </a:endParaRPr>
                    </a:p>
                  </a:txBody>
                  <a:tcPr marL="9525" marR="9525" marT="9525" marB="0" anchor="ctr"/>
                </a:tc>
                <a:tc>
                  <a:txBody>
                    <a:bodyPr/>
                    <a:lstStyle/>
                    <a:p>
                      <a:pPr algn="ctr" fontAlgn="b"/>
                      <a:endParaRPr lang="tr-TR" sz="1400" b="1" i="0" u="none" strike="noStrike" dirty="0">
                        <a:solidFill>
                          <a:srgbClr val="000000"/>
                        </a:solidFill>
                        <a:effectLst/>
                        <a:latin typeface="Calibri (Gövde)"/>
                      </a:endParaRP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tr-TR" sz="1400" b="1" i="0" u="none" strike="noStrike" dirty="0" smtClean="0">
                          <a:solidFill>
                            <a:schemeClr val="bg1"/>
                          </a:solidFill>
                          <a:effectLst/>
                          <a:latin typeface="Calibri (Gövde)"/>
                        </a:rPr>
                        <a:t>KAPATILAN KURUMLAR</a:t>
                      </a:r>
                    </a:p>
                  </a:txBody>
                  <a:tcPr marL="9525" marR="9525" marT="9525" marB="0" anchor="ctr"/>
                </a:tc>
                <a:extLst>
                  <a:ext uri="{0D108BD9-81ED-4DB2-BD59-A6C34878D82A}">
                    <a16:rowId xmlns="" xmlns:a16="http://schemas.microsoft.com/office/drawing/2014/main" val="1033733791"/>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21</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Bursa Orhangazi Üniversitesi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36</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Gürsu Sevgi Ve Umut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771895332"/>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22</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Bursa Uludağ Kariyer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37</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Haydariye Alevi Bektaşi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2493625711"/>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23</a:t>
                      </a:r>
                    </a:p>
                  </a:txBody>
                  <a:tcPr marL="9525" marR="9525" marT="9525" marB="0" anchor="ctr"/>
                </a:tc>
                <a:tc>
                  <a:txBody>
                    <a:bodyPr/>
                    <a:lstStyle/>
                    <a:p>
                      <a:pPr algn="l" fontAlgn="b"/>
                      <a:r>
                        <a:rPr lang="tr-TR" sz="1200" b="1" i="0" u="none" strike="noStrike" dirty="0" err="1" smtClean="0">
                          <a:solidFill>
                            <a:srgbClr val="000000"/>
                          </a:solidFill>
                          <a:effectLst/>
                          <a:latin typeface="Calibri" pitchFamily="34" charset="0"/>
                          <a:cs typeface="Calibri" pitchFamily="34" charset="0"/>
                        </a:rPr>
                        <a:t>Ceylanbey</a:t>
                      </a:r>
                      <a:r>
                        <a:rPr lang="tr-TR" sz="1200" b="1" i="0" u="none" strike="noStrike" dirty="0" smtClean="0">
                          <a:solidFill>
                            <a:srgbClr val="000000"/>
                          </a:solidFill>
                          <a:effectLst/>
                          <a:latin typeface="Calibri" pitchFamily="34" charset="0"/>
                          <a:cs typeface="Calibri" pitchFamily="34" charset="0"/>
                        </a:rPr>
                        <a:t> Özel Eğitim Bas. Yay.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38</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İbret Özel Eğitim </a:t>
                      </a:r>
                      <a:r>
                        <a:rPr lang="tr-TR" sz="1200" b="1" i="0" u="none" strike="noStrike" dirty="0" err="1" smtClean="0">
                          <a:solidFill>
                            <a:srgbClr val="000000"/>
                          </a:solidFill>
                          <a:effectLst/>
                          <a:latin typeface="Calibri" pitchFamily="34" charset="0"/>
                          <a:cs typeface="Calibri" pitchFamily="34" charset="0"/>
                        </a:rPr>
                        <a:t>Tes</a:t>
                      </a:r>
                      <a:r>
                        <a:rPr lang="tr-TR" sz="1200" b="1" i="0" u="none" strike="noStrike" dirty="0" smtClean="0">
                          <a:solidFill>
                            <a:srgbClr val="000000"/>
                          </a:solidFill>
                          <a:effectLst/>
                          <a:latin typeface="Calibri" pitchFamily="34" charset="0"/>
                          <a:cs typeface="Calibri" pitchFamily="34" charset="0"/>
                        </a:rPr>
                        <a:t>.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070089515"/>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24</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Çağdaş 16 Eğitim İşletmeleri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39</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İhtizaz Radyo Yayıncılık A.Ş. (Radyo Şimşek)</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2289419281"/>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25</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Çağdaş Hukukçular Der. Bursa Şb.</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40</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İnayet Emekli Din </a:t>
                      </a:r>
                      <a:r>
                        <a:rPr lang="tr-TR" sz="1200" b="1" i="0" u="none" strike="noStrike" dirty="0" err="1" smtClean="0">
                          <a:solidFill>
                            <a:srgbClr val="000000"/>
                          </a:solidFill>
                          <a:effectLst/>
                          <a:latin typeface="Calibri" pitchFamily="34" charset="0"/>
                          <a:cs typeface="Calibri" pitchFamily="34" charset="0"/>
                        </a:rPr>
                        <a:t>Grv</a:t>
                      </a:r>
                      <a:r>
                        <a:rPr lang="tr-TR" sz="1200" b="1" i="0" u="none" strike="noStrike" dirty="0" smtClean="0">
                          <a:solidFill>
                            <a:srgbClr val="000000"/>
                          </a:solidFill>
                          <a:effectLst/>
                          <a:latin typeface="Calibri" pitchFamily="34" charset="0"/>
                          <a:cs typeface="Calibri" pitchFamily="34" charset="0"/>
                        </a:rPr>
                        <a:t>. Der.</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3636971891"/>
                  </a:ext>
                </a:extLst>
              </a:tr>
              <a:tr h="360000">
                <a:tc>
                  <a:txBody>
                    <a:bodyPr/>
                    <a:lstStyle/>
                    <a:p>
                      <a:pPr algn="ctr" fontAlgn="b"/>
                      <a:r>
                        <a:rPr lang="tr-TR" sz="1100" b="1" i="0" u="none" strike="noStrike">
                          <a:solidFill>
                            <a:srgbClr val="000000"/>
                          </a:solidFill>
                          <a:effectLst/>
                          <a:latin typeface="Calibri" pitchFamily="34" charset="0"/>
                          <a:cs typeface="Calibri" pitchFamily="34" charset="0"/>
                        </a:rPr>
                        <a:t>26</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Çağlayan Özel Eğitim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41</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İnegöl Eğitim Sevenler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801755810"/>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27</a:t>
                      </a:r>
                    </a:p>
                  </a:txBody>
                  <a:tcPr marL="9525" marR="9525" marT="9525" marB="0" anchor="ctr"/>
                </a:tc>
                <a:tc>
                  <a:txBody>
                    <a:bodyPr/>
                    <a:lstStyle/>
                    <a:p>
                      <a:pPr algn="l" fontAlgn="b"/>
                      <a:r>
                        <a:rPr lang="tr-TR" sz="1200" b="1" i="0" u="none" strike="noStrike" dirty="0" err="1" smtClean="0">
                          <a:solidFill>
                            <a:srgbClr val="000000"/>
                          </a:solidFill>
                          <a:effectLst/>
                          <a:latin typeface="Calibri" pitchFamily="34" charset="0"/>
                          <a:cs typeface="Calibri" pitchFamily="34" charset="0"/>
                        </a:rPr>
                        <a:t>Çınaraltın</a:t>
                      </a:r>
                      <a:r>
                        <a:rPr lang="tr-TR" sz="1200" b="1" i="0" u="none" strike="noStrike" dirty="0" smtClean="0">
                          <a:solidFill>
                            <a:srgbClr val="000000"/>
                          </a:solidFill>
                          <a:effectLst/>
                          <a:latin typeface="Calibri" pitchFamily="34" charset="0"/>
                          <a:cs typeface="Calibri" pitchFamily="34" charset="0"/>
                        </a:rPr>
                        <a:t> Medikal İnş. Eğ. </a:t>
                      </a:r>
                      <a:r>
                        <a:rPr lang="tr-TR" sz="1200" b="1" i="0" u="none" strike="noStrike" dirty="0" err="1" smtClean="0">
                          <a:solidFill>
                            <a:srgbClr val="000000"/>
                          </a:solidFill>
                          <a:effectLst/>
                          <a:latin typeface="Calibri" pitchFamily="34" charset="0"/>
                          <a:cs typeface="Calibri" pitchFamily="34" charset="0"/>
                        </a:rPr>
                        <a:t>Ltd.Şti</a:t>
                      </a:r>
                      <a:r>
                        <a:rPr lang="tr-TR" sz="1200" b="1" i="0" u="none" strike="noStrike" dirty="0" smtClean="0">
                          <a:solidFill>
                            <a:srgbClr val="000000"/>
                          </a:solidFill>
                          <a:effectLst/>
                          <a:latin typeface="Calibri" pitchFamily="34" charset="0"/>
                          <a:cs typeface="Calibri" pitchFamily="34" charset="0"/>
                        </a:rPr>
                        <a:t>.</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42</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İnegöl Sanayici Ve İş Ad. Der.</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2235496869"/>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28</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Derya Eğitim Ve Kültür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43</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İnteraktif Gençlik </a:t>
                      </a:r>
                      <a:r>
                        <a:rPr lang="tr-TR" sz="1200" b="1" i="0" u="none" strike="noStrike" dirty="0" err="1" smtClean="0">
                          <a:solidFill>
                            <a:srgbClr val="000000"/>
                          </a:solidFill>
                          <a:effectLst/>
                          <a:latin typeface="Calibri" pitchFamily="34" charset="0"/>
                          <a:cs typeface="Calibri" pitchFamily="34" charset="0"/>
                        </a:rPr>
                        <a:t>Mrk</a:t>
                      </a:r>
                      <a:r>
                        <a:rPr lang="tr-TR" sz="1200" b="1" i="0" u="none" strike="noStrike" dirty="0" smtClean="0">
                          <a:solidFill>
                            <a:srgbClr val="000000"/>
                          </a:solidFill>
                          <a:effectLst/>
                          <a:latin typeface="Calibri" pitchFamily="34" charset="0"/>
                          <a:cs typeface="Calibri" pitchFamily="34" charset="0"/>
                        </a:rPr>
                        <a:t>. Der.</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216212396"/>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29</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Dolunay Öz. </a:t>
                      </a:r>
                      <a:r>
                        <a:rPr lang="tr-TR" sz="1200" b="1" i="0" u="none" strike="noStrike" dirty="0" err="1" smtClean="0">
                          <a:solidFill>
                            <a:srgbClr val="000000"/>
                          </a:solidFill>
                          <a:effectLst/>
                          <a:latin typeface="Calibri" pitchFamily="34" charset="0"/>
                          <a:cs typeface="Calibri" pitchFamily="34" charset="0"/>
                        </a:rPr>
                        <a:t>Eğt</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Tes</a:t>
                      </a:r>
                      <a:r>
                        <a:rPr lang="tr-TR" sz="1200" b="1" i="0" u="none" strike="noStrike" dirty="0" smtClean="0">
                          <a:solidFill>
                            <a:srgbClr val="000000"/>
                          </a:solidFill>
                          <a:effectLst/>
                          <a:latin typeface="Calibri" pitchFamily="34" charset="0"/>
                          <a:cs typeface="Calibri" pitchFamily="34" charset="0"/>
                        </a:rPr>
                        <a:t>. A.Ş. (İrem Okul.)</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44</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İpek Yaşam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625923550"/>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30</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Everest Uluslararası </a:t>
                      </a:r>
                      <a:r>
                        <a:rPr lang="tr-TR" sz="1200" b="1" i="0" u="none" strike="noStrike" dirty="0" err="1" smtClean="0">
                          <a:solidFill>
                            <a:srgbClr val="000000"/>
                          </a:solidFill>
                          <a:effectLst/>
                          <a:latin typeface="Calibri" pitchFamily="34" charset="0"/>
                          <a:cs typeface="Calibri" pitchFamily="34" charset="0"/>
                        </a:rPr>
                        <a:t>Öğr</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Eğt.Ve</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Klt</a:t>
                      </a:r>
                      <a:r>
                        <a:rPr lang="tr-TR" sz="1200" b="1" i="0" u="none" strike="noStrike" dirty="0" smtClean="0">
                          <a:solidFill>
                            <a:srgbClr val="000000"/>
                          </a:solidFill>
                          <a:effectLst/>
                          <a:latin typeface="Calibri" pitchFamily="34" charset="0"/>
                          <a:cs typeface="Calibri" pitchFamily="34" charset="0"/>
                        </a:rPr>
                        <a:t>.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45</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İsmail </a:t>
                      </a:r>
                      <a:r>
                        <a:rPr lang="tr-TR" sz="1200" b="1" i="0" u="none" strike="noStrike" dirty="0" err="1" smtClean="0">
                          <a:solidFill>
                            <a:srgbClr val="000000"/>
                          </a:solidFill>
                          <a:effectLst/>
                          <a:latin typeface="Calibri" pitchFamily="34" charset="0"/>
                          <a:cs typeface="Calibri" pitchFamily="34" charset="0"/>
                        </a:rPr>
                        <a:t>Özhancı</a:t>
                      </a:r>
                      <a:r>
                        <a:rPr lang="tr-TR" sz="1200" b="1" i="0" u="none" strike="noStrike" dirty="0" smtClean="0">
                          <a:solidFill>
                            <a:srgbClr val="000000"/>
                          </a:solidFill>
                          <a:effectLst/>
                          <a:latin typeface="Calibri" pitchFamily="34" charset="0"/>
                          <a:cs typeface="Calibri" pitchFamily="34" charset="0"/>
                        </a:rPr>
                        <a:t>-özel Yükselen Çınar Etüt Eğitim Merkezi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2454717871"/>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31</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Gemlik Haklar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46</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Karçiçeği Özel Eğitim Ve Sağlık </a:t>
                      </a:r>
                      <a:r>
                        <a:rPr lang="tr-TR" sz="1200" b="1" i="0" u="none" strike="noStrike" dirty="0" err="1" smtClean="0">
                          <a:solidFill>
                            <a:srgbClr val="000000"/>
                          </a:solidFill>
                          <a:effectLst/>
                          <a:latin typeface="Calibri" pitchFamily="34" charset="0"/>
                          <a:cs typeface="Calibri" pitchFamily="34" charset="0"/>
                        </a:rPr>
                        <a:t>Hiz</a:t>
                      </a:r>
                      <a:r>
                        <a:rPr lang="tr-TR" sz="1200" b="1" i="0" u="none" strike="noStrike" dirty="0" smtClean="0">
                          <a:solidFill>
                            <a:srgbClr val="000000"/>
                          </a:solidFill>
                          <a:effectLst/>
                          <a:latin typeface="Calibri" pitchFamily="34" charset="0"/>
                          <a:cs typeface="Calibri" pitchFamily="34" charset="0"/>
                        </a:rPr>
                        <a:t>. İşl. Tic.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11330378"/>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32</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Gemlik Sanayici Ve İş Adamları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47</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Kimse Yok Mu Dayanışma Ve </a:t>
                      </a:r>
                      <a:r>
                        <a:rPr lang="tr-TR" sz="1200" b="1" i="0" u="none" strike="noStrike" dirty="0" err="1" smtClean="0">
                          <a:solidFill>
                            <a:srgbClr val="000000"/>
                          </a:solidFill>
                          <a:effectLst/>
                          <a:latin typeface="Calibri" pitchFamily="34" charset="0"/>
                          <a:cs typeface="Calibri" pitchFamily="34" charset="0"/>
                        </a:rPr>
                        <a:t>Yard</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Dern</a:t>
                      </a:r>
                      <a:r>
                        <a:rPr lang="tr-TR" sz="1200" b="1" i="0" u="none" strike="noStrike" dirty="0" smtClean="0">
                          <a:solidFill>
                            <a:srgbClr val="000000"/>
                          </a:solidFill>
                          <a:effectLst/>
                          <a:latin typeface="Calibri" pitchFamily="34" charset="0"/>
                          <a:cs typeface="Calibri" pitchFamily="34" charset="0"/>
                        </a:rPr>
                        <a:t>. Bursa Şubesi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828222678"/>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33</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Gökhan Çoban (Özel Son Rota Eğitim Dershanesi)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48</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Lale Eğitim Ve Gençlik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583496323"/>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34</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Gülfidan Özel Eğitim </a:t>
                      </a:r>
                      <a:r>
                        <a:rPr lang="tr-TR" sz="1200" b="1" i="0" u="none" strike="noStrike" dirty="0" err="1" smtClean="0">
                          <a:solidFill>
                            <a:srgbClr val="000000"/>
                          </a:solidFill>
                          <a:effectLst/>
                          <a:latin typeface="Calibri" pitchFamily="34" charset="0"/>
                          <a:cs typeface="Calibri" pitchFamily="34" charset="0"/>
                        </a:rPr>
                        <a:t>Tes</a:t>
                      </a:r>
                      <a:r>
                        <a:rPr lang="tr-TR" sz="1200" b="1" i="0" u="none" strike="noStrike" dirty="0" smtClean="0">
                          <a:solidFill>
                            <a:srgbClr val="000000"/>
                          </a:solidFill>
                          <a:effectLst/>
                          <a:latin typeface="Calibri" pitchFamily="34" charset="0"/>
                          <a:cs typeface="Calibri" pitchFamily="34" charset="0"/>
                        </a:rPr>
                        <a:t>. İnş. Tic. Ve San.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49</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Lotus 16 Eğitim İşl.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692716491"/>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35</a:t>
                      </a:r>
                    </a:p>
                  </a:txBody>
                  <a:tcPr marL="9525" marR="9525" marT="9525" marB="0" anchor="ctr"/>
                </a:tc>
                <a:tc>
                  <a:txBody>
                    <a:bodyPr/>
                    <a:lstStyle/>
                    <a:p>
                      <a:pPr algn="l" fontAlgn="b"/>
                      <a:r>
                        <a:rPr lang="tr-TR" sz="1200" b="1" i="0" u="none" strike="noStrike" dirty="0" err="1" smtClean="0">
                          <a:solidFill>
                            <a:srgbClr val="000000"/>
                          </a:solidFill>
                          <a:effectLst/>
                          <a:latin typeface="Calibri" pitchFamily="34" charset="0"/>
                          <a:cs typeface="Calibri" pitchFamily="34" charset="0"/>
                        </a:rPr>
                        <a:t>Gülneva</a:t>
                      </a:r>
                      <a:r>
                        <a:rPr lang="tr-TR" sz="1200" b="1" i="0" u="none" strike="noStrike" dirty="0" smtClean="0">
                          <a:solidFill>
                            <a:srgbClr val="000000"/>
                          </a:solidFill>
                          <a:effectLst/>
                          <a:latin typeface="Calibri" pitchFamily="34" charset="0"/>
                          <a:cs typeface="Calibri" pitchFamily="34" charset="0"/>
                        </a:rPr>
                        <a:t> Gençlik Merkezi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a:solidFill>
                            <a:srgbClr val="000000"/>
                          </a:solidFill>
                          <a:effectLst/>
                          <a:latin typeface="Calibri" pitchFamily="34" charset="0"/>
                          <a:cs typeface="Calibri" pitchFamily="34" charset="0"/>
                        </a:rPr>
                        <a:t>50</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Mavi Dünya Ağız Ve Diş Sağlığı Merkezi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847566304"/>
                  </a:ext>
                </a:extLst>
              </a:tr>
            </a:tbl>
          </a:graphicData>
        </a:graphic>
      </p:graphicFrame>
    </p:spTree>
    <p:extLst>
      <p:ext uri="{BB962C8B-B14F-4D97-AF65-F5344CB8AC3E}">
        <p14:creationId xmlns:p14="http://schemas.microsoft.com/office/powerpoint/2010/main" val="38749097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a:xfrm>
            <a:off x="6553200" y="6448251"/>
            <a:ext cx="2133600" cy="365125"/>
          </a:xfrm>
        </p:spPr>
        <p:txBody>
          <a:bodyPr/>
          <a:lstStyle/>
          <a:p>
            <a:pPr>
              <a:defRPr/>
            </a:pPr>
            <a:fld id="{C201B350-13C5-4ECC-8667-49AEE8388A64}" type="slidenum">
              <a:rPr lang="tr-TR" altLang="tr-TR" smtClean="0"/>
              <a:pPr>
                <a:defRPr/>
              </a:pPr>
              <a:t>37</a:t>
            </a:fld>
            <a:endParaRPr lang="tr-TR" altLang="tr-TR"/>
          </a:p>
        </p:txBody>
      </p:sp>
      <p:graphicFrame>
        <p:nvGraphicFramePr>
          <p:cNvPr id="3" name="Tablo 2"/>
          <p:cNvGraphicFramePr>
            <a:graphicFrameLocks noGrp="1"/>
          </p:cNvGraphicFramePr>
          <p:nvPr>
            <p:extLst>
              <p:ext uri="{D42A27DB-BD31-4B8C-83A1-F6EECF244321}">
                <p14:modId xmlns:p14="http://schemas.microsoft.com/office/powerpoint/2010/main" val="2407741079"/>
              </p:ext>
            </p:extLst>
          </p:nvPr>
        </p:nvGraphicFramePr>
        <p:xfrm>
          <a:off x="467544" y="260648"/>
          <a:ext cx="8179663" cy="5973005"/>
        </p:xfrm>
        <a:graphic>
          <a:graphicData uri="http://schemas.openxmlformats.org/drawingml/2006/table">
            <a:tbl>
              <a:tblPr firstRow="1" bandRow="1">
                <a:tableStyleId>{5C22544A-7EE6-4342-B048-85BDC9FD1C3A}</a:tableStyleId>
              </a:tblPr>
              <a:tblGrid>
                <a:gridCol w="300172">
                  <a:extLst>
                    <a:ext uri="{9D8B030D-6E8A-4147-A177-3AD203B41FA5}">
                      <a16:colId xmlns="" xmlns:a16="http://schemas.microsoft.com/office/drawing/2014/main" val="1766724478"/>
                    </a:ext>
                  </a:extLst>
                </a:gridCol>
                <a:gridCol w="4202394">
                  <a:extLst>
                    <a:ext uri="{9D8B030D-6E8A-4147-A177-3AD203B41FA5}">
                      <a16:colId xmlns="" xmlns:a16="http://schemas.microsoft.com/office/drawing/2014/main" val="2660062087"/>
                    </a:ext>
                  </a:extLst>
                </a:gridCol>
                <a:gridCol w="300172">
                  <a:extLst>
                    <a:ext uri="{9D8B030D-6E8A-4147-A177-3AD203B41FA5}">
                      <a16:colId xmlns="" xmlns:a16="http://schemas.microsoft.com/office/drawing/2014/main" val="1378771540"/>
                    </a:ext>
                  </a:extLst>
                </a:gridCol>
                <a:gridCol w="3376925">
                  <a:extLst>
                    <a:ext uri="{9D8B030D-6E8A-4147-A177-3AD203B41FA5}">
                      <a16:colId xmlns="" xmlns:a16="http://schemas.microsoft.com/office/drawing/2014/main" val="1135933590"/>
                    </a:ext>
                  </a:extLst>
                </a:gridCol>
              </a:tblGrid>
              <a:tr h="496580">
                <a:tc>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b="1" i="0" u="none" strike="noStrike" dirty="0" smtClean="0">
                          <a:solidFill>
                            <a:schemeClr val="bg1"/>
                          </a:solidFill>
                          <a:effectLst/>
                          <a:latin typeface="Calibri (Gövde)"/>
                        </a:rPr>
                        <a:t>KAPATILAN KURUMLAR</a:t>
                      </a:r>
                      <a:endParaRPr lang="tr-TR" sz="1400" b="1" i="0" u="none" strike="noStrike" dirty="0">
                        <a:solidFill>
                          <a:schemeClr val="bg1"/>
                        </a:solidFill>
                        <a:effectLst/>
                        <a:latin typeface="Calibri (Gövde)"/>
                      </a:endParaRPr>
                    </a:p>
                  </a:txBody>
                  <a:tcPr marL="9525" marR="9525" marT="9525" marB="0" anchor="ctr"/>
                </a:tc>
                <a:tc>
                  <a:txBody>
                    <a:bodyPr/>
                    <a:lstStyle/>
                    <a:p>
                      <a:pPr algn="ctr" fontAlgn="b"/>
                      <a:endParaRPr lang="tr-TR" sz="1400" b="1" i="0" u="none" strike="noStrike" dirty="0">
                        <a:solidFill>
                          <a:srgbClr val="000000"/>
                        </a:solidFill>
                        <a:effectLst/>
                        <a:latin typeface="Calibri (Gövde)"/>
                      </a:endParaRP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tr-TR" sz="1400" b="1" i="0" u="none" strike="noStrike" dirty="0" smtClean="0">
                          <a:solidFill>
                            <a:schemeClr val="bg1"/>
                          </a:solidFill>
                          <a:effectLst/>
                          <a:latin typeface="Calibri (Gövde)"/>
                        </a:rPr>
                        <a:t>KAPATILAN KURUMLAR</a:t>
                      </a:r>
                    </a:p>
                  </a:txBody>
                  <a:tcPr marL="9525" marR="9525" marT="9525" marB="0" anchor="ctr"/>
                </a:tc>
                <a:extLst>
                  <a:ext uri="{0D108BD9-81ED-4DB2-BD59-A6C34878D82A}">
                    <a16:rowId xmlns="" xmlns:a16="http://schemas.microsoft.com/office/drawing/2014/main" val="2795844666"/>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50</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Mavi Dünya Ağız Ve Diş Sağlığı Merkezi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6</a:t>
                      </a:r>
                      <a:r>
                        <a:rPr lang="tr-TR" sz="1100" b="1" i="0" u="none" strike="noStrike" dirty="0">
                          <a:solidFill>
                            <a:srgbClr val="000000"/>
                          </a:solidFill>
                          <a:effectLst/>
                          <a:latin typeface="Calibri" pitchFamily="34" charset="0"/>
                          <a:cs typeface="Calibri" pitchFamily="34" charset="0"/>
                        </a:rPr>
                        <a:t>5</a:t>
                      </a:r>
                      <a:endParaRPr lang="tr-TR" sz="1100" b="1" i="0" u="none" strike="noStrike" dirty="0" smtClean="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Ufuk Kreş Gündüz Bakımevi Ve </a:t>
                      </a:r>
                      <a:r>
                        <a:rPr lang="tr-TR" sz="1200" b="1" i="0" u="none" strike="noStrike" dirty="0" err="1" smtClean="0">
                          <a:solidFill>
                            <a:srgbClr val="000000"/>
                          </a:solidFill>
                          <a:effectLst/>
                          <a:latin typeface="Calibri" pitchFamily="34" charset="0"/>
                          <a:cs typeface="Calibri" pitchFamily="34" charset="0"/>
                        </a:rPr>
                        <a:t>Rhb</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Eğt</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Öğr</a:t>
                      </a:r>
                      <a:r>
                        <a:rPr lang="tr-TR" sz="1200" b="1" i="0" u="none" strike="noStrike" dirty="0" smtClean="0">
                          <a:solidFill>
                            <a:srgbClr val="000000"/>
                          </a:solidFill>
                          <a:effectLst/>
                          <a:latin typeface="Calibri" pitchFamily="34" charset="0"/>
                          <a:cs typeface="Calibri" pitchFamily="34" charset="0"/>
                        </a:rPr>
                        <a:t>. Ve </a:t>
                      </a:r>
                      <a:r>
                        <a:rPr lang="tr-TR" sz="1200" b="1" i="0" u="none" strike="noStrike" dirty="0" err="1" smtClean="0">
                          <a:solidFill>
                            <a:srgbClr val="000000"/>
                          </a:solidFill>
                          <a:effectLst/>
                          <a:latin typeface="Calibri" pitchFamily="34" charset="0"/>
                          <a:cs typeface="Calibri" pitchFamily="34" charset="0"/>
                        </a:rPr>
                        <a:t>Dnş.Hiz.Tur</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Ul.Tic.Ltd.Şti</a:t>
                      </a:r>
                      <a:r>
                        <a:rPr lang="tr-TR" sz="1200" b="1" i="0" u="none" strike="noStrike" dirty="0" smtClean="0">
                          <a:solidFill>
                            <a:srgbClr val="000000"/>
                          </a:solidFill>
                          <a:effectLst/>
                          <a:latin typeface="Calibri" pitchFamily="34" charset="0"/>
                          <a:cs typeface="Calibri" pitchFamily="34" charset="0"/>
                        </a:rPr>
                        <a:t>.</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70709924"/>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51</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Mavi Küre Uluslararası </a:t>
                      </a:r>
                      <a:r>
                        <a:rPr lang="tr-TR" sz="1200" b="1" i="0" u="none" strike="noStrike" dirty="0" err="1" smtClean="0">
                          <a:solidFill>
                            <a:srgbClr val="000000"/>
                          </a:solidFill>
                          <a:effectLst/>
                          <a:latin typeface="Calibri" pitchFamily="34" charset="0"/>
                          <a:cs typeface="Calibri" pitchFamily="34" charset="0"/>
                        </a:rPr>
                        <a:t>Öğr.Ve</a:t>
                      </a:r>
                      <a:r>
                        <a:rPr lang="tr-TR" sz="1200" b="1" i="0" u="none" strike="noStrike" dirty="0" smtClean="0">
                          <a:solidFill>
                            <a:srgbClr val="000000"/>
                          </a:solidFill>
                          <a:effectLst/>
                          <a:latin typeface="Calibri" pitchFamily="34" charset="0"/>
                          <a:cs typeface="Calibri" pitchFamily="34" charset="0"/>
                        </a:rPr>
                        <a:t> </a:t>
                      </a:r>
                      <a:r>
                        <a:rPr lang="tr-TR" sz="1200" b="1" i="0" u="none" strike="noStrike" dirty="0" err="1" smtClean="0">
                          <a:solidFill>
                            <a:srgbClr val="000000"/>
                          </a:solidFill>
                          <a:effectLst/>
                          <a:latin typeface="Calibri" pitchFamily="34" charset="0"/>
                          <a:cs typeface="Calibri" pitchFamily="34" charset="0"/>
                        </a:rPr>
                        <a:t>Klt.Der</a:t>
                      </a:r>
                      <a:r>
                        <a:rPr lang="tr-TR" sz="1200" b="1" i="0" u="none" strike="noStrike" dirty="0" smtClean="0">
                          <a:solidFill>
                            <a:srgbClr val="000000"/>
                          </a:solidFill>
                          <a:effectLst/>
                          <a:latin typeface="Calibri" pitchFamily="34" charset="0"/>
                          <a:cs typeface="Calibri" pitchFamily="34" charset="0"/>
                        </a:rPr>
                        <a:t>.</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66</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Vizyon Akademi Merkezi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95992553"/>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52</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Mehmet Aygün (Özel Gemlik Hedef </a:t>
                      </a:r>
                      <a:r>
                        <a:rPr lang="tr-TR" sz="1200" b="1" i="0" u="none" strike="noStrike" dirty="0" err="1" smtClean="0">
                          <a:solidFill>
                            <a:srgbClr val="000000"/>
                          </a:solidFill>
                          <a:effectLst/>
                          <a:latin typeface="Calibri" pitchFamily="34" charset="0"/>
                          <a:cs typeface="Calibri" pitchFamily="34" charset="0"/>
                        </a:rPr>
                        <a:t>Öğr</a:t>
                      </a:r>
                      <a:r>
                        <a:rPr lang="tr-TR" sz="1200" b="1" i="0" u="none" strike="noStrike" dirty="0" smtClean="0">
                          <a:solidFill>
                            <a:srgbClr val="000000"/>
                          </a:solidFill>
                          <a:effectLst/>
                          <a:latin typeface="Calibri" pitchFamily="34" charset="0"/>
                          <a:cs typeface="Calibri" pitchFamily="34" charset="0"/>
                        </a:rPr>
                        <a:t>. Etüt </a:t>
                      </a:r>
                      <a:r>
                        <a:rPr lang="tr-TR" sz="1200" b="1" i="0" u="none" strike="noStrike" dirty="0" err="1" smtClean="0">
                          <a:solidFill>
                            <a:srgbClr val="000000"/>
                          </a:solidFill>
                          <a:effectLst/>
                          <a:latin typeface="Calibri" pitchFamily="34" charset="0"/>
                          <a:cs typeface="Calibri" pitchFamily="34" charset="0"/>
                        </a:rPr>
                        <a:t>Eğt.Merk</a:t>
                      </a:r>
                      <a:r>
                        <a:rPr lang="tr-TR" sz="1200" b="1" i="0" u="none" strike="noStrike" dirty="0" smtClean="0">
                          <a:solidFill>
                            <a:srgbClr val="000000"/>
                          </a:solidFill>
                          <a:effectLst/>
                          <a:latin typeface="Calibri" pitchFamily="34" charset="0"/>
                          <a:cs typeface="Calibri" pitchFamily="34" charset="0"/>
                        </a:rPr>
                        <a:t>.)</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67</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Yargı Özel </a:t>
                      </a:r>
                      <a:r>
                        <a:rPr lang="tr-TR" sz="1200" b="1" i="0" u="none" strike="noStrike" dirty="0" err="1" smtClean="0">
                          <a:solidFill>
                            <a:srgbClr val="000000"/>
                          </a:solidFill>
                          <a:effectLst/>
                          <a:latin typeface="Calibri" pitchFamily="34" charset="0"/>
                          <a:cs typeface="Calibri" pitchFamily="34" charset="0"/>
                        </a:rPr>
                        <a:t>Eğt</a:t>
                      </a:r>
                      <a:r>
                        <a:rPr lang="tr-TR" sz="1200" b="1" i="0" u="none" strike="noStrike" dirty="0" smtClean="0">
                          <a:solidFill>
                            <a:srgbClr val="000000"/>
                          </a:solidFill>
                          <a:effectLst/>
                          <a:latin typeface="Calibri" pitchFamily="34" charset="0"/>
                          <a:cs typeface="Calibri" pitchFamily="34" charset="0"/>
                        </a:rPr>
                        <a:t>. Ve </a:t>
                      </a:r>
                      <a:r>
                        <a:rPr lang="tr-TR" sz="1200" b="1" i="0" u="none" strike="noStrike" dirty="0" err="1" smtClean="0">
                          <a:solidFill>
                            <a:srgbClr val="000000"/>
                          </a:solidFill>
                          <a:effectLst/>
                          <a:latin typeface="Calibri" pitchFamily="34" charset="0"/>
                          <a:cs typeface="Calibri" pitchFamily="34" charset="0"/>
                        </a:rPr>
                        <a:t>Öğr</a:t>
                      </a:r>
                      <a:r>
                        <a:rPr lang="tr-TR" sz="1200" b="1" i="0" u="none" strike="noStrike" dirty="0" smtClean="0">
                          <a:solidFill>
                            <a:srgbClr val="000000"/>
                          </a:solidFill>
                          <a:effectLst/>
                          <a:latin typeface="Calibri" pitchFamily="34" charset="0"/>
                          <a:cs typeface="Calibri" pitchFamily="34" charset="0"/>
                        </a:rPr>
                        <a:t>. Dan. İnş. Tur. </a:t>
                      </a:r>
                      <a:r>
                        <a:rPr lang="tr-TR" sz="1200" b="1" i="0" u="none" strike="noStrike" dirty="0" err="1" smtClean="0">
                          <a:solidFill>
                            <a:srgbClr val="000000"/>
                          </a:solidFill>
                          <a:effectLst/>
                          <a:latin typeface="Calibri" pitchFamily="34" charset="0"/>
                          <a:cs typeface="Calibri" pitchFamily="34" charset="0"/>
                        </a:rPr>
                        <a:t>Teks</a:t>
                      </a:r>
                      <a:r>
                        <a:rPr lang="tr-TR" sz="1200" b="1" i="0" u="none" strike="noStrike" dirty="0" smtClean="0">
                          <a:solidFill>
                            <a:srgbClr val="000000"/>
                          </a:solidFill>
                          <a:effectLst/>
                          <a:latin typeface="Calibri" pitchFamily="34" charset="0"/>
                          <a:cs typeface="Calibri" pitchFamily="34" charset="0"/>
                        </a:rPr>
                        <a:t>. San. Ve Tic. Ltd. Şti.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754912782"/>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53</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Nilüfer Kadın Girişimciler Ve Dayanışma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68</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err="1" smtClean="0">
                          <a:solidFill>
                            <a:srgbClr val="000000"/>
                          </a:solidFill>
                          <a:effectLst/>
                          <a:latin typeface="Calibri" pitchFamily="34" charset="0"/>
                          <a:cs typeface="Calibri" pitchFamily="34" charset="0"/>
                        </a:rPr>
                        <a:t>Yaseminpark</a:t>
                      </a:r>
                      <a:r>
                        <a:rPr lang="tr-TR" sz="1200" b="1" i="0" u="none" strike="noStrike" dirty="0" smtClean="0">
                          <a:solidFill>
                            <a:srgbClr val="000000"/>
                          </a:solidFill>
                          <a:effectLst/>
                          <a:latin typeface="Calibri" pitchFamily="34" charset="0"/>
                          <a:cs typeface="Calibri" pitchFamily="34" charset="0"/>
                        </a:rPr>
                        <a:t> Camii Yaptırma Ve Yaşatma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768408001"/>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54</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Nusret Özel Eğitim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69</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Yeşil Bursa </a:t>
                      </a:r>
                      <a:r>
                        <a:rPr lang="tr-TR" sz="1200" b="1" i="0" u="none" strike="noStrike" dirty="0" err="1" smtClean="0">
                          <a:solidFill>
                            <a:srgbClr val="000000"/>
                          </a:solidFill>
                          <a:effectLst/>
                          <a:latin typeface="Calibri" pitchFamily="34" charset="0"/>
                          <a:cs typeface="Calibri" pitchFamily="34" charset="0"/>
                        </a:rPr>
                        <a:t>Genç.Ve</a:t>
                      </a:r>
                      <a:r>
                        <a:rPr lang="tr-TR" sz="1200" b="1" i="0" u="none" strike="noStrike" dirty="0" smtClean="0">
                          <a:solidFill>
                            <a:srgbClr val="000000"/>
                          </a:solidFill>
                          <a:effectLst/>
                          <a:latin typeface="Calibri" pitchFamily="34" charset="0"/>
                          <a:cs typeface="Calibri" pitchFamily="34" charset="0"/>
                        </a:rPr>
                        <a:t> Sp. </a:t>
                      </a:r>
                      <a:r>
                        <a:rPr lang="tr-TR" sz="1200" b="1" i="0" u="none" strike="noStrike" dirty="0" err="1" smtClean="0">
                          <a:solidFill>
                            <a:srgbClr val="000000"/>
                          </a:solidFill>
                          <a:effectLst/>
                          <a:latin typeface="Calibri" pitchFamily="34" charset="0"/>
                          <a:cs typeface="Calibri" pitchFamily="34" charset="0"/>
                        </a:rPr>
                        <a:t>Klb</a:t>
                      </a:r>
                      <a:r>
                        <a:rPr lang="tr-TR" sz="1200" b="1" i="0" u="none" strike="noStrike" dirty="0" smtClean="0">
                          <a:solidFill>
                            <a:srgbClr val="000000"/>
                          </a:solidFill>
                          <a:effectLst/>
                          <a:latin typeface="Calibri" pitchFamily="34" charset="0"/>
                          <a:cs typeface="Calibri" pitchFamily="34" charset="0"/>
                        </a:rPr>
                        <a:t>. Der.</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355610500"/>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55</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Orhangazi Girişimci Ve Sanayici İş Adamları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70</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Yeşilırmak Basım Yayın Eğitim Tur. Gıda San. Ve Tic.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284091676"/>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56</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Ömer Yıldız (Özel Mustafakemalpaşa Yabancı Dil Ve </a:t>
                      </a:r>
                      <a:r>
                        <a:rPr lang="tr-TR" sz="1200" b="1" i="0" u="none" strike="noStrike" dirty="0" err="1" smtClean="0">
                          <a:solidFill>
                            <a:srgbClr val="000000"/>
                          </a:solidFill>
                          <a:effectLst/>
                          <a:latin typeface="Calibri" pitchFamily="34" charset="0"/>
                          <a:cs typeface="Calibri" pitchFamily="34" charset="0"/>
                        </a:rPr>
                        <a:t>Kpss</a:t>
                      </a:r>
                      <a:r>
                        <a:rPr lang="tr-TR" sz="1200" b="1" i="0" u="none" strike="noStrike" dirty="0" smtClean="0">
                          <a:solidFill>
                            <a:srgbClr val="000000"/>
                          </a:solidFill>
                          <a:effectLst/>
                          <a:latin typeface="Calibri" pitchFamily="34" charset="0"/>
                          <a:cs typeface="Calibri" pitchFamily="34" charset="0"/>
                        </a:rPr>
                        <a:t> Kursu</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71</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Yeşilırmak Cihangir Öz. </a:t>
                      </a:r>
                      <a:r>
                        <a:rPr lang="tr-TR" sz="1200" b="1" i="0" u="none" strike="noStrike" dirty="0" err="1" smtClean="0">
                          <a:solidFill>
                            <a:srgbClr val="000000"/>
                          </a:solidFill>
                          <a:effectLst/>
                          <a:latin typeface="Calibri" pitchFamily="34" charset="0"/>
                          <a:cs typeface="Calibri" pitchFamily="34" charset="0"/>
                        </a:rPr>
                        <a:t>Eğt.Tes.İşl.Ve</a:t>
                      </a:r>
                      <a:r>
                        <a:rPr lang="tr-TR" sz="1200" b="1" i="0" u="none" strike="noStrike" dirty="0" smtClean="0">
                          <a:solidFill>
                            <a:srgbClr val="000000"/>
                          </a:solidFill>
                          <a:effectLst/>
                          <a:latin typeface="Calibri" pitchFamily="34" charset="0"/>
                          <a:cs typeface="Calibri" pitchFamily="34" charset="0"/>
                        </a:rPr>
                        <a:t> Tic.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2320236872"/>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57</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Önder Kıvanç </a:t>
                      </a:r>
                      <a:r>
                        <a:rPr lang="tr-TR" sz="1200" b="1" i="0" u="none" strike="noStrike" dirty="0" err="1" smtClean="0">
                          <a:solidFill>
                            <a:srgbClr val="000000"/>
                          </a:solidFill>
                          <a:effectLst/>
                          <a:latin typeface="Calibri" pitchFamily="34" charset="0"/>
                          <a:cs typeface="Calibri" pitchFamily="34" charset="0"/>
                        </a:rPr>
                        <a:t>Yeşildağ</a:t>
                      </a:r>
                      <a:r>
                        <a:rPr lang="tr-TR" sz="1200" b="1" i="0" u="none" strike="noStrike" dirty="0" smtClean="0">
                          <a:solidFill>
                            <a:srgbClr val="000000"/>
                          </a:solidFill>
                          <a:effectLst/>
                          <a:latin typeface="Calibri" pitchFamily="34" charset="0"/>
                          <a:cs typeface="Calibri" pitchFamily="34" charset="0"/>
                        </a:rPr>
                        <a:t>-özel Bursa Yükseliş Kariyer Akademi Kursu</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72</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Yücel Çevik ( Özel Nergis Yüksek Öğretim Kız Öğrenci Yurdu)</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389760287"/>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58</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Panayır Kadın </a:t>
                      </a:r>
                      <a:r>
                        <a:rPr lang="tr-TR" sz="1200" b="1" i="0" u="none" strike="noStrike" dirty="0" err="1" smtClean="0">
                          <a:solidFill>
                            <a:srgbClr val="000000"/>
                          </a:solidFill>
                          <a:effectLst/>
                          <a:latin typeface="Calibri" pitchFamily="34" charset="0"/>
                          <a:cs typeface="Calibri" pitchFamily="34" charset="0"/>
                        </a:rPr>
                        <a:t>Dayanısma</a:t>
                      </a:r>
                      <a:r>
                        <a:rPr lang="tr-TR" sz="1200" b="1" i="0" u="none" strike="noStrike" dirty="0" smtClean="0">
                          <a:solidFill>
                            <a:srgbClr val="000000"/>
                          </a:solidFill>
                          <a:effectLst/>
                          <a:latin typeface="Calibri" pitchFamily="34" charset="0"/>
                          <a:cs typeface="Calibri" pitchFamily="34" charset="0"/>
                        </a:rPr>
                        <a:t>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73</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Beyaz Nilüfer </a:t>
                      </a:r>
                      <a:r>
                        <a:rPr lang="tr-TR" sz="1200" b="1" i="0" u="none" strike="noStrike" dirty="0" err="1" smtClean="0">
                          <a:solidFill>
                            <a:srgbClr val="000000"/>
                          </a:solidFill>
                          <a:effectLst/>
                          <a:latin typeface="Calibri" pitchFamily="34" charset="0"/>
                          <a:cs typeface="Calibri" pitchFamily="34" charset="0"/>
                        </a:rPr>
                        <a:t>Klt</a:t>
                      </a:r>
                      <a:r>
                        <a:rPr lang="tr-TR" sz="1200" b="1" i="0" u="none" strike="noStrike" dirty="0" smtClean="0">
                          <a:solidFill>
                            <a:srgbClr val="000000"/>
                          </a:solidFill>
                          <a:effectLst/>
                          <a:latin typeface="Calibri" pitchFamily="34" charset="0"/>
                          <a:cs typeface="Calibri" pitchFamily="34" charset="0"/>
                        </a:rPr>
                        <a:t>. Ve</a:t>
                      </a:r>
                      <a:r>
                        <a:rPr lang="tr-TR" sz="1200" b="1" i="0" u="none" strike="noStrike" baseline="0" dirty="0" smtClean="0">
                          <a:solidFill>
                            <a:srgbClr val="000000"/>
                          </a:solidFill>
                          <a:effectLst/>
                          <a:latin typeface="Calibri" pitchFamily="34" charset="0"/>
                          <a:cs typeface="Calibri" pitchFamily="34" charset="0"/>
                        </a:rPr>
                        <a:t> </a:t>
                      </a:r>
                      <a:r>
                        <a:rPr lang="tr-TR" sz="1200" b="1" i="0" u="none" strike="noStrike" baseline="0" dirty="0" err="1" smtClean="0">
                          <a:solidFill>
                            <a:srgbClr val="000000"/>
                          </a:solidFill>
                          <a:effectLst/>
                          <a:latin typeface="Calibri" pitchFamily="34" charset="0"/>
                          <a:cs typeface="Calibri" pitchFamily="34" charset="0"/>
                        </a:rPr>
                        <a:t>Day</a:t>
                      </a:r>
                      <a:r>
                        <a:rPr lang="tr-TR" sz="1200" b="1" i="0" u="none" strike="noStrike" baseline="0" dirty="0" smtClean="0">
                          <a:solidFill>
                            <a:srgbClr val="000000"/>
                          </a:solidFill>
                          <a:effectLst/>
                          <a:latin typeface="Calibri" pitchFamily="34" charset="0"/>
                          <a:cs typeface="Calibri" pitchFamily="34" charset="0"/>
                        </a:rPr>
                        <a:t>. Der.</a:t>
                      </a:r>
                    </a:p>
                  </a:txBody>
                  <a:tcPr marL="9525" marR="9525" marT="9525" marB="0" anchor="ctr"/>
                </a:tc>
                <a:extLst>
                  <a:ext uri="{0D108BD9-81ED-4DB2-BD59-A6C34878D82A}">
                    <a16:rowId xmlns="" xmlns:a16="http://schemas.microsoft.com/office/drawing/2014/main" val="980184802"/>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59</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Pozitif Değer Eğitim İşletmeleri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74</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Dildar Kız Öğrenci</a:t>
                      </a:r>
                      <a:r>
                        <a:rPr lang="tr-TR" sz="1200" b="1" i="0" u="none" strike="noStrike" baseline="0" dirty="0" smtClean="0">
                          <a:solidFill>
                            <a:srgbClr val="000000"/>
                          </a:solidFill>
                          <a:effectLst/>
                          <a:latin typeface="Calibri" pitchFamily="34" charset="0"/>
                          <a:cs typeface="Calibri" pitchFamily="34" charset="0"/>
                        </a:rPr>
                        <a:t> Yurdu</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868128185"/>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60</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Ren-tıp Medikal Ürünler Ve Öz. Sağ. </a:t>
                      </a:r>
                      <a:r>
                        <a:rPr lang="tr-TR" sz="1200" b="1" i="0" u="none" strike="noStrike" dirty="0" err="1" smtClean="0">
                          <a:solidFill>
                            <a:srgbClr val="000000"/>
                          </a:solidFill>
                          <a:effectLst/>
                          <a:latin typeface="Calibri" pitchFamily="34" charset="0"/>
                          <a:cs typeface="Calibri" pitchFamily="34" charset="0"/>
                        </a:rPr>
                        <a:t>Hizm</a:t>
                      </a:r>
                      <a:r>
                        <a:rPr lang="tr-TR" sz="1200" b="1" i="0" u="none" strike="noStrike" dirty="0" smtClean="0">
                          <a:solidFill>
                            <a:srgbClr val="000000"/>
                          </a:solidFill>
                          <a:effectLst/>
                          <a:latin typeface="Calibri" pitchFamily="34" charset="0"/>
                          <a:cs typeface="Calibri" pitchFamily="34" charset="0"/>
                        </a:rPr>
                        <a:t>. San. Ve Tic.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75</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Zirve Gençlik Spor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3755435092"/>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61</a:t>
                      </a:r>
                    </a:p>
                  </a:txBody>
                  <a:tcPr marL="9525" marR="9525" marT="9525" marB="0" anchor="ctr"/>
                </a:tc>
                <a:tc>
                  <a:txBody>
                    <a:bodyPr/>
                    <a:lstStyle/>
                    <a:p>
                      <a:pPr algn="l" fontAlgn="b"/>
                      <a:r>
                        <a:rPr lang="tr-TR" sz="1200" b="1" i="0" u="none" strike="noStrike" dirty="0" err="1" smtClean="0">
                          <a:solidFill>
                            <a:srgbClr val="000000"/>
                          </a:solidFill>
                          <a:effectLst/>
                          <a:latin typeface="Calibri" pitchFamily="34" charset="0"/>
                          <a:cs typeface="Calibri" pitchFamily="34" charset="0"/>
                        </a:rPr>
                        <a:t>Sarya</a:t>
                      </a:r>
                      <a:r>
                        <a:rPr lang="tr-TR" sz="1200" b="1" i="0" u="none" strike="noStrike" dirty="0" smtClean="0">
                          <a:solidFill>
                            <a:srgbClr val="000000"/>
                          </a:solidFill>
                          <a:effectLst/>
                          <a:latin typeface="Calibri" pitchFamily="34" charset="0"/>
                          <a:cs typeface="Calibri" pitchFamily="34" charset="0"/>
                        </a:rPr>
                        <a:t> Kültür Ve Sanat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76</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Nilüfer Kolej Gençlik Derneği</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3610662330"/>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62</a:t>
                      </a: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Serhan Turhan Özel Nilüfer Kız </a:t>
                      </a:r>
                      <a:r>
                        <a:rPr lang="tr-TR" sz="1200" b="1" i="0" u="none" strike="noStrike" dirty="0" err="1" smtClean="0">
                          <a:solidFill>
                            <a:srgbClr val="000000"/>
                          </a:solidFill>
                          <a:effectLst/>
                          <a:latin typeface="Calibri" pitchFamily="34" charset="0"/>
                          <a:cs typeface="Calibri" pitchFamily="34" charset="0"/>
                        </a:rPr>
                        <a:t>Öğr.Yrd</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77</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Uludağ Demokratik</a:t>
                      </a:r>
                      <a:r>
                        <a:rPr lang="tr-TR" sz="1200" b="1" i="0" u="none" strike="noStrike" baseline="0" dirty="0" smtClean="0">
                          <a:solidFill>
                            <a:srgbClr val="000000"/>
                          </a:solidFill>
                          <a:effectLst/>
                          <a:latin typeface="Calibri" pitchFamily="34" charset="0"/>
                          <a:cs typeface="Calibri" pitchFamily="34" charset="0"/>
                        </a:rPr>
                        <a:t> </a:t>
                      </a:r>
                      <a:r>
                        <a:rPr lang="tr-TR" sz="1200" b="1" i="0" u="none" strike="noStrike" baseline="0" dirty="0" err="1" smtClean="0">
                          <a:solidFill>
                            <a:srgbClr val="000000"/>
                          </a:solidFill>
                          <a:effectLst/>
                          <a:latin typeface="Calibri" pitchFamily="34" charset="0"/>
                          <a:cs typeface="Calibri" pitchFamily="34" charset="0"/>
                        </a:rPr>
                        <a:t>Öğr</a:t>
                      </a:r>
                      <a:r>
                        <a:rPr lang="tr-TR" sz="1200" b="1" i="0" u="none" strike="noStrike" baseline="0" dirty="0" smtClean="0">
                          <a:solidFill>
                            <a:srgbClr val="000000"/>
                          </a:solidFill>
                          <a:effectLst/>
                          <a:latin typeface="Calibri" pitchFamily="34" charset="0"/>
                          <a:cs typeface="Calibri" pitchFamily="34" charset="0"/>
                        </a:rPr>
                        <a:t>. </a:t>
                      </a:r>
                      <a:r>
                        <a:rPr lang="tr-TR" sz="1200" b="1" i="0" u="none" strike="noStrike" baseline="0" dirty="0" err="1" smtClean="0">
                          <a:solidFill>
                            <a:srgbClr val="000000"/>
                          </a:solidFill>
                          <a:effectLst/>
                          <a:latin typeface="Calibri" pitchFamily="34" charset="0"/>
                          <a:cs typeface="Calibri" pitchFamily="34" charset="0"/>
                        </a:rPr>
                        <a:t>Dern</a:t>
                      </a:r>
                      <a:r>
                        <a:rPr lang="tr-TR" sz="1200" b="1" i="0" u="none" strike="noStrike" baseline="0" dirty="0" smtClean="0">
                          <a:solidFill>
                            <a:srgbClr val="000000"/>
                          </a:solidFill>
                          <a:effectLst/>
                          <a:latin typeface="Calibri" pitchFamily="34" charset="0"/>
                          <a:cs typeface="Calibri" pitchFamily="34" charset="0"/>
                        </a:rPr>
                        <a:t>.</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1272135643"/>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63</a:t>
                      </a:r>
                    </a:p>
                  </a:txBody>
                  <a:tcPr marL="9525" marR="9525" marT="9525" marB="0" anchor="ctr"/>
                </a:tc>
                <a:tc>
                  <a:txBody>
                    <a:bodyPr/>
                    <a:lstStyle/>
                    <a:p>
                      <a:pPr algn="l" fontAlgn="b"/>
                      <a:r>
                        <a:rPr lang="tr-TR" sz="1200" b="1" i="0" u="none" strike="noStrike" dirty="0" err="1" smtClean="0">
                          <a:solidFill>
                            <a:srgbClr val="000000"/>
                          </a:solidFill>
                          <a:effectLst/>
                          <a:latin typeface="Calibri" pitchFamily="34" charset="0"/>
                          <a:cs typeface="Calibri" pitchFamily="34" charset="0"/>
                        </a:rPr>
                        <a:t>Silm</a:t>
                      </a:r>
                      <a:r>
                        <a:rPr lang="tr-TR" sz="1200" b="1" i="0" u="none" strike="noStrike" dirty="0" smtClean="0">
                          <a:solidFill>
                            <a:srgbClr val="000000"/>
                          </a:solidFill>
                          <a:effectLst/>
                          <a:latin typeface="Calibri" pitchFamily="34" charset="0"/>
                          <a:cs typeface="Calibri" pitchFamily="34" charset="0"/>
                        </a:rPr>
                        <a:t> Eğitim Tesisleri İşletmeleri Tic.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78</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Calibri" pitchFamily="34" charset="0"/>
                          <a:cs typeface="Calibri" pitchFamily="34" charset="0"/>
                        </a:rPr>
                        <a:t>Md</a:t>
                      </a:r>
                      <a:r>
                        <a:rPr lang="tr-TR" sz="1200" b="1" i="0" u="none" strike="noStrike" baseline="0" dirty="0" smtClean="0">
                          <a:solidFill>
                            <a:srgbClr val="000000"/>
                          </a:solidFill>
                          <a:effectLst/>
                          <a:latin typeface="Calibri" pitchFamily="34" charset="0"/>
                          <a:cs typeface="Calibri" pitchFamily="34" charset="0"/>
                        </a:rPr>
                        <a:t> </a:t>
                      </a:r>
                      <a:r>
                        <a:rPr lang="tr-TR" sz="1200" b="1" i="0" u="none" strike="noStrike" baseline="0" dirty="0" err="1" smtClean="0">
                          <a:solidFill>
                            <a:srgbClr val="000000"/>
                          </a:solidFill>
                          <a:effectLst/>
                          <a:latin typeface="Calibri" pitchFamily="34" charset="0"/>
                          <a:cs typeface="Calibri" pitchFamily="34" charset="0"/>
                        </a:rPr>
                        <a:t>Eğt</a:t>
                      </a:r>
                      <a:r>
                        <a:rPr lang="tr-TR" sz="1200" b="1" i="0" u="none" strike="noStrike" baseline="0" dirty="0" smtClean="0">
                          <a:solidFill>
                            <a:srgbClr val="000000"/>
                          </a:solidFill>
                          <a:effectLst/>
                          <a:latin typeface="Calibri" pitchFamily="34" charset="0"/>
                          <a:cs typeface="Calibri" pitchFamily="34" charset="0"/>
                        </a:rPr>
                        <a:t>. Kur. (Mavi Deniz </a:t>
                      </a:r>
                      <a:r>
                        <a:rPr lang="tr-TR" sz="1200" b="1" i="0" u="none" strike="noStrike" baseline="0" dirty="0" err="1" smtClean="0">
                          <a:solidFill>
                            <a:srgbClr val="000000"/>
                          </a:solidFill>
                          <a:effectLst/>
                          <a:latin typeface="Calibri" pitchFamily="34" charset="0"/>
                          <a:cs typeface="Calibri" pitchFamily="34" charset="0"/>
                        </a:rPr>
                        <a:t>And.L</a:t>
                      </a:r>
                      <a:r>
                        <a:rPr lang="tr-TR" sz="1200" b="1" i="0" u="none" strike="noStrike" baseline="0" dirty="0" smtClean="0">
                          <a:solidFill>
                            <a:srgbClr val="000000"/>
                          </a:solidFill>
                          <a:effectLst/>
                          <a:latin typeface="Calibri" pitchFamily="34" charset="0"/>
                          <a:cs typeface="Calibri" pitchFamily="34" charset="0"/>
                        </a:rPr>
                        <a:t>.)</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extLst>
                  <a:ext uri="{0D108BD9-81ED-4DB2-BD59-A6C34878D82A}">
                    <a16:rowId xmlns="" xmlns:a16="http://schemas.microsoft.com/office/drawing/2014/main" val="2580724737"/>
                  </a:ext>
                </a:extLst>
              </a:tr>
              <a:tr h="360000">
                <a:tc>
                  <a:txBody>
                    <a:bodyPr/>
                    <a:lstStyle/>
                    <a:p>
                      <a:pPr algn="ctr" fontAlgn="b"/>
                      <a:r>
                        <a:rPr lang="tr-TR" sz="1100" b="1" i="0" u="none" strike="noStrike" dirty="0">
                          <a:solidFill>
                            <a:srgbClr val="000000"/>
                          </a:solidFill>
                          <a:effectLst/>
                          <a:latin typeface="Calibri" pitchFamily="34" charset="0"/>
                          <a:cs typeface="Calibri" pitchFamily="34" charset="0"/>
                        </a:rPr>
                        <a:t>64</a:t>
                      </a:r>
                    </a:p>
                  </a:txBody>
                  <a:tcPr marL="9525" marR="9525" marT="9525" marB="0" anchor="ctr"/>
                </a:tc>
                <a:tc>
                  <a:txBody>
                    <a:bodyPr/>
                    <a:lstStyle/>
                    <a:p>
                      <a:pPr algn="l" fontAlgn="b"/>
                      <a:r>
                        <a:rPr lang="tr-TR" sz="1200" b="1" i="0" u="none" strike="noStrike" dirty="0" err="1" smtClean="0">
                          <a:solidFill>
                            <a:srgbClr val="000000"/>
                          </a:solidFill>
                          <a:effectLst/>
                          <a:latin typeface="Calibri" pitchFamily="34" charset="0"/>
                          <a:cs typeface="Calibri" pitchFamily="34" charset="0"/>
                        </a:rPr>
                        <a:t>Tasf</a:t>
                      </a:r>
                      <a:r>
                        <a:rPr lang="tr-TR" sz="1200" b="1" i="0" u="none" strike="noStrike" dirty="0" smtClean="0">
                          <a:solidFill>
                            <a:srgbClr val="000000"/>
                          </a:solidFill>
                          <a:effectLst/>
                          <a:latin typeface="Calibri" pitchFamily="34" charset="0"/>
                          <a:cs typeface="Calibri" pitchFamily="34" charset="0"/>
                        </a:rPr>
                        <a:t>. Hal. Süleyman Han Öz. </a:t>
                      </a:r>
                      <a:r>
                        <a:rPr lang="tr-TR" sz="1200" b="1" i="0" u="none" strike="noStrike" dirty="0" err="1" smtClean="0">
                          <a:solidFill>
                            <a:srgbClr val="000000"/>
                          </a:solidFill>
                          <a:effectLst/>
                          <a:latin typeface="Calibri" pitchFamily="34" charset="0"/>
                          <a:cs typeface="Calibri" pitchFamily="34" charset="0"/>
                        </a:rPr>
                        <a:t>Eğt</a:t>
                      </a:r>
                      <a:r>
                        <a:rPr lang="tr-TR" sz="1200" b="1" i="0" u="none" strike="noStrike" dirty="0" smtClean="0">
                          <a:solidFill>
                            <a:srgbClr val="000000"/>
                          </a:solidFill>
                          <a:effectLst/>
                          <a:latin typeface="Calibri" pitchFamily="34" charset="0"/>
                          <a:cs typeface="Calibri" pitchFamily="34" charset="0"/>
                        </a:rPr>
                        <a:t>. Basım Yayın </a:t>
                      </a:r>
                      <a:r>
                        <a:rPr lang="tr-TR" sz="1200" b="1" i="0" u="none" strike="noStrike" dirty="0" err="1" smtClean="0">
                          <a:solidFill>
                            <a:srgbClr val="000000"/>
                          </a:solidFill>
                          <a:effectLst/>
                          <a:latin typeface="Calibri" pitchFamily="34" charset="0"/>
                          <a:cs typeface="Calibri" pitchFamily="34" charset="0"/>
                        </a:rPr>
                        <a:t>Dğt</a:t>
                      </a:r>
                      <a:r>
                        <a:rPr lang="tr-TR" sz="1200" b="1" i="0" u="none" strike="noStrike" dirty="0" smtClean="0">
                          <a:solidFill>
                            <a:srgbClr val="000000"/>
                          </a:solidFill>
                          <a:effectLst/>
                          <a:latin typeface="Calibri" pitchFamily="34" charset="0"/>
                          <a:cs typeface="Calibri" pitchFamily="34" charset="0"/>
                        </a:rPr>
                        <a:t>. Paz. Tur. San. Ve Tic. Aş.</a:t>
                      </a:r>
                      <a:endParaRPr lang="tr-TR" sz="12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tr-TR" sz="1100" b="1" i="0" u="none" strike="noStrike" dirty="0" smtClean="0">
                          <a:solidFill>
                            <a:srgbClr val="000000"/>
                          </a:solidFill>
                          <a:effectLst/>
                          <a:latin typeface="Calibri" pitchFamily="34" charset="0"/>
                          <a:cs typeface="Calibri" pitchFamily="34" charset="0"/>
                        </a:rPr>
                        <a:t>79</a:t>
                      </a:r>
                      <a:endParaRPr lang="tr-TR" sz="11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200" b="1" i="0" u="none" strike="noStrike" dirty="0" smtClean="0">
                          <a:solidFill>
                            <a:srgbClr val="000000"/>
                          </a:solidFill>
                          <a:effectLst/>
                          <a:latin typeface="Calibri" pitchFamily="34" charset="0"/>
                          <a:cs typeface="Calibri" pitchFamily="34" charset="0"/>
                        </a:rPr>
                        <a:t>Teknik Elemanlar Gel. Ve </a:t>
                      </a:r>
                      <a:r>
                        <a:rPr lang="tr-TR" sz="1200" b="1" i="0" u="none" strike="noStrike" dirty="0" err="1" smtClean="0">
                          <a:solidFill>
                            <a:srgbClr val="000000"/>
                          </a:solidFill>
                          <a:effectLst/>
                          <a:latin typeface="Calibri" pitchFamily="34" charset="0"/>
                          <a:cs typeface="Calibri" pitchFamily="34" charset="0"/>
                        </a:rPr>
                        <a:t>İlt</a:t>
                      </a:r>
                      <a:r>
                        <a:rPr lang="tr-TR" sz="1200" b="1" i="0" u="none" strike="noStrike" dirty="0" smtClean="0">
                          <a:solidFill>
                            <a:srgbClr val="000000"/>
                          </a:solidFill>
                          <a:effectLst/>
                          <a:latin typeface="Calibri" pitchFamily="34" charset="0"/>
                          <a:cs typeface="Calibri" pitchFamily="34" charset="0"/>
                        </a:rPr>
                        <a:t>.</a:t>
                      </a:r>
                      <a:r>
                        <a:rPr lang="tr-TR" sz="1200" b="1" i="0" u="none" strike="noStrike" baseline="0" dirty="0" smtClean="0">
                          <a:solidFill>
                            <a:srgbClr val="000000"/>
                          </a:solidFill>
                          <a:effectLst/>
                          <a:latin typeface="Calibri" pitchFamily="34" charset="0"/>
                          <a:cs typeface="Calibri" pitchFamily="34" charset="0"/>
                        </a:rPr>
                        <a:t> </a:t>
                      </a:r>
                      <a:r>
                        <a:rPr lang="tr-TR" sz="1200" b="1" i="0" u="none" strike="noStrike" dirty="0" smtClean="0">
                          <a:solidFill>
                            <a:srgbClr val="000000"/>
                          </a:solidFill>
                          <a:effectLst/>
                          <a:latin typeface="Calibri" pitchFamily="34" charset="0"/>
                          <a:cs typeface="Calibri" pitchFamily="34" charset="0"/>
                        </a:rPr>
                        <a:t>Derneği</a:t>
                      </a:r>
                    </a:p>
                  </a:txBody>
                  <a:tcPr marL="9525" marR="9525" marT="9525" marB="0" anchor="ctr"/>
                </a:tc>
                <a:extLst>
                  <a:ext uri="{0D108BD9-81ED-4DB2-BD59-A6C34878D82A}">
                    <a16:rowId xmlns="" xmlns:a16="http://schemas.microsoft.com/office/drawing/2014/main" val="3898292127"/>
                  </a:ext>
                </a:extLst>
              </a:tr>
            </a:tbl>
          </a:graphicData>
        </a:graphic>
      </p:graphicFrame>
      <p:sp>
        <p:nvSpPr>
          <p:cNvPr id="4" name="Metin kutusu 3"/>
          <p:cNvSpPr txBox="1"/>
          <p:nvPr/>
        </p:nvSpPr>
        <p:spPr>
          <a:xfrm>
            <a:off x="395536" y="6361583"/>
            <a:ext cx="4062651" cy="307777"/>
          </a:xfrm>
          <a:prstGeom prst="rect">
            <a:avLst/>
          </a:prstGeom>
          <a:noFill/>
        </p:spPr>
        <p:txBody>
          <a:bodyPr wrap="none" rtlCol="0">
            <a:spAutoFit/>
          </a:bodyPr>
          <a:lstStyle/>
          <a:p>
            <a:r>
              <a:rPr lang="tr-TR" sz="1400" b="1" dirty="0" smtClean="0"/>
              <a:t>İlimiz genelinde KHK ile 79 adet kurum kapatılmıştır.</a:t>
            </a:r>
            <a:endParaRPr lang="tr-TR" sz="1400" b="1" dirty="0"/>
          </a:p>
        </p:txBody>
      </p:sp>
    </p:spTree>
    <p:extLst>
      <p:ext uri="{BB962C8B-B14F-4D97-AF65-F5344CB8AC3E}">
        <p14:creationId xmlns:p14="http://schemas.microsoft.com/office/powerpoint/2010/main" val="2203019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38</a:t>
            </a:fld>
            <a:endParaRPr lang="tr-TR" altLang="tr-TR"/>
          </a:p>
        </p:txBody>
      </p:sp>
      <p:sp>
        <p:nvSpPr>
          <p:cNvPr id="3" name="Dikdörtgen 2"/>
          <p:cNvSpPr/>
          <p:nvPr/>
        </p:nvSpPr>
        <p:spPr>
          <a:xfrm>
            <a:off x="5369052" y="3230511"/>
            <a:ext cx="157906" cy="307777"/>
          </a:xfrm>
          <a:prstGeom prst="rect">
            <a:avLst/>
          </a:prstGeom>
        </p:spPr>
        <p:txBody>
          <a:bodyPr wrap="square">
            <a:spAutoFit/>
          </a:bodyPr>
          <a:lstStyle/>
          <a:p>
            <a:pPr lvl="0" algn="ctr" fontAlgn="base">
              <a:spcBef>
                <a:spcPct val="0"/>
              </a:spcBef>
              <a:spcAft>
                <a:spcPct val="0"/>
              </a:spcAft>
            </a:pPr>
            <a:endParaRPr lang="tr-TR" altLang="tr-TR" sz="1400" b="1" dirty="0">
              <a:solidFill>
                <a:srgbClr val="EEECE1"/>
              </a:solidFill>
              <a:latin typeface="Calibri" pitchFamily="34" charset="0"/>
              <a:cs typeface="Arial" charset="0"/>
            </a:endParaRPr>
          </a:p>
        </p:txBody>
      </p:sp>
      <p:sp>
        <p:nvSpPr>
          <p:cNvPr id="7" name="7 Yuvarlatılmış Dikdörtgen"/>
          <p:cNvSpPr/>
          <p:nvPr/>
        </p:nvSpPr>
        <p:spPr>
          <a:xfrm>
            <a:off x="683568" y="1196752"/>
            <a:ext cx="738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1600" b="1" dirty="0" smtClean="0">
                <a:solidFill>
                  <a:schemeClr val="tx1"/>
                </a:solidFill>
                <a:latin typeface="+mj-lt"/>
                <a:cs typeface="Times New Roman" pitchFamily="18" charset="0"/>
              </a:rPr>
              <a:t>KAPATILAN KURUMLARDAN İSTİHKAK VE ALACAK TALEBİNDE BULUNAN KİŞİ SAYISI</a:t>
            </a:r>
            <a:endParaRPr lang="tr-TR" sz="1600" b="1" dirty="0">
              <a:solidFill>
                <a:schemeClr val="tx1"/>
              </a:solidFill>
              <a:latin typeface="+mj-lt"/>
              <a:cs typeface="Times New Roman" pitchFamily="18" charset="0"/>
            </a:endParaRPr>
          </a:p>
        </p:txBody>
      </p:sp>
      <p:graphicFrame>
        <p:nvGraphicFramePr>
          <p:cNvPr id="8" name="Tablo 7"/>
          <p:cNvGraphicFramePr>
            <a:graphicFrameLocks noGrp="1"/>
          </p:cNvGraphicFramePr>
          <p:nvPr>
            <p:extLst>
              <p:ext uri="{D42A27DB-BD31-4B8C-83A1-F6EECF244321}">
                <p14:modId xmlns:p14="http://schemas.microsoft.com/office/powerpoint/2010/main" val="196917534"/>
              </p:ext>
            </p:extLst>
          </p:nvPr>
        </p:nvGraphicFramePr>
        <p:xfrm>
          <a:off x="683568" y="2276872"/>
          <a:ext cx="7752184" cy="1751239"/>
        </p:xfrm>
        <a:graphic>
          <a:graphicData uri="http://schemas.openxmlformats.org/drawingml/2006/table">
            <a:tbl>
              <a:tblPr firstRow="1" bandRow="1">
                <a:tableStyleId>{5C22544A-7EE6-4342-B048-85BDC9FD1C3A}</a:tableStyleId>
              </a:tblPr>
              <a:tblGrid>
                <a:gridCol w="1938046">
                  <a:extLst>
                    <a:ext uri="{9D8B030D-6E8A-4147-A177-3AD203B41FA5}">
                      <a16:colId xmlns="" xmlns:a16="http://schemas.microsoft.com/office/drawing/2014/main" val="1445638791"/>
                    </a:ext>
                  </a:extLst>
                </a:gridCol>
                <a:gridCol w="1938046">
                  <a:extLst>
                    <a:ext uri="{9D8B030D-6E8A-4147-A177-3AD203B41FA5}">
                      <a16:colId xmlns="" xmlns:a16="http://schemas.microsoft.com/office/drawing/2014/main" val="1071693719"/>
                    </a:ext>
                  </a:extLst>
                </a:gridCol>
                <a:gridCol w="1938046">
                  <a:extLst>
                    <a:ext uri="{9D8B030D-6E8A-4147-A177-3AD203B41FA5}">
                      <a16:colId xmlns="" xmlns:a16="http://schemas.microsoft.com/office/drawing/2014/main" val="1177404572"/>
                    </a:ext>
                  </a:extLst>
                </a:gridCol>
                <a:gridCol w="1938046">
                  <a:extLst>
                    <a:ext uri="{9D8B030D-6E8A-4147-A177-3AD203B41FA5}">
                      <a16:colId xmlns="" xmlns:a16="http://schemas.microsoft.com/office/drawing/2014/main" val="3959299060"/>
                    </a:ext>
                  </a:extLst>
                </a:gridCol>
              </a:tblGrid>
              <a:tr h="1031159">
                <a:tc>
                  <a:txBody>
                    <a:bodyPr/>
                    <a:lstStyle/>
                    <a:p>
                      <a:r>
                        <a:rPr lang="tr-TR" sz="1400" dirty="0" smtClean="0">
                          <a:latin typeface="+mj-lt"/>
                        </a:rPr>
                        <a:t>ALACAK</a:t>
                      </a:r>
                      <a:r>
                        <a:rPr lang="tr-TR" sz="1400" baseline="0" dirty="0" smtClean="0">
                          <a:latin typeface="+mj-lt"/>
                        </a:rPr>
                        <a:t> TALEBİNDE BUL. KİŞİ SAYISI</a:t>
                      </a:r>
                      <a:endParaRPr lang="tr-TR" sz="1400" dirty="0">
                        <a:latin typeface="+mj-lt"/>
                      </a:endParaRPr>
                    </a:p>
                  </a:txBody>
                  <a:tcPr anchor="ctr"/>
                </a:tc>
                <a:tc>
                  <a:txBody>
                    <a:bodyPr/>
                    <a:lstStyle/>
                    <a:p>
                      <a:r>
                        <a:rPr lang="tr-TR" sz="1400" dirty="0" smtClean="0">
                          <a:latin typeface="+mj-lt"/>
                        </a:rPr>
                        <a:t>BAŞVURUSU KABUL EDİLEN KİŞİ SAYISI</a:t>
                      </a:r>
                      <a:endParaRPr lang="tr-TR" sz="1400" dirty="0">
                        <a:latin typeface="+mj-lt"/>
                      </a:endParaRPr>
                    </a:p>
                  </a:txBody>
                  <a:tcPr anchor="ctr"/>
                </a:tc>
                <a:tc>
                  <a:txBody>
                    <a:bodyPr/>
                    <a:lstStyle/>
                    <a:p>
                      <a:r>
                        <a:rPr lang="tr-TR" sz="1400" dirty="0" smtClean="0">
                          <a:latin typeface="+mj-lt"/>
                        </a:rPr>
                        <a:t>BAŞVURUSU</a:t>
                      </a:r>
                      <a:r>
                        <a:rPr lang="tr-TR" sz="1400" baseline="0" dirty="0" smtClean="0">
                          <a:latin typeface="+mj-lt"/>
                        </a:rPr>
                        <a:t> RED EDİLEN KİŞİ SAYISI</a:t>
                      </a:r>
                      <a:endParaRPr lang="tr-TR" sz="1400" dirty="0">
                        <a:latin typeface="+mj-lt"/>
                      </a:endParaRPr>
                    </a:p>
                  </a:txBody>
                  <a:tcPr anchor="ctr"/>
                </a:tc>
                <a:tc>
                  <a:txBody>
                    <a:bodyPr/>
                    <a:lstStyle/>
                    <a:p>
                      <a:r>
                        <a:rPr lang="tr-TR" sz="1400" dirty="0" smtClean="0">
                          <a:latin typeface="+mj-lt"/>
                        </a:rPr>
                        <a:t>RET İŞLEMİNE DAVA AÇAN KİŞİ SAYISI</a:t>
                      </a:r>
                      <a:endParaRPr lang="tr-TR" sz="1400" dirty="0">
                        <a:latin typeface="+mj-lt"/>
                      </a:endParaRPr>
                    </a:p>
                  </a:txBody>
                  <a:tcPr anchor="ctr"/>
                </a:tc>
                <a:extLst>
                  <a:ext uri="{0D108BD9-81ED-4DB2-BD59-A6C34878D82A}">
                    <a16:rowId xmlns="" xmlns:a16="http://schemas.microsoft.com/office/drawing/2014/main" val="3498598039"/>
                  </a:ext>
                </a:extLst>
              </a:tr>
              <a:tr h="720080">
                <a:tc>
                  <a:txBody>
                    <a:bodyPr/>
                    <a:lstStyle/>
                    <a:p>
                      <a:pPr algn="ctr"/>
                      <a:r>
                        <a:rPr lang="tr-TR" sz="1400" b="0" dirty="0" smtClean="0">
                          <a:latin typeface="Calibri" pitchFamily="34" charset="0"/>
                          <a:cs typeface="Calibri" pitchFamily="34" charset="0"/>
                        </a:rPr>
                        <a:t>3381</a:t>
                      </a:r>
                      <a:endParaRPr lang="tr-TR" sz="1400" b="0" dirty="0">
                        <a:latin typeface="Calibri" pitchFamily="34" charset="0"/>
                        <a:cs typeface="Calibri" pitchFamily="34" charset="0"/>
                      </a:endParaRPr>
                    </a:p>
                  </a:txBody>
                  <a:tcPr anchor="ctr"/>
                </a:tc>
                <a:tc>
                  <a:txBody>
                    <a:bodyPr/>
                    <a:lstStyle/>
                    <a:p>
                      <a:pPr algn="ctr"/>
                      <a:r>
                        <a:rPr lang="tr-TR" sz="1400" b="0" dirty="0" smtClean="0">
                          <a:latin typeface="Calibri" pitchFamily="34" charset="0"/>
                          <a:cs typeface="Calibri" pitchFamily="34" charset="0"/>
                        </a:rPr>
                        <a:t>1190</a:t>
                      </a:r>
                      <a:endParaRPr lang="tr-TR" sz="1400" b="0" dirty="0">
                        <a:latin typeface="Calibri" pitchFamily="34" charset="0"/>
                        <a:cs typeface="Calibri" pitchFamily="34" charset="0"/>
                      </a:endParaRPr>
                    </a:p>
                  </a:txBody>
                  <a:tcPr anchor="ctr"/>
                </a:tc>
                <a:tc>
                  <a:txBody>
                    <a:bodyPr/>
                    <a:lstStyle/>
                    <a:p>
                      <a:pPr algn="ctr"/>
                      <a:r>
                        <a:rPr lang="tr-TR" sz="1400" b="0" dirty="0" smtClean="0">
                          <a:latin typeface="Calibri" pitchFamily="34" charset="0"/>
                          <a:cs typeface="Calibri" pitchFamily="34" charset="0"/>
                        </a:rPr>
                        <a:t>2191</a:t>
                      </a:r>
                      <a:endParaRPr lang="tr-TR" sz="1400" b="0" dirty="0">
                        <a:latin typeface="Calibri" pitchFamily="34" charset="0"/>
                        <a:cs typeface="Calibri" pitchFamily="34" charset="0"/>
                      </a:endParaRPr>
                    </a:p>
                  </a:txBody>
                  <a:tcPr anchor="ctr"/>
                </a:tc>
                <a:tc>
                  <a:txBody>
                    <a:bodyPr/>
                    <a:lstStyle/>
                    <a:p>
                      <a:pPr algn="ctr"/>
                      <a:r>
                        <a:rPr lang="tr-TR" sz="1400" b="0" kern="1200" dirty="0" smtClean="0">
                          <a:solidFill>
                            <a:schemeClr val="dk1"/>
                          </a:solidFill>
                          <a:latin typeface="Calibri" pitchFamily="34" charset="0"/>
                          <a:ea typeface="+mn-ea"/>
                          <a:cs typeface="Calibri" pitchFamily="34" charset="0"/>
                        </a:rPr>
                        <a:t>77</a:t>
                      </a:r>
                      <a:endParaRPr lang="tr-TR" sz="1400" b="0" kern="1200" dirty="0">
                        <a:solidFill>
                          <a:schemeClr val="dk1"/>
                        </a:solidFill>
                        <a:latin typeface="Calibri" pitchFamily="34" charset="0"/>
                        <a:ea typeface="+mn-ea"/>
                        <a:cs typeface="Calibri" pitchFamily="34" charset="0"/>
                      </a:endParaRPr>
                    </a:p>
                  </a:txBody>
                  <a:tcPr anchor="ctr"/>
                </a:tc>
                <a:extLst>
                  <a:ext uri="{0D108BD9-81ED-4DB2-BD59-A6C34878D82A}">
                    <a16:rowId xmlns="" xmlns:a16="http://schemas.microsoft.com/office/drawing/2014/main" val="3645871074"/>
                  </a:ext>
                </a:extLst>
              </a:tr>
            </a:tbl>
          </a:graphicData>
        </a:graphic>
      </p:graphicFrame>
      <p:sp>
        <p:nvSpPr>
          <p:cNvPr id="10" name="Dikdörtgen 9"/>
          <p:cNvSpPr/>
          <p:nvPr/>
        </p:nvSpPr>
        <p:spPr>
          <a:xfrm>
            <a:off x="611560" y="4484843"/>
            <a:ext cx="7806477" cy="461665"/>
          </a:xfrm>
          <a:prstGeom prst="rect">
            <a:avLst/>
          </a:prstGeom>
        </p:spPr>
        <p:txBody>
          <a:bodyPr wrap="square">
            <a:spAutoFit/>
          </a:bodyPr>
          <a:lstStyle/>
          <a:p>
            <a:pPr algn="just"/>
            <a:r>
              <a:rPr lang="tr-TR" sz="1200" b="1" dirty="0">
                <a:latin typeface="Calibri (Gövde)"/>
                <a:cs typeface="Times New Roman" pitchFamily="18" charset="0"/>
              </a:rPr>
              <a:t>Bursa İlimizde OHAL kapsamında çıkarılan KHK’lar ile kapatılarak malvarlığı Hazineye geçen toplam 79  kurum ve kuruluş bulunmaktadır.</a:t>
            </a:r>
            <a:endParaRPr lang="tr-TR" sz="1200" b="1" dirty="0"/>
          </a:p>
        </p:txBody>
      </p:sp>
    </p:spTree>
    <p:extLst>
      <p:ext uri="{BB962C8B-B14F-4D97-AF65-F5344CB8AC3E}">
        <p14:creationId xmlns:p14="http://schemas.microsoft.com/office/powerpoint/2010/main" val="32702602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39</a:t>
            </a:fld>
            <a:endParaRPr lang="tr-TR" altLang="tr-TR"/>
          </a:p>
        </p:txBody>
      </p:sp>
      <p:sp>
        <p:nvSpPr>
          <p:cNvPr id="4" name="8 Yuvarlatılmış Dikdörtgen"/>
          <p:cNvSpPr/>
          <p:nvPr/>
        </p:nvSpPr>
        <p:spPr>
          <a:xfrm>
            <a:off x="683568" y="1161503"/>
            <a:ext cx="7633725" cy="6113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dirty="0" smtClean="0">
                <a:solidFill>
                  <a:schemeClr val="tx1"/>
                </a:solidFill>
              </a:rPr>
              <a:t>Sivil Savunma Birimimizde 1 Sivil Savunma Uzmanı ve 1 Memur hizmet vermekte olup, yapılan Zarar Tespit sayıları aşağıya çıkartılmıştır.</a:t>
            </a:r>
            <a:endParaRPr lang="tr-TR" sz="1600" dirty="0">
              <a:solidFill>
                <a:schemeClr val="tx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1007393703"/>
              </p:ext>
            </p:extLst>
          </p:nvPr>
        </p:nvGraphicFramePr>
        <p:xfrm>
          <a:off x="695306" y="2085177"/>
          <a:ext cx="7621110" cy="3766903"/>
        </p:xfrm>
        <a:graphic>
          <a:graphicData uri="http://schemas.openxmlformats.org/drawingml/2006/table">
            <a:tbl>
              <a:tblPr firstRow="1" bandRow="1">
                <a:tableStyleId>{5C22544A-7EE6-4342-B048-85BDC9FD1C3A}</a:tableStyleId>
              </a:tblPr>
              <a:tblGrid>
                <a:gridCol w="3372639">
                  <a:extLst>
                    <a:ext uri="{9D8B030D-6E8A-4147-A177-3AD203B41FA5}">
                      <a16:colId xmlns="" xmlns:a16="http://schemas.microsoft.com/office/drawing/2014/main" val="2920138694"/>
                    </a:ext>
                  </a:extLst>
                </a:gridCol>
                <a:gridCol w="1800199">
                  <a:extLst>
                    <a:ext uri="{9D8B030D-6E8A-4147-A177-3AD203B41FA5}">
                      <a16:colId xmlns="" xmlns:a16="http://schemas.microsoft.com/office/drawing/2014/main" val="892274503"/>
                    </a:ext>
                  </a:extLst>
                </a:gridCol>
                <a:gridCol w="2448272">
                  <a:extLst>
                    <a:ext uri="{9D8B030D-6E8A-4147-A177-3AD203B41FA5}">
                      <a16:colId xmlns="" xmlns:a16="http://schemas.microsoft.com/office/drawing/2014/main" val="180370490"/>
                    </a:ext>
                  </a:extLst>
                </a:gridCol>
              </a:tblGrid>
              <a:tr h="526903">
                <a:tc>
                  <a:txBody>
                    <a:bodyPr/>
                    <a:lstStyle/>
                    <a:p>
                      <a:r>
                        <a:rPr lang="tr-TR" sz="1400" dirty="0" smtClean="0"/>
                        <a:t>ZARAR TESPİT ALANI</a:t>
                      </a:r>
                      <a:endParaRPr lang="tr-TR" sz="1400" dirty="0"/>
                    </a:p>
                  </a:txBody>
                  <a:tcPr anchor="ctr"/>
                </a:tc>
                <a:tc>
                  <a:txBody>
                    <a:bodyPr/>
                    <a:lstStyle/>
                    <a:p>
                      <a:r>
                        <a:rPr lang="tr-TR" sz="1400" dirty="0" smtClean="0"/>
                        <a:t>2022 YILI</a:t>
                      </a:r>
                      <a:r>
                        <a:rPr lang="tr-TR" sz="1400" baseline="0" dirty="0" smtClean="0"/>
                        <a:t> </a:t>
                      </a:r>
                      <a:r>
                        <a:rPr lang="tr-TR" sz="1400" dirty="0" smtClean="0"/>
                        <a:t> ZARAR TESPİT</a:t>
                      </a:r>
                      <a:r>
                        <a:rPr lang="tr-TR" sz="1400" baseline="0" dirty="0" smtClean="0"/>
                        <a:t> ADET</a:t>
                      </a:r>
                      <a:endParaRPr lang="tr-TR" sz="1400" dirty="0"/>
                    </a:p>
                  </a:txBody>
                  <a:tcPr/>
                </a:tc>
                <a:tc>
                  <a:txBody>
                    <a:bodyPr/>
                    <a:lstStyle/>
                    <a:p>
                      <a:r>
                        <a:rPr lang="tr-TR" sz="1400" dirty="0" smtClean="0"/>
                        <a:t>2022 YILI ZARAR</a:t>
                      </a:r>
                      <a:r>
                        <a:rPr lang="tr-TR" sz="1400" baseline="0" dirty="0" smtClean="0"/>
                        <a:t> TESPİT TUTARI (TL)</a:t>
                      </a:r>
                      <a:endParaRPr lang="tr-TR" sz="1400" dirty="0"/>
                    </a:p>
                  </a:txBody>
                  <a:tcPr/>
                </a:tc>
                <a:extLst>
                  <a:ext uri="{0D108BD9-81ED-4DB2-BD59-A6C34878D82A}">
                    <a16:rowId xmlns="" xmlns:a16="http://schemas.microsoft.com/office/drawing/2014/main" val="3209695215"/>
                  </a:ext>
                </a:extLst>
              </a:tr>
              <a:tr h="360000">
                <a:tc>
                  <a:txBody>
                    <a:bodyPr/>
                    <a:lstStyle/>
                    <a:p>
                      <a:r>
                        <a:rPr lang="tr-TR" sz="1200" b="1" dirty="0" smtClean="0"/>
                        <a:t>Osmangazi İlçesi  bomba  - uçak doğalgaz</a:t>
                      </a:r>
                      <a:r>
                        <a:rPr lang="tr-TR" sz="1200" b="1" baseline="0" dirty="0" smtClean="0"/>
                        <a:t> sel</a:t>
                      </a:r>
                      <a:endParaRPr lang="tr-TR" sz="1200" b="1" dirty="0"/>
                    </a:p>
                  </a:txBody>
                  <a:tcPr anchor="ctr"/>
                </a:tc>
                <a:tc>
                  <a:txBody>
                    <a:bodyPr/>
                    <a:lstStyle/>
                    <a:p>
                      <a:pPr algn="ctr"/>
                      <a:r>
                        <a:rPr lang="tr-TR" sz="1200" b="0" dirty="0" smtClean="0"/>
                        <a:t>63</a:t>
                      </a:r>
                      <a:endParaRPr lang="tr-TR" sz="1200" b="0" dirty="0"/>
                    </a:p>
                  </a:txBody>
                  <a:tcPr anchor="ctr"/>
                </a:tc>
                <a:tc>
                  <a:txBody>
                    <a:bodyPr/>
                    <a:lstStyle/>
                    <a:p>
                      <a:pPr algn="ctr"/>
                      <a:r>
                        <a:rPr lang="tr-TR" sz="1200" b="0" dirty="0" smtClean="0"/>
                        <a:t>933.000,00</a:t>
                      </a:r>
                      <a:endParaRPr lang="tr-TR" sz="1200" b="0" dirty="0"/>
                    </a:p>
                  </a:txBody>
                  <a:tcPr anchor="ctr"/>
                </a:tc>
                <a:extLst>
                  <a:ext uri="{0D108BD9-81ED-4DB2-BD59-A6C34878D82A}">
                    <a16:rowId xmlns="" xmlns:a16="http://schemas.microsoft.com/office/drawing/2014/main" val="1428386154"/>
                  </a:ext>
                </a:extLst>
              </a:tr>
              <a:tr h="360000">
                <a:tc>
                  <a:txBody>
                    <a:bodyPr/>
                    <a:lstStyle/>
                    <a:p>
                      <a:r>
                        <a:rPr lang="tr-TR" sz="1200" b="1" dirty="0" smtClean="0"/>
                        <a:t>Mudanya</a:t>
                      </a:r>
                      <a:r>
                        <a:rPr lang="tr-TR" sz="1200" b="1" baseline="0" dirty="0" smtClean="0"/>
                        <a:t> İlçesi (sel)</a:t>
                      </a:r>
                    </a:p>
                  </a:txBody>
                  <a:tcPr anchor="ctr"/>
                </a:tc>
                <a:tc>
                  <a:txBody>
                    <a:bodyPr/>
                    <a:lstStyle/>
                    <a:p>
                      <a:pPr algn="ctr"/>
                      <a:r>
                        <a:rPr lang="tr-TR" sz="1200" b="0" dirty="0" smtClean="0"/>
                        <a:t>407</a:t>
                      </a:r>
                      <a:endParaRPr lang="tr-TR" sz="1200" b="0" dirty="0"/>
                    </a:p>
                  </a:txBody>
                  <a:tcPr anchor="ctr"/>
                </a:tc>
                <a:tc>
                  <a:txBody>
                    <a:bodyPr/>
                    <a:lstStyle/>
                    <a:p>
                      <a:pPr algn="ctr"/>
                      <a:r>
                        <a:rPr lang="tr-TR" sz="1200" b="0" dirty="0" smtClean="0"/>
                        <a:t>6.594.000,00</a:t>
                      </a:r>
                      <a:endParaRPr lang="tr-TR" sz="1200" b="0" dirty="0"/>
                    </a:p>
                  </a:txBody>
                  <a:tcPr anchor="ctr"/>
                </a:tc>
                <a:extLst>
                  <a:ext uri="{0D108BD9-81ED-4DB2-BD59-A6C34878D82A}">
                    <a16:rowId xmlns="" xmlns:a16="http://schemas.microsoft.com/office/drawing/2014/main" val="1803336916"/>
                  </a:ext>
                </a:extLst>
              </a:tr>
              <a:tr h="360000">
                <a:tc>
                  <a:txBody>
                    <a:bodyPr/>
                    <a:lstStyle/>
                    <a:p>
                      <a:r>
                        <a:rPr lang="tr-TR" sz="1200" b="1" dirty="0" smtClean="0"/>
                        <a:t>Nilüfer İlçesi (sel)</a:t>
                      </a:r>
                      <a:endParaRPr lang="tr-TR" sz="1200" b="1" dirty="0"/>
                    </a:p>
                  </a:txBody>
                  <a:tcPr anchor="ctr"/>
                </a:tc>
                <a:tc>
                  <a:txBody>
                    <a:bodyPr/>
                    <a:lstStyle/>
                    <a:p>
                      <a:pPr algn="ctr"/>
                      <a:r>
                        <a:rPr lang="tr-TR" sz="1200" b="0" dirty="0" smtClean="0"/>
                        <a:t>15</a:t>
                      </a:r>
                      <a:endParaRPr lang="tr-TR" sz="1200" b="0" dirty="0"/>
                    </a:p>
                  </a:txBody>
                  <a:tcPr anchor="ctr"/>
                </a:tc>
                <a:tc>
                  <a:txBody>
                    <a:bodyPr/>
                    <a:lstStyle/>
                    <a:p>
                      <a:pPr algn="ctr"/>
                      <a:r>
                        <a:rPr lang="tr-TR" sz="1200" b="0" dirty="0" smtClean="0"/>
                        <a:t>171.000,00</a:t>
                      </a:r>
                      <a:endParaRPr lang="tr-TR" sz="1200" b="0" dirty="0"/>
                    </a:p>
                  </a:txBody>
                  <a:tcPr anchor="ctr"/>
                </a:tc>
                <a:extLst>
                  <a:ext uri="{0D108BD9-81ED-4DB2-BD59-A6C34878D82A}">
                    <a16:rowId xmlns="" xmlns:a16="http://schemas.microsoft.com/office/drawing/2014/main" val="2588754556"/>
                  </a:ext>
                </a:extLst>
              </a:tr>
              <a:tr h="360000">
                <a:tc>
                  <a:txBody>
                    <a:bodyPr/>
                    <a:lstStyle/>
                    <a:p>
                      <a:r>
                        <a:rPr lang="tr-TR" sz="1200" b="1" dirty="0" smtClean="0"/>
                        <a:t>Gemlik İlçesi (sel)</a:t>
                      </a:r>
                      <a:endParaRPr lang="tr-TR" sz="1200" b="1" dirty="0"/>
                    </a:p>
                  </a:txBody>
                  <a:tcPr anchor="ctr"/>
                </a:tc>
                <a:tc>
                  <a:txBody>
                    <a:bodyPr/>
                    <a:lstStyle/>
                    <a:p>
                      <a:pPr algn="ctr"/>
                      <a:r>
                        <a:rPr lang="tr-TR" sz="1200" b="0" dirty="0" smtClean="0"/>
                        <a:t>4</a:t>
                      </a:r>
                      <a:endParaRPr lang="tr-TR" sz="1200" b="0" dirty="0"/>
                    </a:p>
                  </a:txBody>
                  <a:tcPr anchor="ctr"/>
                </a:tc>
                <a:tc>
                  <a:txBody>
                    <a:bodyPr/>
                    <a:lstStyle/>
                    <a:p>
                      <a:pPr algn="ctr"/>
                      <a:r>
                        <a:rPr lang="tr-TR" sz="1200" b="0" dirty="0" smtClean="0"/>
                        <a:t>36.000,00</a:t>
                      </a:r>
                      <a:endParaRPr lang="tr-TR" sz="1200" b="0" dirty="0"/>
                    </a:p>
                  </a:txBody>
                  <a:tcPr anchor="ctr"/>
                </a:tc>
                <a:extLst>
                  <a:ext uri="{0D108BD9-81ED-4DB2-BD59-A6C34878D82A}">
                    <a16:rowId xmlns="" xmlns:a16="http://schemas.microsoft.com/office/drawing/2014/main" val="2386519494"/>
                  </a:ext>
                </a:extLst>
              </a:tr>
              <a:tr h="360000">
                <a:tc>
                  <a:txBody>
                    <a:bodyPr/>
                    <a:lstStyle/>
                    <a:p>
                      <a:r>
                        <a:rPr lang="tr-TR" sz="1200" b="1" dirty="0" smtClean="0"/>
                        <a:t>Orhangazi İlçesi (sel)</a:t>
                      </a:r>
                      <a:endParaRPr lang="tr-TR" sz="1200" b="1" dirty="0"/>
                    </a:p>
                  </a:txBody>
                  <a:tcPr anchor="ctr"/>
                </a:tc>
                <a:tc>
                  <a:txBody>
                    <a:bodyPr/>
                    <a:lstStyle/>
                    <a:p>
                      <a:pPr algn="ctr"/>
                      <a:r>
                        <a:rPr lang="tr-TR" sz="1200" b="0" dirty="0" smtClean="0"/>
                        <a:t>81</a:t>
                      </a:r>
                      <a:endParaRPr lang="tr-TR" sz="1200" b="0" dirty="0"/>
                    </a:p>
                  </a:txBody>
                  <a:tcPr anchor="ctr"/>
                </a:tc>
                <a:tc>
                  <a:txBody>
                    <a:bodyPr/>
                    <a:lstStyle/>
                    <a:p>
                      <a:pPr algn="ctr"/>
                      <a:r>
                        <a:rPr lang="tr-TR" sz="1200" b="0" dirty="0" smtClean="0"/>
                        <a:t>1.175.000,00</a:t>
                      </a:r>
                      <a:endParaRPr lang="tr-TR" sz="1200" b="0" dirty="0"/>
                    </a:p>
                  </a:txBody>
                  <a:tcPr anchor="ctr"/>
                </a:tc>
                <a:extLst>
                  <a:ext uri="{0D108BD9-81ED-4DB2-BD59-A6C34878D82A}">
                    <a16:rowId xmlns="" xmlns:a16="http://schemas.microsoft.com/office/drawing/2014/main" val="475052800"/>
                  </a:ext>
                </a:extLst>
              </a:tr>
              <a:tr h="360000">
                <a:tc>
                  <a:txBody>
                    <a:bodyPr/>
                    <a:lstStyle/>
                    <a:p>
                      <a:r>
                        <a:rPr lang="tr-TR" sz="1200" b="1" dirty="0" smtClean="0"/>
                        <a:t>İznik</a:t>
                      </a:r>
                      <a:r>
                        <a:rPr lang="tr-TR" sz="1200" b="1" baseline="0" dirty="0" smtClean="0"/>
                        <a:t> İlçesi (sel)</a:t>
                      </a:r>
                    </a:p>
                  </a:txBody>
                  <a:tcPr anchor="ctr"/>
                </a:tc>
                <a:tc>
                  <a:txBody>
                    <a:bodyPr/>
                    <a:lstStyle/>
                    <a:p>
                      <a:pPr algn="ctr"/>
                      <a:r>
                        <a:rPr lang="tr-TR" sz="1200" b="0" dirty="0" smtClean="0"/>
                        <a:t>15</a:t>
                      </a:r>
                      <a:endParaRPr lang="tr-TR" sz="1200" b="0" dirty="0"/>
                    </a:p>
                  </a:txBody>
                  <a:tcPr anchor="ctr"/>
                </a:tc>
                <a:tc>
                  <a:txBody>
                    <a:bodyPr/>
                    <a:lstStyle/>
                    <a:p>
                      <a:pPr algn="ctr"/>
                      <a:r>
                        <a:rPr lang="tr-TR" sz="1200" b="0" dirty="0" smtClean="0"/>
                        <a:t>155.000,00</a:t>
                      </a:r>
                      <a:endParaRPr lang="tr-TR" sz="1200" b="0" dirty="0"/>
                    </a:p>
                  </a:txBody>
                  <a:tcPr anchor="ctr"/>
                </a:tc>
                <a:extLst>
                  <a:ext uri="{0D108BD9-81ED-4DB2-BD59-A6C34878D82A}">
                    <a16:rowId xmlns="" xmlns:a16="http://schemas.microsoft.com/office/drawing/2014/main" val="3619442487"/>
                  </a:ext>
                </a:extLst>
              </a:tr>
              <a:tr h="360000">
                <a:tc>
                  <a:txBody>
                    <a:bodyPr/>
                    <a:lstStyle/>
                    <a:p>
                      <a:r>
                        <a:rPr lang="tr-TR" sz="1200" b="1" dirty="0" smtClean="0"/>
                        <a:t>Yenişehir</a:t>
                      </a:r>
                      <a:r>
                        <a:rPr lang="tr-TR" sz="1200" b="1" baseline="0" dirty="0" smtClean="0"/>
                        <a:t> İlçesi (sel)</a:t>
                      </a:r>
                      <a:endParaRPr lang="tr-TR" sz="1200" b="1" dirty="0"/>
                    </a:p>
                  </a:txBody>
                  <a:tcPr anchor="ctr"/>
                </a:tc>
                <a:tc>
                  <a:txBody>
                    <a:bodyPr/>
                    <a:lstStyle/>
                    <a:p>
                      <a:pPr algn="ctr"/>
                      <a:r>
                        <a:rPr lang="tr-TR" sz="1200" b="0" dirty="0" smtClean="0"/>
                        <a:t>1</a:t>
                      </a:r>
                      <a:endParaRPr lang="tr-TR" sz="1200" b="0" dirty="0"/>
                    </a:p>
                  </a:txBody>
                  <a:tcPr anchor="ctr"/>
                </a:tc>
                <a:tc>
                  <a:txBody>
                    <a:bodyPr/>
                    <a:lstStyle/>
                    <a:p>
                      <a:pPr algn="ctr"/>
                      <a:r>
                        <a:rPr lang="tr-TR" sz="1200" b="0" dirty="0" smtClean="0"/>
                        <a:t>7.000,00</a:t>
                      </a:r>
                      <a:endParaRPr lang="tr-TR" sz="1200" b="0" dirty="0"/>
                    </a:p>
                  </a:txBody>
                  <a:tcPr anchor="ctr"/>
                </a:tc>
                <a:extLst>
                  <a:ext uri="{0D108BD9-81ED-4DB2-BD59-A6C34878D82A}">
                    <a16:rowId xmlns="" xmlns:a16="http://schemas.microsoft.com/office/drawing/2014/main" val="3256918144"/>
                  </a:ext>
                </a:extLst>
              </a:tr>
              <a:tr h="360000">
                <a:tc>
                  <a:txBody>
                    <a:bodyPr/>
                    <a:lstStyle/>
                    <a:p>
                      <a:r>
                        <a:rPr lang="tr-TR" sz="1200" b="1" dirty="0" smtClean="0"/>
                        <a:t>İnegöl İlçesi (sel)</a:t>
                      </a:r>
                      <a:endParaRPr lang="tr-TR" sz="1200" b="1" dirty="0"/>
                    </a:p>
                  </a:txBody>
                  <a:tcPr anchor="ctr"/>
                </a:tc>
                <a:tc>
                  <a:txBody>
                    <a:bodyPr/>
                    <a:lstStyle/>
                    <a:p>
                      <a:pPr algn="ctr"/>
                      <a:r>
                        <a:rPr lang="tr-TR" sz="1200" b="0" dirty="0" smtClean="0"/>
                        <a:t>2</a:t>
                      </a:r>
                      <a:endParaRPr lang="tr-TR" sz="1200" b="0" dirty="0"/>
                    </a:p>
                  </a:txBody>
                  <a:tcPr anchor="ctr"/>
                </a:tc>
                <a:tc>
                  <a:txBody>
                    <a:bodyPr/>
                    <a:lstStyle/>
                    <a:p>
                      <a:pPr algn="ctr"/>
                      <a:r>
                        <a:rPr lang="tr-TR" sz="1200" b="0" dirty="0" smtClean="0"/>
                        <a:t>22.000,00</a:t>
                      </a:r>
                      <a:endParaRPr lang="tr-TR" sz="1200" b="0" dirty="0"/>
                    </a:p>
                  </a:txBody>
                  <a:tcPr anchor="ctr"/>
                </a:tc>
                <a:extLst>
                  <a:ext uri="{0D108BD9-81ED-4DB2-BD59-A6C34878D82A}">
                    <a16:rowId xmlns="" xmlns:a16="http://schemas.microsoft.com/office/drawing/2014/main" val="1197502506"/>
                  </a:ext>
                </a:extLst>
              </a:tr>
              <a:tr h="360000">
                <a:tc>
                  <a:txBody>
                    <a:bodyPr/>
                    <a:lstStyle/>
                    <a:p>
                      <a:r>
                        <a:rPr lang="tr-TR" sz="1400" b="1" baseline="0" dirty="0" smtClean="0"/>
                        <a:t> TOPLAM</a:t>
                      </a:r>
                      <a:endParaRPr lang="tr-TR" sz="1400" b="1" dirty="0"/>
                    </a:p>
                  </a:txBody>
                  <a:tcPr anchor="ctr"/>
                </a:tc>
                <a:tc>
                  <a:txBody>
                    <a:bodyPr/>
                    <a:lstStyle/>
                    <a:p>
                      <a:pPr algn="ctr"/>
                      <a:r>
                        <a:rPr lang="tr-TR" sz="1400" b="1" dirty="0" smtClean="0"/>
                        <a:t>588</a:t>
                      </a:r>
                      <a:endParaRPr lang="tr-TR" sz="1400" b="1" dirty="0"/>
                    </a:p>
                  </a:txBody>
                  <a:tcPr anchor="ctr"/>
                </a:tc>
                <a:tc>
                  <a:txBody>
                    <a:bodyPr/>
                    <a:lstStyle/>
                    <a:p>
                      <a:pPr algn="ctr"/>
                      <a:r>
                        <a:rPr lang="tr-TR" sz="1200" b="1" dirty="0" smtClean="0"/>
                        <a:t>9.093.000,00</a:t>
                      </a:r>
                      <a:endParaRPr lang="tr-TR" sz="1200" b="1" dirty="0"/>
                    </a:p>
                  </a:txBody>
                  <a:tcPr anchor="ctr"/>
                </a:tc>
                <a:extLst>
                  <a:ext uri="{0D108BD9-81ED-4DB2-BD59-A6C34878D82A}">
                    <a16:rowId xmlns="" xmlns:a16="http://schemas.microsoft.com/office/drawing/2014/main" val="480359424"/>
                  </a:ext>
                </a:extLst>
              </a:tr>
            </a:tbl>
          </a:graphicData>
        </a:graphic>
      </p:graphicFrame>
      <p:sp>
        <p:nvSpPr>
          <p:cNvPr id="6" name="Yuvarlatılmış Dikdörtgen 5"/>
          <p:cNvSpPr/>
          <p:nvPr/>
        </p:nvSpPr>
        <p:spPr>
          <a:xfrm>
            <a:off x="683968" y="296712"/>
            <a:ext cx="360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SİVİL SAVUNMA</a:t>
            </a:r>
            <a:endParaRPr lang="tr-TR" sz="2000" b="1" dirty="0">
              <a:solidFill>
                <a:schemeClr val="tx1"/>
              </a:solidFill>
              <a:latin typeface="+mj-lt"/>
            </a:endParaRPr>
          </a:p>
        </p:txBody>
      </p:sp>
      <p:sp>
        <p:nvSpPr>
          <p:cNvPr id="7" name="Dikdörtgen 6"/>
          <p:cNvSpPr/>
          <p:nvPr/>
        </p:nvSpPr>
        <p:spPr>
          <a:xfrm>
            <a:off x="611560" y="5919663"/>
            <a:ext cx="7806477" cy="276999"/>
          </a:xfrm>
          <a:prstGeom prst="rect">
            <a:avLst/>
          </a:prstGeom>
        </p:spPr>
        <p:txBody>
          <a:bodyPr wrap="square">
            <a:spAutoFit/>
          </a:bodyPr>
          <a:lstStyle/>
          <a:p>
            <a:pPr algn="just"/>
            <a:r>
              <a:rPr lang="tr-TR" sz="1200" b="1" dirty="0" smtClean="0"/>
              <a:t>2023 Yılında ilimiz genelinde 588 adet zarar </a:t>
            </a:r>
            <a:r>
              <a:rPr lang="tr-TR" sz="1200" b="1" dirty="0" err="1" smtClean="0"/>
              <a:t>tesbiti</a:t>
            </a:r>
            <a:r>
              <a:rPr lang="tr-TR" sz="1200" b="1" dirty="0" smtClean="0"/>
              <a:t> 9.093.000,00 TL zarar </a:t>
            </a:r>
            <a:r>
              <a:rPr lang="tr-TR" sz="1200" b="1" dirty="0" err="1" smtClean="0"/>
              <a:t>tesbit</a:t>
            </a:r>
            <a:r>
              <a:rPr lang="tr-TR" sz="1200" b="1" dirty="0" smtClean="0"/>
              <a:t> bedeli belirlenmiştir. </a:t>
            </a:r>
          </a:p>
        </p:txBody>
      </p:sp>
    </p:spTree>
    <p:extLst>
      <p:ext uri="{BB962C8B-B14F-4D97-AF65-F5344CB8AC3E}">
        <p14:creationId xmlns:p14="http://schemas.microsoft.com/office/powerpoint/2010/main" val="2434048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468313" y="2276872"/>
            <a:ext cx="8064500" cy="1714500"/>
          </a:xfrm>
          <a:prstGeom prst="round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lgn="just" eaLnBrk="1" hangingPunct="1">
              <a:defRPr/>
            </a:pPr>
            <a:r>
              <a:rPr lang="tr-TR" sz="1600" b="1" dirty="0" smtClean="0"/>
              <a:t>Defterdar</a:t>
            </a:r>
            <a:r>
              <a:rPr lang="tr-TR" sz="1600" dirty="0" smtClean="0"/>
              <a:t>, bulunduğu İl’de Hazine ve Maliye Bakanlığının en büyük memuru ve il ve bağlı ilçeler teşkilatının amiri olup işlemlerin kanun hükümlerine göre yürütülmesi, denetlenmesi, merkez ve taşradan sorulan soruların cevaplandırılması, kanuna aykırı hareketi görülenler hakkında takibatta bulunulması ile görevli ve sorumludur.</a:t>
            </a:r>
          </a:p>
        </p:txBody>
      </p:sp>
      <p:sp>
        <p:nvSpPr>
          <p:cNvPr id="5" name="Yuvarlatılmış Dikdörtgen 4"/>
          <p:cNvSpPr/>
          <p:nvPr/>
        </p:nvSpPr>
        <p:spPr>
          <a:xfrm>
            <a:off x="468313" y="4286250"/>
            <a:ext cx="8064500" cy="1879600"/>
          </a:xfrm>
          <a:prstGeom prst="round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defRPr/>
            </a:pPr>
            <a:r>
              <a:rPr lang="tr-TR" altLang="tr-TR" sz="1600" b="1" dirty="0" smtClean="0"/>
              <a:t>Defterdarlığımız</a:t>
            </a:r>
            <a:r>
              <a:rPr lang="tr-TR" altLang="tr-TR" sz="1600" dirty="0" smtClean="0"/>
              <a:t> </a:t>
            </a:r>
            <a:r>
              <a:rPr lang="tr-TR" altLang="tr-TR" sz="1600" b="1" dirty="0" smtClean="0"/>
              <a:t>merkezde</a:t>
            </a:r>
            <a:r>
              <a:rPr lang="tr-TR" altLang="tr-TR" sz="1600" dirty="0"/>
              <a:t> </a:t>
            </a:r>
            <a:r>
              <a:rPr lang="tr-TR" altLang="tr-TR" sz="1600" dirty="0" err="1" smtClean="0"/>
              <a:t>Muhakemat</a:t>
            </a:r>
            <a:r>
              <a:rPr lang="tr-TR" altLang="tr-TR" sz="1600" dirty="0" smtClean="0"/>
              <a:t> Müdürlüğü, Muhasebe Müdürlüğü, Personel Müdürlüğü, Uludağ Üniversitesi Döner Sermaye Saymanlık Müdürlüğü, Muhasebe Denetmenleri Koordinatörlüğü ve KHK İşlemleri İl Bürosu, </a:t>
            </a:r>
            <a:r>
              <a:rPr lang="tr-TR" altLang="tr-TR" sz="1600" b="1" dirty="0" smtClean="0"/>
              <a:t>ilçelerde ise</a:t>
            </a:r>
            <a:r>
              <a:rPr lang="tr-TR" altLang="tr-TR" sz="1600" dirty="0" smtClean="0"/>
              <a:t>; </a:t>
            </a:r>
            <a:r>
              <a:rPr lang="tr-TR" altLang="tr-TR" sz="1600" dirty="0" err="1" smtClean="0"/>
              <a:t>Büyükorhan</a:t>
            </a:r>
            <a:r>
              <a:rPr lang="tr-TR" altLang="tr-TR" sz="1600" dirty="0" smtClean="0"/>
              <a:t>, Gemlik, Gürsu, Harmancık, İnegöl, İznik, Karacabey, Keles, Kestel, Mudanya, Mustafakemalpaşa, Nilüfer, Orhaneli, Orhangazi, Osmangazi, Yenişehir, Yıldırım </a:t>
            </a:r>
            <a:r>
              <a:rPr lang="tr-TR" altLang="tr-TR" sz="1600" dirty="0" err="1" smtClean="0"/>
              <a:t>Malmüdürlüğü</a:t>
            </a:r>
            <a:r>
              <a:rPr lang="tr-TR" altLang="tr-TR" sz="1600" dirty="0" smtClean="0"/>
              <a:t> olarak hizmet vermektedir.</a:t>
            </a:r>
          </a:p>
        </p:txBody>
      </p:sp>
      <p:sp>
        <p:nvSpPr>
          <p:cNvPr id="7" name="Yuvarlatılmış Dikdörtgen 4"/>
          <p:cNvSpPr/>
          <p:nvPr/>
        </p:nvSpPr>
        <p:spPr>
          <a:xfrm>
            <a:off x="468313" y="584744"/>
            <a:ext cx="4000528"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smtClean="0">
                <a:solidFill>
                  <a:schemeClr val="tx1"/>
                </a:solidFill>
                <a:latin typeface="+mj-lt"/>
              </a:rPr>
              <a:t>İDAREYE İLİŞKİN GENEL </a:t>
            </a:r>
            <a:r>
              <a:rPr lang="tr-TR" sz="2000" b="1" dirty="0">
                <a:solidFill>
                  <a:schemeClr val="tx1"/>
                </a:solidFill>
                <a:latin typeface="+mj-lt"/>
              </a:rPr>
              <a:t>BİLGİLER</a:t>
            </a:r>
          </a:p>
        </p:txBody>
      </p:sp>
      <p:sp>
        <p:nvSpPr>
          <p:cNvPr id="10" name="Yuvarlatılmış Dikdörtgen 4"/>
          <p:cNvSpPr/>
          <p:nvPr/>
        </p:nvSpPr>
        <p:spPr>
          <a:xfrm>
            <a:off x="471402" y="1428750"/>
            <a:ext cx="3286125" cy="432000"/>
          </a:xfrm>
          <a:prstGeom prst="roundRect">
            <a:avLst/>
          </a:prstGeom>
          <a:solidFill>
            <a:schemeClr val="tx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tr-TR" b="1" dirty="0">
                <a:solidFill>
                  <a:schemeClr val="tx1"/>
                </a:solidFill>
                <a:latin typeface="+mj-lt"/>
              </a:rPr>
              <a:t>DEFTERDAR VE BAĞLI BİRİMLER</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4</a:t>
            </a:fld>
            <a:endParaRPr lang="tr-TR" altLang="tr-TR"/>
          </a:p>
        </p:txBody>
      </p:sp>
    </p:spTree>
    <p:extLst>
      <p:ext uri="{BB962C8B-B14F-4D97-AF65-F5344CB8AC3E}">
        <p14:creationId xmlns:p14="http://schemas.microsoft.com/office/powerpoint/2010/main" val="7539509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Yuvarlatılmış Dikdörtgen"/>
          <p:cNvSpPr/>
          <p:nvPr/>
        </p:nvSpPr>
        <p:spPr>
          <a:xfrm>
            <a:off x="323528" y="1504677"/>
            <a:ext cx="8424936" cy="43926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b="1" dirty="0">
              <a:solidFill>
                <a:schemeClr val="tx1"/>
              </a:solidFill>
            </a:endParaRPr>
          </a:p>
        </p:txBody>
      </p:sp>
      <p:sp>
        <p:nvSpPr>
          <p:cNvPr id="69637" name="Dikdörtgen 1"/>
          <p:cNvSpPr>
            <a:spLocks noChangeArrowheads="1"/>
          </p:cNvSpPr>
          <p:nvPr/>
        </p:nvSpPr>
        <p:spPr bwMode="auto">
          <a:xfrm>
            <a:off x="539552" y="1835095"/>
            <a:ext cx="8075612" cy="4278094"/>
          </a:xfrm>
          <a:prstGeom prst="rect">
            <a:avLst/>
          </a:prstGeom>
          <a:noFill/>
          <a:ln w="9525">
            <a:noFill/>
            <a:miter lim="800000"/>
            <a:headEnd/>
            <a:tailEnd/>
          </a:ln>
        </p:spPr>
        <p:txBody>
          <a:bodyPr>
            <a:spAutoFit/>
          </a:bodyPr>
          <a:lstStyle/>
          <a:p>
            <a:pPr algn="just"/>
            <a:r>
              <a:rPr lang="tr-TR" altLang="tr-TR" sz="1600" b="1" dirty="0"/>
              <a:t>1</a:t>
            </a:r>
            <a:r>
              <a:rPr lang="tr-TR" altLang="tr-TR" sz="1600" b="1" dirty="0" smtClean="0"/>
              <a:t>-</a:t>
            </a:r>
            <a:r>
              <a:rPr lang="tr-TR" altLang="tr-TR" sz="1600" dirty="0" smtClean="0"/>
              <a:t> 2022 </a:t>
            </a:r>
            <a:r>
              <a:rPr lang="tr-TR" altLang="tr-TR" sz="1600" dirty="0"/>
              <a:t>yılında olduğu gibi </a:t>
            </a:r>
            <a:r>
              <a:rPr lang="tr-TR" altLang="tr-TR" sz="1600" dirty="0" smtClean="0"/>
              <a:t>2023 </a:t>
            </a:r>
            <a:r>
              <a:rPr lang="tr-TR" altLang="tr-TR" sz="1600" dirty="0"/>
              <a:t>yılında da vatandaş memnuniyetini merkeze koyan bir anlayış             </a:t>
            </a:r>
          </a:p>
          <a:p>
            <a:pPr algn="just"/>
            <a:r>
              <a:rPr lang="tr-TR" altLang="tr-TR" sz="1600" dirty="0"/>
              <a:t> sürdürmek</a:t>
            </a:r>
            <a:r>
              <a:rPr lang="tr-TR" altLang="tr-TR" sz="1600" dirty="0" smtClean="0"/>
              <a:t>,</a:t>
            </a:r>
          </a:p>
          <a:p>
            <a:pPr algn="just"/>
            <a:endParaRPr lang="tr-TR" altLang="tr-TR" sz="1600" dirty="0"/>
          </a:p>
          <a:p>
            <a:pPr algn="just"/>
            <a:r>
              <a:rPr lang="tr-TR" altLang="tr-TR" sz="1600" b="1" dirty="0"/>
              <a:t>2</a:t>
            </a:r>
            <a:r>
              <a:rPr lang="tr-TR" altLang="tr-TR" sz="1600" b="1" dirty="0" smtClean="0"/>
              <a:t>- </a:t>
            </a:r>
            <a:r>
              <a:rPr lang="tr-TR" altLang="tr-TR" sz="1600" dirty="0"/>
              <a:t>Mali mevzuat ve personel mevzuatının bağlı birimlerimizi ilgilendiren hükümlerine,        öncelikle yöneticilerimizin uyması, personeline uygulatması ve uygulamanın takibi bakımından azami gayret göstermek</a:t>
            </a:r>
            <a:r>
              <a:rPr lang="tr-TR" altLang="tr-TR" sz="1600" dirty="0" smtClean="0"/>
              <a:t>,</a:t>
            </a:r>
          </a:p>
          <a:p>
            <a:pPr algn="just"/>
            <a:endParaRPr lang="tr-TR" altLang="tr-TR" sz="1600" dirty="0"/>
          </a:p>
          <a:p>
            <a:pPr algn="just"/>
            <a:r>
              <a:rPr lang="tr-TR" altLang="tr-TR" sz="1600" b="1" dirty="0" smtClean="0"/>
              <a:t>3-</a:t>
            </a:r>
            <a:r>
              <a:rPr lang="tr-TR" altLang="tr-TR" sz="1600" dirty="0" smtClean="0"/>
              <a:t>  </a:t>
            </a:r>
            <a:r>
              <a:rPr lang="tr-TR" altLang="tr-TR" sz="1600" dirty="0" err="1"/>
              <a:t>Proaktif</a:t>
            </a:r>
            <a:r>
              <a:rPr lang="tr-TR" altLang="tr-TR" sz="1600" dirty="0"/>
              <a:t> bir yönetim anlayışını sergilemek ve tüm çalışanlarla birlikte uygulamak</a:t>
            </a:r>
            <a:r>
              <a:rPr lang="tr-TR" altLang="tr-TR" sz="1600" dirty="0" smtClean="0"/>
              <a:t>,</a:t>
            </a:r>
          </a:p>
          <a:p>
            <a:pPr algn="just"/>
            <a:endParaRPr lang="tr-TR" altLang="tr-TR" sz="1600" dirty="0"/>
          </a:p>
          <a:p>
            <a:pPr algn="just"/>
            <a:r>
              <a:rPr lang="tr-TR" altLang="tr-TR" sz="1600" b="1" dirty="0" smtClean="0"/>
              <a:t>4-</a:t>
            </a:r>
            <a:r>
              <a:rPr lang="tr-TR" altLang="tr-TR" sz="1600" dirty="0" smtClean="0"/>
              <a:t> </a:t>
            </a:r>
            <a:r>
              <a:rPr lang="tr-TR" altLang="tr-TR" sz="1600" dirty="0"/>
              <a:t>Sahip olduğumuz bütün maddi ve gayri maddi kaynakları en ekonomik bir şekilde ve tam kapasite ile kullanmak ve hayata geçirmek</a:t>
            </a:r>
            <a:r>
              <a:rPr lang="tr-TR" altLang="tr-TR" sz="1600" dirty="0" smtClean="0"/>
              <a:t>,  </a:t>
            </a:r>
          </a:p>
          <a:p>
            <a:pPr algn="just"/>
            <a:endParaRPr lang="tr-TR" altLang="tr-TR" sz="1600" dirty="0"/>
          </a:p>
          <a:p>
            <a:pPr algn="just"/>
            <a:r>
              <a:rPr lang="tr-TR" altLang="tr-TR" sz="1600" b="1" dirty="0" smtClean="0"/>
              <a:t>5-</a:t>
            </a:r>
            <a:r>
              <a:rPr lang="tr-TR" altLang="tr-TR" sz="1600" dirty="0" smtClean="0"/>
              <a:t> </a:t>
            </a:r>
            <a:r>
              <a:rPr lang="tr-TR" altLang="tr-TR" sz="1600" dirty="0"/>
              <a:t>İş süreçlerinin sürekli iyileştirilmesi için çareler aramak ve bu çerçevede en önemli değerlerimizden biri olan insan kaynaklarımızın bilgi ve beceri düzeylerinin artırılmasına önem vermek,</a:t>
            </a:r>
          </a:p>
          <a:p>
            <a:pPr algn="just"/>
            <a:r>
              <a:rPr lang="tr-TR" altLang="tr-TR" sz="1600" dirty="0"/>
              <a:t>       </a:t>
            </a:r>
          </a:p>
          <a:p>
            <a:pPr algn="just"/>
            <a:endParaRPr lang="tr-TR" altLang="tr-TR" sz="1600" dirty="0"/>
          </a:p>
        </p:txBody>
      </p:sp>
      <p:sp>
        <p:nvSpPr>
          <p:cNvPr id="2" name="Slayt Numarası Yer Tutucusu 1"/>
          <p:cNvSpPr>
            <a:spLocks noGrp="1"/>
          </p:cNvSpPr>
          <p:nvPr>
            <p:ph type="sldNum" sz="quarter" idx="12"/>
          </p:nvPr>
        </p:nvSpPr>
        <p:spPr>
          <a:xfrm>
            <a:off x="6553200" y="6664275"/>
            <a:ext cx="2133600" cy="365125"/>
          </a:xfrm>
        </p:spPr>
        <p:txBody>
          <a:bodyPr/>
          <a:lstStyle/>
          <a:p>
            <a:pPr>
              <a:defRPr/>
            </a:pPr>
            <a:fld id="{C201B350-13C5-4ECC-8667-49AEE8388A64}" type="slidenum">
              <a:rPr lang="tr-TR" altLang="tr-TR" smtClean="0"/>
              <a:pPr>
                <a:defRPr/>
              </a:pPr>
              <a:t>40</a:t>
            </a:fld>
            <a:endParaRPr lang="tr-TR" altLang="tr-TR"/>
          </a:p>
        </p:txBody>
      </p:sp>
      <p:sp>
        <p:nvSpPr>
          <p:cNvPr id="6" name="Yuvarlatılmış Dikdörtgen 5"/>
          <p:cNvSpPr/>
          <p:nvPr/>
        </p:nvSpPr>
        <p:spPr>
          <a:xfrm>
            <a:off x="395936" y="440728"/>
            <a:ext cx="360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2023 YILI HEDEFLERİ</a:t>
            </a:r>
            <a:endParaRPr lang="tr-TR" sz="2000" b="1" dirty="0">
              <a:solidFill>
                <a:schemeClr val="tx1"/>
              </a:solidFill>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Yuvarlatılmış Dikdörtgen"/>
          <p:cNvSpPr/>
          <p:nvPr/>
        </p:nvSpPr>
        <p:spPr>
          <a:xfrm>
            <a:off x="323528" y="1845112"/>
            <a:ext cx="8496300" cy="259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fontAlgn="auto">
              <a:spcBef>
                <a:spcPts val="0"/>
              </a:spcBef>
              <a:spcAft>
                <a:spcPts val="0"/>
              </a:spcAft>
              <a:defRPr/>
            </a:pPr>
            <a:r>
              <a:rPr lang="tr-TR" sz="1600" b="1" dirty="0">
                <a:solidFill>
                  <a:schemeClr val="tx1"/>
                </a:solidFill>
              </a:rPr>
              <a:t>-</a:t>
            </a:r>
            <a:r>
              <a:rPr lang="tr-TR" sz="1600" dirty="0">
                <a:solidFill>
                  <a:schemeClr val="tx1"/>
                </a:solidFill>
              </a:rPr>
              <a:t>Defterdarlığımızın; Valilik ve diğer kurumlarla uyum içerisinde çalışan, danışılan, tecrübeli,</a:t>
            </a:r>
          </a:p>
          <a:p>
            <a:pPr marL="342900" indent="-342900" algn="just" fontAlgn="auto">
              <a:spcBef>
                <a:spcPts val="0"/>
              </a:spcBef>
              <a:spcAft>
                <a:spcPts val="0"/>
              </a:spcAft>
              <a:defRPr/>
            </a:pPr>
            <a:r>
              <a:rPr lang="tr-TR" sz="1600" dirty="0">
                <a:solidFill>
                  <a:schemeClr val="tx1"/>
                </a:solidFill>
              </a:rPr>
              <a:t>    güvenilir ve saygın, hızlı ve kaliteli hizmet sunan, şeffaf, adil ve olumlu imaja sahip bir kurum</a:t>
            </a:r>
          </a:p>
          <a:p>
            <a:pPr marL="342900" indent="-342900" algn="just" fontAlgn="auto">
              <a:spcBef>
                <a:spcPts val="0"/>
              </a:spcBef>
              <a:spcAft>
                <a:spcPts val="0"/>
              </a:spcAft>
              <a:defRPr/>
            </a:pPr>
            <a:r>
              <a:rPr lang="tr-TR" sz="1600" dirty="0">
                <a:solidFill>
                  <a:schemeClr val="tx1"/>
                </a:solidFill>
              </a:rPr>
              <a:t>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Faaliyetleriyle diğer kamu idarelerine model oluşturması,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Sorunlara çözüm odaklı yaklaşılması,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Köklü bir kurum kültürünün var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Güçlü bir teknolojik altyapının var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Personelimizin Kurumumuzda ve birimlerinde çalışmaktan memnun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Liyakat sahibi, tecrübeli ve dürüst, güvenilir, yeterli ve nitelikli çalışanlarının  bulunması,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Mevzuatın uygulanması ve yönlendirilmesinde belirleyici role sahip olmasıdır.</a:t>
            </a:r>
          </a:p>
        </p:txBody>
      </p:sp>
      <p:sp>
        <p:nvSpPr>
          <p:cNvPr id="11" name="10 Yuvarlatılmış Dikdörtgen"/>
          <p:cNvSpPr/>
          <p:nvPr/>
        </p:nvSpPr>
        <p:spPr>
          <a:xfrm>
            <a:off x="428625" y="5445320"/>
            <a:ext cx="8352000" cy="86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 </a:t>
            </a:r>
            <a:r>
              <a:rPr lang="tr-TR" sz="1600" dirty="0">
                <a:solidFill>
                  <a:schemeClr val="tx1"/>
                </a:solidFill>
              </a:rPr>
              <a:t>Personel </a:t>
            </a:r>
            <a:r>
              <a:rPr lang="tr-TR" sz="1600" dirty="0" smtClean="0">
                <a:solidFill>
                  <a:schemeClr val="tx1"/>
                </a:solidFill>
              </a:rPr>
              <a:t>yaş ortalamasının yüksek olması</a:t>
            </a:r>
            <a:endParaRPr lang="tr-TR" sz="1600" dirty="0">
              <a:solidFill>
                <a:schemeClr val="tx1"/>
              </a:solidFill>
            </a:endParaRPr>
          </a:p>
          <a:p>
            <a:pPr fontAlgn="auto">
              <a:spcBef>
                <a:spcPts val="0"/>
              </a:spcBef>
              <a:spcAft>
                <a:spcPts val="0"/>
              </a:spcAft>
              <a:defRPr/>
            </a:pPr>
            <a:r>
              <a:rPr lang="tr-TR" sz="1600" b="1" dirty="0" smtClean="0">
                <a:solidFill>
                  <a:schemeClr val="tx1"/>
                </a:solidFill>
              </a:rPr>
              <a:t>-</a:t>
            </a:r>
            <a:r>
              <a:rPr lang="tr-TR" sz="1600" dirty="0" smtClean="0">
                <a:solidFill>
                  <a:schemeClr val="tx1"/>
                </a:solidFill>
              </a:rPr>
              <a:t> </a:t>
            </a:r>
            <a:r>
              <a:rPr lang="tr-TR" sz="1600" dirty="0">
                <a:solidFill>
                  <a:schemeClr val="tx1"/>
                </a:solidFill>
              </a:rPr>
              <a:t>Performans değerlendirme ve ödül sisteminin yetersizliği,</a:t>
            </a:r>
          </a:p>
          <a:p>
            <a:pPr fontAlgn="auto">
              <a:spcBef>
                <a:spcPts val="0"/>
              </a:spcBef>
              <a:spcAft>
                <a:spcPts val="0"/>
              </a:spcAft>
              <a:defRPr/>
            </a:pPr>
            <a:r>
              <a:rPr lang="tr-TR" sz="1600" b="1" dirty="0">
                <a:solidFill>
                  <a:schemeClr val="tx1"/>
                </a:solidFill>
              </a:rPr>
              <a:t>-</a:t>
            </a:r>
            <a:r>
              <a:rPr lang="tr-TR" sz="1600" dirty="0">
                <a:solidFill>
                  <a:schemeClr val="tx1"/>
                </a:solidFill>
              </a:rPr>
              <a:t> Özlük ve Sosyal imkanların yetki ve sorumluluklarla uyumlu olmaması. </a:t>
            </a:r>
          </a:p>
        </p:txBody>
      </p:sp>
      <p:sp>
        <p:nvSpPr>
          <p:cNvPr id="9" name="Yuvarlatılmış Dikdörtgen 2"/>
          <p:cNvSpPr/>
          <p:nvPr/>
        </p:nvSpPr>
        <p:spPr>
          <a:xfrm>
            <a:off x="500063" y="142875"/>
            <a:ext cx="8143875" cy="78581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800" b="1" dirty="0">
                <a:solidFill>
                  <a:srgbClr val="FFC000"/>
                </a:solidFill>
              </a:rPr>
              <a:t>KURUMSAL KABİLİYET VE KAPASİTENİN DEĞERLENDİRİLMESİ</a:t>
            </a: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41</a:t>
            </a:fld>
            <a:endParaRPr lang="tr-TR" altLang="tr-TR"/>
          </a:p>
        </p:txBody>
      </p:sp>
      <p:sp>
        <p:nvSpPr>
          <p:cNvPr id="12" name="Yuvarlatılmış Dikdörtgen 11"/>
          <p:cNvSpPr/>
          <p:nvPr/>
        </p:nvSpPr>
        <p:spPr>
          <a:xfrm>
            <a:off x="429588" y="1160808"/>
            <a:ext cx="270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GÜÇLÜ ALANLAR</a:t>
            </a:r>
            <a:endParaRPr lang="tr-TR" sz="2000" b="1" dirty="0">
              <a:solidFill>
                <a:schemeClr val="tx1"/>
              </a:solidFill>
              <a:latin typeface="+mj-lt"/>
            </a:endParaRPr>
          </a:p>
        </p:txBody>
      </p:sp>
      <p:sp>
        <p:nvSpPr>
          <p:cNvPr id="13" name="Yuvarlatılmış Dikdörtgen 12"/>
          <p:cNvSpPr/>
          <p:nvPr/>
        </p:nvSpPr>
        <p:spPr>
          <a:xfrm>
            <a:off x="428625" y="4761208"/>
            <a:ext cx="270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ZAYIF ALANLAR</a:t>
            </a:r>
            <a:endParaRPr lang="tr-TR" sz="2000" b="1" dirty="0">
              <a:solidFill>
                <a:schemeClr val="tx1"/>
              </a:solidFill>
              <a:latin typeface="+mj-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Yuvarlatılmış Dikdörtgen"/>
          <p:cNvSpPr/>
          <p:nvPr/>
        </p:nvSpPr>
        <p:spPr>
          <a:xfrm>
            <a:off x="428625" y="2060575"/>
            <a:ext cx="8215313" cy="2663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1-</a:t>
            </a:r>
            <a:r>
              <a:rPr lang="tr-TR" sz="1600" dirty="0">
                <a:solidFill>
                  <a:schemeClr val="tx1"/>
                </a:solidFill>
              </a:rPr>
              <a:t>Yönetim ile çalışanlar arasındaki uyumun geliştirilmesi,  </a:t>
            </a:r>
          </a:p>
          <a:p>
            <a:pPr fontAlgn="auto">
              <a:spcBef>
                <a:spcPts val="0"/>
              </a:spcBef>
              <a:spcAft>
                <a:spcPts val="0"/>
              </a:spcAft>
              <a:defRPr/>
            </a:pPr>
            <a:r>
              <a:rPr lang="tr-TR" sz="1600" b="1" dirty="0">
                <a:solidFill>
                  <a:schemeClr val="tx1"/>
                </a:solidFill>
              </a:rPr>
              <a:t>2-</a:t>
            </a:r>
            <a:r>
              <a:rPr lang="tr-TR" sz="1600" dirty="0">
                <a:solidFill>
                  <a:schemeClr val="tx1"/>
                </a:solidFill>
              </a:rPr>
              <a:t>Ekip çalışması alışkanlığının/kültürünün geliştirilmeye uygun olması,</a:t>
            </a:r>
          </a:p>
          <a:p>
            <a:pPr fontAlgn="auto">
              <a:spcBef>
                <a:spcPts val="0"/>
              </a:spcBef>
              <a:spcAft>
                <a:spcPts val="0"/>
              </a:spcAft>
              <a:defRPr/>
            </a:pPr>
            <a:r>
              <a:rPr lang="tr-TR" sz="1600" b="1" dirty="0">
                <a:solidFill>
                  <a:schemeClr val="tx1"/>
                </a:solidFill>
              </a:rPr>
              <a:t>3-</a:t>
            </a:r>
            <a:r>
              <a:rPr lang="tr-TR" sz="1600" dirty="0">
                <a:solidFill>
                  <a:schemeClr val="tx1"/>
                </a:solidFill>
              </a:rPr>
              <a:t>Değişime karşı direncin azaltılması,</a:t>
            </a:r>
          </a:p>
          <a:p>
            <a:pPr fontAlgn="auto">
              <a:spcBef>
                <a:spcPts val="0"/>
              </a:spcBef>
              <a:spcAft>
                <a:spcPts val="0"/>
              </a:spcAft>
              <a:defRPr/>
            </a:pPr>
            <a:r>
              <a:rPr lang="tr-TR" sz="1600" b="1" dirty="0">
                <a:solidFill>
                  <a:schemeClr val="tx1"/>
                </a:solidFill>
              </a:rPr>
              <a:t>4-</a:t>
            </a:r>
            <a:r>
              <a:rPr lang="tr-TR" sz="1600" dirty="0">
                <a:solidFill>
                  <a:schemeClr val="tx1"/>
                </a:solidFill>
              </a:rPr>
              <a:t>Birimler arası bilgi akışının sistemli ve kesintisiz olarak sağlanmaya çalışılması,</a:t>
            </a:r>
          </a:p>
          <a:p>
            <a:pPr fontAlgn="auto">
              <a:spcBef>
                <a:spcPts val="0"/>
              </a:spcBef>
              <a:spcAft>
                <a:spcPts val="0"/>
              </a:spcAft>
              <a:defRPr/>
            </a:pPr>
            <a:r>
              <a:rPr lang="tr-TR" sz="1600" b="1" dirty="0">
                <a:solidFill>
                  <a:schemeClr val="tx1"/>
                </a:solidFill>
              </a:rPr>
              <a:t>5-</a:t>
            </a:r>
            <a:r>
              <a:rPr lang="tr-TR" sz="1600" dirty="0">
                <a:solidFill>
                  <a:schemeClr val="tx1"/>
                </a:solidFill>
              </a:rPr>
              <a:t> Mali Mevzuat yönünden Kamu Kurumlarının hizmet içi eğitimlerle geliştirilmesi.</a:t>
            </a: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42</a:t>
            </a:fld>
            <a:endParaRPr lang="tr-TR" altLang="tr-TR"/>
          </a:p>
        </p:txBody>
      </p:sp>
      <p:sp>
        <p:nvSpPr>
          <p:cNvPr id="5" name="Yuvarlatılmış Dikdörtgen 4"/>
          <p:cNvSpPr/>
          <p:nvPr/>
        </p:nvSpPr>
        <p:spPr>
          <a:xfrm>
            <a:off x="429588" y="1160808"/>
            <a:ext cx="3636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İYİLEŞTİRMEYE AÇIK ALANLAR</a:t>
            </a:r>
            <a:endParaRPr lang="tr-TR" sz="2000" b="1" dirty="0">
              <a:solidFill>
                <a:schemeClr val="tx1"/>
              </a:solidFill>
              <a:latin typeface="+mj-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43</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Defterdarlığımız birimlerinde Personel ve </a:t>
            </a:r>
            <a:r>
              <a:rPr lang="tr-TR" sz="1600" dirty="0" err="1" smtClean="0">
                <a:solidFill>
                  <a:schemeClr val="tx1"/>
                </a:solidFill>
              </a:rPr>
              <a:t>Muhakemat</a:t>
            </a:r>
            <a:r>
              <a:rPr lang="tr-TR" sz="1600" dirty="0" smtClean="0">
                <a:solidFill>
                  <a:schemeClr val="tx1"/>
                </a:solidFill>
              </a:rPr>
              <a:t> Müdürlüğü  Muhasebe Denetmenleri Koordinatörlüğü ve KHK Bürosu Osmangazi Valilik Çarşamba Ek Hizmet Binası B Blok’ta, Muhasebe Müdürlüğü ise </a:t>
            </a:r>
            <a:r>
              <a:rPr lang="tr-TR" sz="1600" dirty="0" err="1" smtClean="0">
                <a:solidFill>
                  <a:schemeClr val="tx1"/>
                </a:solidFill>
              </a:rPr>
              <a:t>Ahmetpaşa</a:t>
            </a:r>
            <a:r>
              <a:rPr lang="tr-TR" sz="1600" dirty="0" smtClean="0">
                <a:solidFill>
                  <a:schemeClr val="tx1"/>
                </a:solidFill>
              </a:rPr>
              <a:t> Ermutlu Sokak No:15 Osmangazi adresinde bulunan kiralık binada hizmet vermektedir. Hizmetin bütünlüğü, açısından Defterdarlık birimlerinin tümünün bir arada olacağı bağımsız bir  hizmet binasına ihtiyaç duyulmaktadır.</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44</a:t>
            </a:fld>
            <a:endParaRPr lang="tr-TR" altLang="tr-TR"/>
          </a:p>
        </p:txBody>
      </p:sp>
      <p:sp>
        <p:nvSpPr>
          <p:cNvPr id="4"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b="1" dirty="0" smtClean="0">
                <a:solidFill>
                  <a:schemeClr val="tx1"/>
                </a:solidFill>
              </a:rPr>
              <a:t>Bakanlık atamalı kadrolardan</a:t>
            </a:r>
            <a:r>
              <a:rPr lang="tr-TR" sz="1600" dirty="0" smtClean="0">
                <a:solidFill>
                  <a:schemeClr val="tx1"/>
                </a:solidFill>
              </a:rPr>
              <a:t>; </a:t>
            </a:r>
            <a:r>
              <a:rPr lang="tr-TR" sz="1600" b="1" dirty="0" smtClean="0">
                <a:solidFill>
                  <a:schemeClr val="tx1"/>
                </a:solidFill>
              </a:rPr>
              <a:t>merkezde</a:t>
            </a:r>
            <a:r>
              <a:rPr lang="tr-TR" sz="1600" dirty="0" smtClean="0">
                <a:solidFill>
                  <a:schemeClr val="tx1"/>
                </a:solidFill>
              </a:rPr>
              <a:t> Defterdarlığımız Personel Müdürlüğü Saymanlık Müdür Yardımcısı, </a:t>
            </a:r>
            <a:r>
              <a:rPr lang="tr-TR" sz="1600" dirty="0" err="1" smtClean="0">
                <a:solidFill>
                  <a:schemeClr val="tx1"/>
                </a:solidFill>
              </a:rPr>
              <a:t>Muhakemat</a:t>
            </a:r>
            <a:r>
              <a:rPr lang="tr-TR" sz="1600" dirty="0" smtClean="0">
                <a:solidFill>
                  <a:schemeClr val="tx1"/>
                </a:solidFill>
              </a:rPr>
              <a:t> Müdürlüğü, Hazine Avukatı,</a:t>
            </a:r>
            <a:r>
              <a:rPr lang="tr-TR" sz="1600" b="1" dirty="0" smtClean="0">
                <a:solidFill>
                  <a:schemeClr val="tx1"/>
                </a:solidFill>
              </a:rPr>
              <a:t> İlçelerde  </a:t>
            </a:r>
            <a:r>
              <a:rPr lang="tr-TR" sz="1600" dirty="0" smtClean="0">
                <a:solidFill>
                  <a:schemeClr val="tx1"/>
                </a:solidFill>
              </a:rPr>
              <a:t>Keles </a:t>
            </a:r>
            <a:r>
              <a:rPr lang="tr-TR" sz="1600" dirty="0" err="1" smtClean="0">
                <a:solidFill>
                  <a:schemeClr val="tx1"/>
                </a:solidFill>
              </a:rPr>
              <a:t>Malmüdürlüğü</a:t>
            </a:r>
            <a:r>
              <a:rPr lang="tr-TR" sz="1600" dirty="0" smtClean="0">
                <a:solidFill>
                  <a:schemeClr val="tx1"/>
                </a:solidFill>
              </a:rPr>
              <a:t> Defterdarlık Uzmanı , Harmancık </a:t>
            </a:r>
            <a:r>
              <a:rPr lang="tr-TR" sz="1600" dirty="0" err="1" smtClean="0">
                <a:solidFill>
                  <a:schemeClr val="tx1"/>
                </a:solidFill>
              </a:rPr>
              <a:t>Malmüdürlüğü</a:t>
            </a:r>
            <a:r>
              <a:rPr lang="tr-TR" sz="1600" dirty="0" smtClean="0">
                <a:solidFill>
                  <a:schemeClr val="tx1"/>
                </a:solidFill>
              </a:rPr>
              <a:t>  memur tarafından vekaleten yürütülmekte olup, söz konusu kadrolara Bakanlığımızca bir an önce atama yapılmasında fayda görülmektedir.</a:t>
            </a:r>
            <a:endParaRPr lang="tr-TR" sz="1600" dirty="0">
              <a:solidFill>
                <a:schemeClr val="tx1"/>
              </a:solidFill>
            </a:endParaRPr>
          </a:p>
        </p:txBody>
      </p:sp>
      <p:sp>
        <p:nvSpPr>
          <p:cNvPr id="6" name="Yuvarlatılmış Dikdörtgen 5"/>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12104901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45</a:t>
            </a:fld>
            <a:endParaRPr lang="tr-TR" altLang="tr-TR"/>
          </a:p>
        </p:txBody>
      </p:sp>
      <p:sp>
        <p:nvSpPr>
          <p:cNvPr id="4"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Bakanlığımız taşra teşkilatında görevli yaklaşık 12.000 Valilik atamalı personelin atama ve yer değişiklikleri Defterdarlık birimlerinin norm kadroları ve  </a:t>
            </a:r>
            <a:r>
              <a:rPr lang="tr-TR" sz="1600" dirty="0" err="1" smtClean="0">
                <a:solidFill>
                  <a:schemeClr val="tx1"/>
                </a:solidFill>
              </a:rPr>
              <a:t>yerdeğişikliği</a:t>
            </a:r>
            <a:r>
              <a:rPr lang="tr-TR" sz="1600" dirty="0" smtClean="0">
                <a:solidFill>
                  <a:schemeClr val="tx1"/>
                </a:solidFill>
              </a:rPr>
              <a:t> yönetmeliği  olmadığı için dengesiz personel dağılımına sebep olmaktadır. Bu nedenle Bakanlığımızca Defterdarlıkların norm kadroları oluşturularak  atama ve yer değişikliklerinin  bu norm kadrolara  göre   6  aylık dönemler halinde yılda  iki kez yapılması faydalı olacaktır.</a:t>
            </a:r>
            <a:endParaRPr lang="tr-TR" sz="1600" dirty="0">
              <a:solidFill>
                <a:schemeClr val="tx1"/>
              </a:solidFill>
            </a:endParaRPr>
          </a:p>
        </p:txBody>
      </p:sp>
      <p:sp>
        <p:nvSpPr>
          <p:cNvPr id="5" name="Yuvarlatılmış Dikdörtgen 4"/>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29201348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46</a:t>
            </a:fld>
            <a:endParaRPr lang="tr-TR" altLang="tr-TR"/>
          </a:p>
        </p:txBody>
      </p:sp>
      <p:sp>
        <p:nvSpPr>
          <p:cNvPr id="4"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Bakanlığımız taşra teşkilatında görevli Bakanlık atamalı personel taşrada uygulamanın bizzat içerisinde bulunmaktadır. Taşrada görevli söz konusu personelin atama yer değiştirme ve yükselmelerde Bakanlık merkez kadrolarında görev almaları, taşra tecrübelerini Bakanlık merkezinde değerlendirilmesi açısından faydalı olacağı düşünülmektedir.</a:t>
            </a:r>
            <a:endParaRPr lang="tr-TR" sz="1600" dirty="0">
              <a:solidFill>
                <a:schemeClr val="tx1"/>
              </a:solidFill>
            </a:endParaRPr>
          </a:p>
        </p:txBody>
      </p:sp>
      <p:sp>
        <p:nvSpPr>
          <p:cNvPr id="5" name="Yuvarlatılmış Dikdörtgen 4"/>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951762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47</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İlimizde, Defterdarlığımıza tahsisli Lojmanların yaklaşık 50 yıllık olması ve depreme dayanıklı olmaması sebebi ile satışa konu edilmektedir. Bu nedenle yer değiştirmeye tabi Bakanlık atamalı personel mağduriyetinin önlenmesi için en az 10 adet lojman </a:t>
            </a:r>
            <a:r>
              <a:rPr lang="tr-TR" sz="1600" dirty="0" err="1" smtClean="0">
                <a:solidFill>
                  <a:schemeClr val="tx1"/>
                </a:solidFill>
              </a:rPr>
              <a:t>satınalınmalı</a:t>
            </a:r>
            <a:r>
              <a:rPr lang="tr-TR" sz="1600" dirty="0" smtClean="0">
                <a:solidFill>
                  <a:schemeClr val="tx1"/>
                </a:solidFill>
              </a:rPr>
              <a:t> veya trampa veya kat karşılığı inşaat yöntemleri ile mevcut lojmanlar yenilenmelidir.   </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20912416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48</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err="1" smtClean="0">
                <a:solidFill>
                  <a:schemeClr val="tx1"/>
                </a:solidFill>
              </a:rPr>
              <a:t>Umurbey</a:t>
            </a:r>
            <a:r>
              <a:rPr lang="tr-TR" sz="1600" dirty="0" smtClean="0">
                <a:solidFill>
                  <a:schemeClr val="tx1"/>
                </a:solidFill>
              </a:rPr>
              <a:t> Mahallesi </a:t>
            </a:r>
            <a:r>
              <a:rPr lang="tr-TR" sz="1600" dirty="0" err="1" smtClean="0">
                <a:solidFill>
                  <a:schemeClr val="tx1"/>
                </a:solidFill>
              </a:rPr>
              <a:t>Çobanbey</a:t>
            </a:r>
            <a:r>
              <a:rPr lang="tr-TR" sz="1600" dirty="0" smtClean="0">
                <a:solidFill>
                  <a:schemeClr val="tx1"/>
                </a:solidFill>
              </a:rPr>
              <a:t> Caddesi Eğri Sokak Yıldırım Bursa adresinde bulunan Lojmandan çevirme Misafirhanemizin eski ve depreme dayanıklı olmaması nedeniyle satışa konu edilmiştir. Bu nedenle Selçuk Hatun Mahallesi Osmangazi Bursa adresinde  Defterdarlığımıza tahsisli binasının  ödenek gönderilmesi halinde onarım yapılarak Defterdarlık Misafirhanesine dönüştürülmesi uygun olacaktır.</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27153120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49</a:t>
            </a:fld>
            <a:endParaRPr lang="tr-TR" altLang="tr-TR"/>
          </a:p>
        </p:txBody>
      </p:sp>
      <p:sp>
        <p:nvSpPr>
          <p:cNvPr id="6" name="8 Yuvarlatılmış Dikdörtgen"/>
          <p:cNvSpPr/>
          <p:nvPr/>
        </p:nvSpPr>
        <p:spPr>
          <a:xfrm>
            <a:off x="389135" y="1916559"/>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Defterdarlığımız hizmet binasının ikinci katında eğitim ve toplantı salonu olarak kullanılan salonun demirbaş ve döşemeleri derslik olarak planlandığından toplantı amaçlı  kullanılamamaktadır. Ödenek gönderilmesi halinde gerekli demirbaş ve  mefruşat alınarak çok amaçlı eğitim ve toplantı salonu olarak kullanılması daha elverişli olacaktır.</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4053811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ükülü Ok 7"/>
          <p:cNvSpPr/>
          <p:nvPr/>
        </p:nvSpPr>
        <p:spPr>
          <a:xfrm rot="5400000">
            <a:off x="6528594" y="620537"/>
            <a:ext cx="431800" cy="143351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dirty="0">
              <a:solidFill>
                <a:schemeClr val="tx1"/>
              </a:solidFill>
            </a:endParaRPr>
          </a:p>
        </p:txBody>
      </p:sp>
      <p:sp>
        <p:nvSpPr>
          <p:cNvPr id="11" name="Bükülü Ok 10"/>
          <p:cNvSpPr/>
          <p:nvPr/>
        </p:nvSpPr>
        <p:spPr>
          <a:xfrm rot="5400000" flipV="1">
            <a:off x="1809729" y="613393"/>
            <a:ext cx="431800" cy="1447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dirty="0">
              <a:solidFill>
                <a:schemeClr val="tx1"/>
              </a:solidFill>
            </a:endParaRPr>
          </a:p>
        </p:txBody>
      </p:sp>
      <p:sp>
        <p:nvSpPr>
          <p:cNvPr id="7" name="Aşağı Ok 6"/>
          <p:cNvSpPr/>
          <p:nvPr/>
        </p:nvSpPr>
        <p:spPr>
          <a:xfrm>
            <a:off x="4214812" y="1405342"/>
            <a:ext cx="213171" cy="8715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dirty="0"/>
          </a:p>
        </p:txBody>
      </p:sp>
      <p:sp>
        <p:nvSpPr>
          <p:cNvPr id="5" name="Yuvarlatılmış Dikdörtgen 4"/>
          <p:cNvSpPr/>
          <p:nvPr/>
        </p:nvSpPr>
        <p:spPr>
          <a:xfrm>
            <a:off x="896366" y="4148758"/>
            <a:ext cx="1368000" cy="54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ULUDAĞ ÜNİ. D.S.S.</a:t>
            </a:r>
            <a:br>
              <a:rPr lang="tr-TR" sz="1200" b="1" dirty="0" smtClean="0">
                <a:solidFill>
                  <a:schemeClr val="bg1"/>
                </a:solidFill>
              </a:rPr>
            </a:br>
            <a:r>
              <a:rPr lang="tr-TR" sz="1200" b="1" dirty="0" smtClean="0">
                <a:solidFill>
                  <a:schemeClr val="bg1"/>
                </a:solidFill>
              </a:rPr>
              <a:t>MÜDÜRLÜĞÜ</a:t>
            </a:r>
            <a:endParaRPr lang="tr-TR" sz="1200" b="1" dirty="0">
              <a:solidFill>
                <a:schemeClr val="bg1"/>
              </a:solidFill>
            </a:endParaRPr>
          </a:p>
        </p:txBody>
      </p:sp>
      <p:sp>
        <p:nvSpPr>
          <p:cNvPr id="17" name="Yuvarlatılmış Dikdörtgen 16"/>
          <p:cNvSpPr/>
          <p:nvPr/>
        </p:nvSpPr>
        <p:spPr>
          <a:xfrm>
            <a:off x="887604" y="2852984"/>
            <a:ext cx="1368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a:solidFill>
                  <a:schemeClr val="bg1"/>
                </a:solidFill>
              </a:rPr>
              <a:t>MUHASEBE MÜDÜRLÜĞÜ</a:t>
            </a:r>
          </a:p>
        </p:txBody>
      </p:sp>
      <p:sp>
        <p:nvSpPr>
          <p:cNvPr id="19" name="Yuvarlatılmış Dikdörtgen 18"/>
          <p:cNvSpPr/>
          <p:nvPr/>
        </p:nvSpPr>
        <p:spPr>
          <a:xfrm>
            <a:off x="887604" y="2204864"/>
            <a:ext cx="1368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a:solidFill>
                  <a:schemeClr val="bg1"/>
                </a:solidFill>
              </a:rPr>
              <a:t>PERSONEL MÜDÜRLÜĞÜ</a:t>
            </a:r>
          </a:p>
        </p:txBody>
      </p:sp>
      <p:sp>
        <p:nvSpPr>
          <p:cNvPr id="20" name="Yuvarlatılmış Dikdörtgen 19"/>
          <p:cNvSpPr/>
          <p:nvPr/>
        </p:nvSpPr>
        <p:spPr>
          <a:xfrm>
            <a:off x="896366" y="3501056"/>
            <a:ext cx="1368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a:solidFill>
                  <a:schemeClr val="bg1"/>
                </a:solidFill>
              </a:rPr>
              <a:t>MUHAKEMAT MÜDÜRLÜĞÜ</a:t>
            </a:r>
          </a:p>
        </p:txBody>
      </p:sp>
      <p:sp>
        <p:nvSpPr>
          <p:cNvPr id="22" name="Yuvarlatılmış Dikdörtgen 21"/>
          <p:cNvSpPr/>
          <p:nvPr/>
        </p:nvSpPr>
        <p:spPr>
          <a:xfrm>
            <a:off x="393679" y="1628800"/>
            <a:ext cx="2355850" cy="3603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a:solidFill>
                  <a:schemeClr val="bg1"/>
                </a:solidFill>
              </a:rPr>
              <a:t>MERKEZ BİRİMLERİ</a:t>
            </a:r>
          </a:p>
        </p:txBody>
      </p:sp>
      <p:sp>
        <p:nvSpPr>
          <p:cNvPr id="24" name="Yuvarlatılmış Dikdörtgen 23"/>
          <p:cNvSpPr/>
          <p:nvPr/>
        </p:nvSpPr>
        <p:spPr>
          <a:xfrm>
            <a:off x="3143240" y="1000108"/>
            <a:ext cx="2447925" cy="36036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a:solidFill>
                  <a:schemeClr val="bg1"/>
                </a:solidFill>
              </a:rPr>
              <a:t>DEFTERDAR</a:t>
            </a:r>
          </a:p>
        </p:txBody>
      </p:sp>
      <p:sp>
        <p:nvSpPr>
          <p:cNvPr id="26" name="Yuvarlatılmış Dikdörtgen 25"/>
          <p:cNvSpPr/>
          <p:nvPr/>
        </p:nvSpPr>
        <p:spPr>
          <a:xfrm>
            <a:off x="6248729" y="1628800"/>
            <a:ext cx="2290762" cy="3603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a:solidFill>
                  <a:schemeClr val="bg1"/>
                </a:solidFill>
              </a:rPr>
              <a:t>İLÇE BİRİMLERİ</a:t>
            </a:r>
          </a:p>
        </p:txBody>
      </p:sp>
      <p:sp>
        <p:nvSpPr>
          <p:cNvPr id="56" name="Yuvarlatılmış Dikdörtgen 55"/>
          <p:cNvSpPr/>
          <p:nvPr/>
        </p:nvSpPr>
        <p:spPr>
          <a:xfrm>
            <a:off x="5868144" y="206084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BÜYÜKORHAN MALMÜDÜRLÜĞÜ</a:t>
            </a:r>
            <a:endParaRPr lang="tr-TR" sz="1200" b="1" dirty="0">
              <a:solidFill>
                <a:schemeClr val="bg1"/>
              </a:solidFill>
            </a:endParaRPr>
          </a:p>
        </p:txBody>
      </p:sp>
      <p:sp>
        <p:nvSpPr>
          <p:cNvPr id="29" name="Yuvarlatılmış Dikdörtgen 20"/>
          <p:cNvSpPr/>
          <p:nvPr/>
        </p:nvSpPr>
        <p:spPr>
          <a:xfrm>
            <a:off x="3587045" y="2479993"/>
            <a:ext cx="1560314" cy="58896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MUHASEBE DENETMENLERİ KOORDİNATÖRLÜĞÜ</a:t>
            </a:r>
            <a:endParaRPr lang="tr-TR" sz="1200" b="1" dirty="0">
              <a:solidFill>
                <a:schemeClr val="bg1"/>
              </a:solidFill>
            </a:endParaRPr>
          </a:p>
        </p:txBody>
      </p:sp>
      <p:sp>
        <p:nvSpPr>
          <p:cNvPr id="38" name="Yuvarlatılmış Dikdörtgen 37"/>
          <p:cNvSpPr/>
          <p:nvPr/>
        </p:nvSpPr>
        <p:spPr>
          <a:xfrm>
            <a:off x="7488480" y="256495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HARMANCIK MALMÜDÜRLÜĞÜ</a:t>
            </a:r>
            <a:endParaRPr lang="tr-TR" sz="1200" b="1" dirty="0">
              <a:solidFill>
                <a:schemeClr val="bg1"/>
              </a:solidFill>
            </a:endParaRPr>
          </a:p>
        </p:txBody>
      </p:sp>
      <p:sp>
        <p:nvSpPr>
          <p:cNvPr id="39" name="Yuvarlatılmış Dikdörtgen 38"/>
          <p:cNvSpPr/>
          <p:nvPr/>
        </p:nvSpPr>
        <p:spPr>
          <a:xfrm>
            <a:off x="5868144" y="508523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ORHANELİ MALMÜDÜRLÜĞÜ</a:t>
            </a:r>
            <a:endParaRPr lang="tr-TR" sz="1200" b="1" dirty="0">
              <a:solidFill>
                <a:schemeClr val="bg1"/>
              </a:solidFill>
            </a:endParaRPr>
          </a:p>
        </p:txBody>
      </p:sp>
      <p:sp>
        <p:nvSpPr>
          <p:cNvPr id="40" name="Yuvarlatılmış Dikdörtgen 39"/>
          <p:cNvSpPr/>
          <p:nvPr/>
        </p:nvSpPr>
        <p:spPr>
          <a:xfrm>
            <a:off x="7488480" y="206084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GEMLİK</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41" name="Yuvarlatılmış Dikdörtgen 40"/>
          <p:cNvSpPr/>
          <p:nvPr/>
        </p:nvSpPr>
        <p:spPr>
          <a:xfrm>
            <a:off x="6692110" y="610691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YILDIRIM MALMÜDÜRLÜĞÜ</a:t>
            </a:r>
            <a:endParaRPr lang="tr-TR" sz="1200" b="1" dirty="0">
              <a:solidFill>
                <a:schemeClr val="bg1"/>
              </a:solidFill>
            </a:endParaRPr>
          </a:p>
        </p:txBody>
      </p:sp>
      <p:sp>
        <p:nvSpPr>
          <p:cNvPr id="42" name="Yuvarlatılmış Dikdörtgen 41"/>
          <p:cNvSpPr/>
          <p:nvPr/>
        </p:nvSpPr>
        <p:spPr>
          <a:xfrm>
            <a:off x="5868144" y="4581176"/>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M.KEMALPAŞA MALMÜDÜRLÜĞÜ</a:t>
            </a:r>
            <a:endParaRPr lang="tr-TR" sz="1200" b="1" dirty="0">
              <a:solidFill>
                <a:schemeClr val="bg1"/>
              </a:solidFill>
            </a:endParaRPr>
          </a:p>
        </p:txBody>
      </p:sp>
      <p:sp>
        <p:nvSpPr>
          <p:cNvPr id="43" name="Yuvarlatılmış Dikdörtgen 42"/>
          <p:cNvSpPr/>
          <p:nvPr/>
        </p:nvSpPr>
        <p:spPr>
          <a:xfrm>
            <a:off x="5868144" y="256495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GÜRSU MALMÜDÜRLÜĞÜ</a:t>
            </a:r>
            <a:endParaRPr lang="tr-TR" sz="1200" b="1" dirty="0">
              <a:solidFill>
                <a:schemeClr val="bg1"/>
              </a:solidFill>
            </a:endParaRPr>
          </a:p>
        </p:txBody>
      </p:sp>
      <p:sp>
        <p:nvSpPr>
          <p:cNvPr id="44" name="Yuvarlatılmış Dikdörtgen 43"/>
          <p:cNvSpPr/>
          <p:nvPr/>
        </p:nvSpPr>
        <p:spPr>
          <a:xfrm>
            <a:off x="5868144" y="306900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İNEGÖL MALMÜDÜRLÜĞÜ</a:t>
            </a:r>
            <a:endParaRPr lang="tr-TR" sz="1200" b="1" dirty="0">
              <a:solidFill>
                <a:schemeClr val="bg1"/>
              </a:solidFill>
            </a:endParaRPr>
          </a:p>
        </p:txBody>
      </p:sp>
      <p:sp>
        <p:nvSpPr>
          <p:cNvPr id="45" name="Yuvarlatılmış Dikdörtgen 44"/>
          <p:cNvSpPr/>
          <p:nvPr/>
        </p:nvSpPr>
        <p:spPr>
          <a:xfrm>
            <a:off x="5868144" y="3573064"/>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KARACABEY</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46" name="Yuvarlatılmış Dikdörtgen 45"/>
          <p:cNvSpPr/>
          <p:nvPr/>
        </p:nvSpPr>
        <p:spPr>
          <a:xfrm>
            <a:off x="5868144" y="4077120"/>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KESTEL MALMÜDÜRLÜĞÜ</a:t>
            </a:r>
            <a:endParaRPr lang="tr-TR" sz="1200" b="1" dirty="0">
              <a:solidFill>
                <a:schemeClr val="bg1"/>
              </a:solidFill>
            </a:endParaRPr>
          </a:p>
        </p:txBody>
      </p:sp>
      <p:sp>
        <p:nvSpPr>
          <p:cNvPr id="47" name="Yuvarlatılmış Dikdörtgen 46"/>
          <p:cNvSpPr/>
          <p:nvPr/>
        </p:nvSpPr>
        <p:spPr>
          <a:xfrm>
            <a:off x="5868144" y="558928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OSMANGAZİ</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48" name="Yuvarlatılmış Dikdörtgen 47"/>
          <p:cNvSpPr/>
          <p:nvPr/>
        </p:nvSpPr>
        <p:spPr>
          <a:xfrm>
            <a:off x="7461250" y="5605430"/>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YENİŞEHİR MALMÜDÜRLÜĞÜ</a:t>
            </a:r>
            <a:endParaRPr lang="tr-TR" sz="1200" b="1" dirty="0">
              <a:solidFill>
                <a:schemeClr val="bg1"/>
              </a:solidFill>
            </a:endParaRPr>
          </a:p>
        </p:txBody>
      </p:sp>
      <p:sp>
        <p:nvSpPr>
          <p:cNvPr id="49" name="Yuvarlatılmış Dikdörtgen 48"/>
          <p:cNvSpPr/>
          <p:nvPr/>
        </p:nvSpPr>
        <p:spPr>
          <a:xfrm>
            <a:off x="7482696" y="5101744"/>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ORHANGAZİ MALMÜDÜRLÜĞÜ</a:t>
            </a:r>
            <a:endParaRPr lang="tr-TR" sz="1200" b="1" dirty="0">
              <a:solidFill>
                <a:schemeClr val="bg1"/>
              </a:solidFill>
            </a:endParaRPr>
          </a:p>
        </p:txBody>
      </p:sp>
      <p:sp>
        <p:nvSpPr>
          <p:cNvPr id="50" name="Yuvarlatılmış Dikdörtgen 49"/>
          <p:cNvSpPr/>
          <p:nvPr/>
        </p:nvSpPr>
        <p:spPr>
          <a:xfrm>
            <a:off x="7488480" y="4593560"/>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NİLÜFER</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51" name="Yuvarlatılmış Dikdörtgen 50"/>
          <p:cNvSpPr/>
          <p:nvPr/>
        </p:nvSpPr>
        <p:spPr>
          <a:xfrm>
            <a:off x="7488480" y="4085376"/>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MUDANYA MALMÜDÜRLÜĞÜ</a:t>
            </a:r>
            <a:endParaRPr lang="tr-TR" sz="1200" b="1" dirty="0">
              <a:solidFill>
                <a:schemeClr val="bg1"/>
              </a:solidFill>
            </a:endParaRPr>
          </a:p>
        </p:txBody>
      </p:sp>
      <p:sp>
        <p:nvSpPr>
          <p:cNvPr id="52" name="Yuvarlatılmış Dikdörtgen 51"/>
          <p:cNvSpPr/>
          <p:nvPr/>
        </p:nvSpPr>
        <p:spPr>
          <a:xfrm>
            <a:off x="7488480" y="357719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KELES MALMÜDÜRLÜĞÜ</a:t>
            </a:r>
            <a:endParaRPr lang="tr-TR" sz="1200" b="1" dirty="0">
              <a:solidFill>
                <a:schemeClr val="bg1"/>
              </a:solidFill>
            </a:endParaRPr>
          </a:p>
        </p:txBody>
      </p:sp>
      <p:sp>
        <p:nvSpPr>
          <p:cNvPr id="53" name="Yuvarlatılmış Dikdörtgen 52"/>
          <p:cNvSpPr/>
          <p:nvPr/>
        </p:nvSpPr>
        <p:spPr>
          <a:xfrm>
            <a:off x="7488480" y="306900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İZNİK</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5</a:t>
            </a:fld>
            <a:endParaRPr lang="tr-TR" altLang="tr-TR"/>
          </a:p>
        </p:txBody>
      </p:sp>
      <p:sp>
        <p:nvSpPr>
          <p:cNvPr id="32" name="Yuvarlatılmış Dikdörtgen 31"/>
          <p:cNvSpPr/>
          <p:nvPr/>
        </p:nvSpPr>
        <p:spPr>
          <a:xfrm>
            <a:off x="903911" y="4932695"/>
            <a:ext cx="1368000" cy="54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KHK İŞLEMLERİ İL BÜROSU</a:t>
            </a:r>
            <a:endParaRPr lang="tr-TR" sz="1200" b="1" dirty="0">
              <a:solidFill>
                <a:schemeClr val="bg1"/>
              </a:solidFill>
            </a:endParaRPr>
          </a:p>
        </p:txBody>
      </p:sp>
      <p:sp>
        <p:nvSpPr>
          <p:cNvPr id="33" name="Yuvarlatılmış Dikdörtgen 4"/>
          <p:cNvSpPr/>
          <p:nvPr/>
        </p:nvSpPr>
        <p:spPr>
          <a:xfrm>
            <a:off x="2088460" y="296712"/>
            <a:ext cx="4679046"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smtClean="0">
                <a:solidFill>
                  <a:schemeClr val="tx1"/>
                </a:solidFill>
                <a:latin typeface="+mj-lt"/>
              </a:rPr>
              <a:t>DEFTERDARLIK ORGANİZASYON ŞEMASI</a:t>
            </a:r>
            <a:endParaRPr lang="tr-TR" sz="2000" b="1" dirty="0">
              <a:solidFill>
                <a:schemeClr val="tx1"/>
              </a:solidFill>
              <a:latin typeface="+mj-lt"/>
            </a:endParaRPr>
          </a:p>
        </p:txBody>
      </p:sp>
    </p:spTree>
    <p:extLst>
      <p:ext uri="{BB962C8B-B14F-4D97-AF65-F5344CB8AC3E}">
        <p14:creationId xmlns:p14="http://schemas.microsoft.com/office/powerpoint/2010/main" val="9475576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50</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Defterdarlığımız muhasebe müdürlüğü kiralık ayrı bir binada hizmet verdiğinden güvenlik sorunu yaşamaktadır. Bu nedenle </a:t>
            </a:r>
            <a:r>
              <a:rPr lang="tr-TR" sz="1600" dirty="0" err="1" smtClean="0">
                <a:solidFill>
                  <a:schemeClr val="tx1"/>
                </a:solidFill>
              </a:rPr>
              <a:t>sözkonusu</a:t>
            </a:r>
            <a:r>
              <a:rPr lang="tr-TR" sz="1600" dirty="0" smtClean="0">
                <a:solidFill>
                  <a:schemeClr val="tx1"/>
                </a:solidFill>
              </a:rPr>
              <a:t> binanın güvenliğini sağlamak için üç adet koruma ve güvenlik görevlisine ihtiyaç duyulmaktadır. </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7396386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51</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Defterdarlığımız merkez ve ilçe birimlerinin Bilgisayar Yazıcı Tarayıcı ve Fotokopi eksiklikleri bulunmakta olup </a:t>
            </a:r>
            <a:r>
              <a:rPr lang="tr-TR" sz="1600" dirty="0" err="1" smtClean="0">
                <a:solidFill>
                  <a:schemeClr val="tx1"/>
                </a:solidFill>
              </a:rPr>
              <a:t>sözkonusu</a:t>
            </a:r>
            <a:r>
              <a:rPr lang="tr-TR" sz="1600" dirty="0" smtClean="0">
                <a:solidFill>
                  <a:schemeClr val="tx1"/>
                </a:solidFill>
              </a:rPr>
              <a:t> eksikliklerin bir an önce karşılanması gerekmektedir.</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3058708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52</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Kurumumuz personelin mevzuatı takip etmek bilgilerini güncel halde bulundurmak ve motivasyonunu artırmak  için görevde yükselme ve unvan değişikliği sınavlarının  yılda en az bir kez açılmasında fayda görülmektedir.</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25262232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53</a:t>
            </a:fld>
            <a:endParaRPr lang="tr-TR" altLang="tr-TR"/>
          </a:p>
        </p:txBody>
      </p:sp>
      <p:sp>
        <p:nvSpPr>
          <p:cNvPr id="6" name="8 Yuvarlatılmış Dikdörtgen"/>
          <p:cNvSpPr/>
          <p:nvPr/>
        </p:nvSpPr>
        <p:spPr>
          <a:xfrm>
            <a:off x="251520" y="980455"/>
            <a:ext cx="8640960" cy="47528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4000" b="1" dirty="0" smtClean="0">
                <a:solidFill>
                  <a:schemeClr val="tx1"/>
                </a:solidFill>
              </a:rPr>
              <a:t>Mehmet TURAL</a:t>
            </a:r>
          </a:p>
          <a:p>
            <a:pPr algn="ctr" fontAlgn="auto">
              <a:spcBef>
                <a:spcPts val="0"/>
              </a:spcBef>
              <a:spcAft>
                <a:spcPts val="0"/>
              </a:spcAft>
              <a:defRPr/>
            </a:pPr>
            <a:r>
              <a:rPr lang="tr-TR" sz="3600" b="1" dirty="0" smtClean="0">
                <a:solidFill>
                  <a:schemeClr val="tx1"/>
                </a:solidFill>
              </a:rPr>
              <a:t>Bursa Defterdarı</a:t>
            </a:r>
            <a:endParaRPr lang="tr-TR" sz="3600" b="1" dirty="0">
              <a:solidFill>
                <a:schemeClr val="tx1"/>
              </a:solidFill>
            </a:endParaRPr>
          </a:p>
        </p:txBody>
      </p:sp>
    </p:spTree>
    <p:extLst>
      <p:ext uri="{BB962C8B-B14F-4D97-AF65-F5344CB8AC3E}">
        <p14:creationId xmlns:p14="http://schemas.microsoft.com/office/powerpoint/2010/main" val="771761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341213" y="1153143"/>
            <a:ext cx="2214563" cy="432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b="1" dirty="0">
                <a:solidFill>
                  <a:schemeClr val="tx1"/>
                </a:solidFill>
                <a:latin typeface="+mj-lt"/>
              </a:rPr>
              <a:t>HİZMET BİNALARI</a:t>
            </a:r>
          </a:p>
        </p:txBody>
      </p:sp>
      <p:sp>
        <p:nvSpPr>
          <p:cNvPr id="2" name="Yuvarlatılmış Dikdörtgen 1"/>
          <p:cNvSpPr/>
          <p:nvPr/>
        </p:nvSpPr>
        <p:spPr>
          <a:xfrm>
            <a:off x="357158" y="1820636"/>
            <a:ext cx="25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tr-TR" sz="1600" b="1" dirty="0" smtClean="0">
                <a:solidFill>
                  <a:schemeClr val="tx1"/>
                </a:solidFill>
                <a:latin typeface="+mj-lt"/>
              </a:rPr>
              <a:t>MERKEZ HİZMET BİNALARI</a:t>
            </a:r>
            <a:endParaRPr lang="tr-TR" sz="1600" dirty="0">
              <a:solidFill>
                <a:schemeClr val="tx1"/>
              </a:solidFill>
              <a:latin typeface="+mj-lt"/>
            </a:endParaRPr>
          </a:p>
        </p:txBody>
      </p:sp>
      <p:sp>
        <p:nvSpPr>
          <p:cNvPr id="7" name="Yuvarlatılmış Dikdörtgen 6"/>
          <p:cNvSpPr/>
          <p:nvPr/>
        </p:nvSpPr>
        <p:spPr>
          <a:xfrm>
            <a:off x="323850" y="2420888"/>
            <a:ext cx="8280400" cy="15001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defRPr/>
            </a:pPr>
            <a:r>
              <a:rPr lang="tr-TR" altLang="tr-TR" sz="1600" b="1" dirty="0" smtClean="0"/>
              <a:t>Defterdarlığımız merkez birimleri </a:t>
            </a:r>
            <a:r>
              <a:rPr lang="tr-TR" altLang="tr-TR" sz="1600" dirty="0" err="1" smtClean="0"/>
              <a:t>Muhakemat</a:t>
            </a:r>
            <a:r>
              <a:rPr lang="tr-TR" altLang="tr-TR" sz="1600" dirty="0" smtClean="0"/>
              <a:t> Müdürlüğü, Personel Müdürlüğü,  Muhasebe Denetmenleri Koordinatörlüğü ve KHK İşlemleri Bürosu  Osmangazi  Çarşamba </a:t>
            </a:r>
            <a:r>
              <a:rPr lang="tr-TR" altLang="tr-TR" sz="1600" dirty="0" err="1" smtClean="0"/>
              <a:t>Valilk</a:t>
            </a:r>
            <a:r>
              <a:rPr lang="tr-TR" altLang="tr-TR" sz="1600" dirty="0" smtClean="0"/>
              <a:t> Ek Hizmet Binası B Blok adresinde; </a:t>
            </a:r>
            <a:r>
              <a:rPr lang="tr-TR" altLang="tr-TR" sz="1500" dirty="0" smtClean="0"/>
              <a:t>Muhasebe Müdürlüğü </a:t>
            </a:r>
            <a:r>
              <a:rPr lang="tr-TR" altLang="tr-TR" sz="1500" dirty="0" err="1" smtClean="0"/>
              <a:t>Ahmetpaşa</a:t>
            </a:r>
            <a:r>
              <a:rPr lang="tr-TR" altLang="tr-TR" sz="1500" dirty="0" smtClean="0"/>
              <a:t> Mahallesi Ermutlu Sokak No:15 Osmangazi adresinde kiralık binada; Uludağ Üniversitesi D.S.S. Müdürlüğü Uludağ Üniversitesi </a:t>
            </a:r>
            <a:r>
              <a:rPr lang="tr-TR" altLang="tr-TR" sz="1500" dirty="0" err="1" smtClean="0"/>
              <a:t>Görükle</a:t>
            </a:r>
            <a:r>
              <a:rPr lang="tr-TR" altLang="tr-TR" sz="1500" dirty="0" smtClean="0"/>
              <a:t> Kampüsünde hizmet vermektedir.</a:t>
            </a:r>
          </a:p>
        </p:txBody>
      </p:sp>
      <p:sp>
        <p:nvSpPr>
          <p:cNvPr id="8" name="Yuvarlatılmış Dikdörtgen 7"/>
          <p:cNvSpPr/>
          <p:nvPr/>
        </p:nvSpPr>
        <p:spPr>
          <a:xfrm>
            <a:off x="375306" y="4221088"/>
            <a:ext cx="25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tr-TR" sz="1600" b="1" dirty="0" smtClean="0">
                <a:solidFill>
                  <a:schemeClr val="tx1"/>
                </a:solidFill>
                <a:latin typeface="+mj-lt"/>
              </a:rPr>
              <a:t>İLÇE HİZMET BİNALARI</a:t>
            </a:r>
            <a:endParaRPr lang="tr-TR" sz="1600" b="1" dirty="0">
              <a:solidFill>
                <a:schemeClr val="tx1"/>
              </a:solidFill>
              <a:latin typeface="+mj-lt"/>
            </a:endParaRPr>
          </a:p>
        </p:txBody>
      </p:sp>
      <p:sp>
        <p:nvSpPr>
          <p:cNvPr id="9" name="Yuvarlatılmış Dikdörtgen 8"/>
          <p:cNvSpPr/>
          <p:nvPr/>
        </p:nvSpPr>
        <p:spPr>
          <a:xfrm>
            <a:off x="323850" y="4797152"/>
            <a:ext cx="8280400" cy="15716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tr-TR" sz="1600" b="1" dirty="0">
                <a:solidFill>
                  <a:schemeClr val="tx1"/>
                </a:solidFill>
              </a:rPr>
              <a:t>İlçe </a:t>
            </a:r>
            <a:r>
              <a:rPr lang="tr-TR" sz="1600" b="1" dirty="0" smtClean="0">
                <a:solidFill>
                  <a:schemeClr val="tx1"/>
                </a:solidFill>
              </a:rPr>
              <a:t>birimlerimiz </a:t>
            </a:r>
            <a:r>
              <a:rPr lang="tr-TR" sz="1600" dirty="0" err="1" smtClean="0">
                <a:solidFill>
                  <a:schemeClr val="tx1"/>
                </a:solidFill>
              </a:rPr>
              <a:t>Büyükorhan</a:t>
            </a:r>
            <a:r>
              <a:rPr lang="tr-TR" sz="1600" dirty="0" smtClean="0">
                <a:solidFill>
                  <a:schemeClr val="tx1"/>
                </a:solidFill>
              </a:rPr>
              <a:t>, Gemlik, Gürsu, Harmancık, İznik, Keles, Kestel, Mustafakemalpaşa, Nilüfer, Orhaneli, Orhangazi, Osmangazi, Yenişehir, Yıldırım </a:t>
            </a:r>
            <a:r>
              <a:rPr lang="tr-TR" sz="1600" dirty="0" err="1" smtClean="0">
                <a:solidFill>
                  <a:schemeClr val="tx1"/>
                </a:solidFill>
              </a:rPr>
              <a:t>Malmüdürlükleri</a:t>
            </a:r>
            <a:r>
              <a:rPr lang="tr-TR" sz="1600" dirty="0" smtClean="0">
                <a:solidFill>
                  <a:schemeClr val="tx1"/>
                </a:solidFill>
              </a:rPr>
              <a:t> ilçe </a:t>
            </a:r>
            <a:r>
              <a:rPr lang="tr-TR" sz="1600" dirty="0">
                <a:solidFill>
                  <a:schemeClr val="tx1"/>
                </a:solidFill>
              </a:rPr>
              <a:t>hükümet konaklarında </a:t>
            </a:r>
            <a:r>
              <a:rPr lang="tr-TR" sz="1600" dirty="0" smtClean="0">
                <a:solidFill>
                  <a:schemeClr val="tx1"/>
                </a:solidFill>
              </a:rPr>
              <a:t>İnegöl </a:t>
            </a:r>
            <a:r>
              <a:rPr lang="tr-TR" sz="1600" dirty="0" err="1" smtClean="0">
                <a:solidFill>
                  <a:schemeClr val="tx1"/>
                </a:solidFill>
              </a:rPr>
              <a:t>Malmüdürlüğü</a:t>
            </a:r>
            <a:r>
              <a:rPr lang="tr-TR" sz="1600" dirty="0" smtClean="0">
                <a:solidFill>
                  <a:schemeClr val="tx1"/>
                </a:solidFill>
              </a:rPr>
              <a:t> Vergi Dairesi Müdürlüğüne ait binada, Karacabey </a:t>
            </a:r>
            <a:r>
              <a:rPr lang="tr-TR" sz="1600" dirty="0" err="1" smtClean="0">
                <a:solidFill>
                  <a:schemeClr val="tx1"/>
                </a:solidFill>
              </a:rPr>
              <a:t>Malmüdürlüğü</a:t>
            </a:r>
            <a:r>
              <a:rPr lang="tr-TR" sz="1600" dirty="0" smtClean="0">
                <a:solidFill>
                  <a:schemeClr val="tx1"/>
                </a:solidFill>
              </a:rPr>
              <a:t> İlçe Sağlık Müdürlüğüne ait binada, Mudanya </a:t>
            </a:r>
            <a:r>
              <a:rPr lang="tr-TR" sz="1600" dirty="0" err="1" smtClean="0">
                <a:solidFill>
                  <a:schemeClr val="tx1"/>
                </a:solidFill>
              </a:rPr>
              <a:t>Malmüdürlüğü</a:t>
            </a:r>
            <a:r>
              <a:rPr lang="tr-TR" sz="1600" dirty="0" smtClean="0">
                <a:solidFill>
                  <a:schemeClr val="tx1"/>
                </a:solidFill>
              </a:rPr>
              <a:t> Halk Eğitim Merkezine ait binada hizmet </a:t>
            </a:r>
            <a:r>
              <a:rPr lang="tr-TR" sz="1600" dirty="0">
                <a:solidFill>
                  <a:schemeClr val="tx1"/>
                </a:solidFill>
              </a:rPr>
              <a:t>vermektedir.</a:t>
            </a:r>
          </a:p>
        </p:txBody>
      </p:sp>
      <p:sp>
        <p:nvSpPr>
          <p:cNvPr id="10" name="Yuvarlatılmış Dikdörtgen 4"/>
          <p:cNvSpPr/>
          <p:nvPr/>
        </p:nvSpPr>
        <p:spPr>
          <a:xfrm>
            <a:off x="351005" y="361165"/>
            <a:ext cx="53578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a:solidFill>
                  <a:schemeClr val="tx1"/>
                </a:solidFill>
                <a:latin typeface="+mj-lt"/>
              </a:rPr>
              <a:t>İDAREYE AİT FİZİKİ KAPASİTE VE ARAÇ DURUMU</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6</a:t>
            </a:fld>
            <a:endParaRPr lang="tr-TR" altLang="tr-TR"/>
          </a:p>
        </p:txBody>
      </p:sp>
    </p:spTree>
    <p:extLst>
      <p:ext uri="{BB962C8B-B14F-4D97-AF65-F5344CB8AC3E}">
        <p14:creationId xmlns:p14="http://schemas.microsoft.com/office/powerpoint/2010/main" val="2266834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Tablo"/>
          <p:cNvGraphicFramePr>
            <a:graphicFrameLocks noGrp="1"/>
          </p:cNvGraphicFramePr>
          <p:nvPr>
            <p:extLst>
              <p:ext uri="{D42A27DB-BD31-4B8C-83A1-F6EECF244321}">
                <p14:modId xmlns:p14="http://schemas.microsoft.com/office/powerpoint/2010/main" val="1549029237"/>
              </p:ext>
            </p:extLst>
          </p:nvPr>
        </p:nvGraphicFramePr>
        <p:xfrm>
          <a:off x="285720" y="2564903"/>
          <a:ext cx="8231934" cy="2709019"/>
        </p:xfrm>
        <a:graphic>
          <a:graphicData uri="http://schemas.openxmlformats.org/drawingml/2006/table">
            <a:tbl>
              <a:tblPr firstRow="1" bandRow="1">
                <a:tableStyleId>{5C22544A-7EE6-4342-B048-85BDC9FD1C3A}</a:tableStyleId>
              </a:tblPr>
              <a:tblGrid>
                <a:gridCol w="2743978">
                  <a:extLst>
                    <a:ext uri="{9D8B030D-6E8A-4147-A177-3AD203B41FA5}">
                      <a16:colId xmlns="" xmlns:a16="http://schemas.microsoft.com/office/drawing/2014/main" val="20000"/>
                    </a:ext>
                  </a:extLst>
                </a:gridCol>
                <a:gridCol w="2743978">
                  <a:extLst>
                    <a:ext uri="{9D8B030D-6E8A-4147-A177-3AD203B41FA5}">
                      <a16:colId xmlns="" xmlns:a16="http://schemas.microsoft.com/office/drawing/2014/main" val="20001"/>
                    </a:ext>
                  </a:extLst>
                </a:gridCol>
                <a:gridCol w="2743978">
                  <a:extLst>
                    <a:ext uri="{9D8B030D-6E8A-4147-A177-3AD203B41FA5}">
                      <a16:colId xmlns="" xmlns:a16="http://schemas.microsoft.com/office/drawing/2014/main" val="20002"/>
                    </a:ext>
                  </a:extLst>
                </a:gridCol>
              </a:tblGrid>
              <a:tr h="432049">
                <a:tc gridSpan="3">
                  <a:txBody>
                    <a:bodyPr/>
                    <a:lstStyle/>
                    <a:p>
                      <a:pPr algn="ctr"/>
                      <a:r>
                        <a:rPr lang="tr-TR" sz="1600" dirty="0" smtClean="0"/>
                        <a:t>                                              </a:t>
                      </a:r>
                      <a:r>
                        <a:rPr lang="tr-TR" sz="1400" b="1" dirty="0" smtClean="0">
                          <a:solidFill>
                            <a:schemeClr val="bg2"/>
                          </a:solidFill>
                        </a:rPr>
                        <a:t>BULUNDUĞU</a:t>
                      </a:r>
                      <a:r>
                        <a:rPr lang="tr-TR" sz="1400" b="1" baseline="0" dirty="0" smtClean="0">
                          <a:solidFill>
                            <a:schemeClr val="bg2"/>
                          </a:solidFill>
                        </a:rPr>
                        <a:t>  MAHALLE                                         ADET</a:t>
                      </a:r>
                      <a:r>
                        <a:rPr lang="tr-TR" sz="1400" b="1" baseline="0" dirty="0" smtClean="0">
                          <a:solidFill>
                            <a:schemeClr val="tx1"/>
                          </a:solidFill>
                        </a:rPr>
                        <a:t>                                                                                                                  </a:t>
                      </a:r>
                      <a:endParaRPr lang="tr-TR" sz="1400" b="1" dirty="0">
                        <a:solidFill>
                          <a:schemeClr val="tx1"/>
                        </a:solidFill>
                      </a:endParaRPr>
                    </a:p>
                  </a:txBody>
                  <a:tcPr marL="91433" marR="91433" marT="45740" marB="45740" anchor="ct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0"/>
                  </a:ext>
                </a:extLst>
              </a:tr>
              <a:tr h="625528">
                <a:tc rowSpan="4">
                  <a:txBody>
                    <a:bodyPr/>
                    <a:lstStyle/>
                    <a:p>
                      <a:pPr algn="ctr"/>
                      <a:endParaRPr lang="tr-TR" sz="1400" b="1" dirty="0" smtClean="0"/>
                    </a:p>
                    <a:p>
                      <a:pPr algn="ctr"/>
                      <a:endParaRPr lang="tr-TR" sz="1400" b="1" dirty="0" smtClean="0"/>
                    </a:p>
                    <a:p>
                      <a:pPr algn="ctr"/>
                      <a:endParaRPr lang="tr-TR" sz="1400" b="1" dirty="0" smtClean="0"/>
                    </a:p>
                    <a:p>
                      <a:pPr algn="ctr"/>
                      <a:endParaRPr lang="tr-TR" sz="1400" b="1" dirty="0" smtClean="0"/>
                    </a:p>
                    <a:p>
                      <a:pPr algn="ctr"/>
                      <a:r>
                        <a:rPr lang="tr-TR" sz="1400" b="1" dirty="0" smtClean="0"/>
                        <a:t>MERKEZ LOJMANLARI</a:t>
                      </a:r>
                      <a:endParaRPr lang="tr-TR" sz="1400" b="1" dirty="0"/>
                    </a:p>
                  </a:txBody>
                  <a:tcPr marL="91433" marR="91433" marT="45740" marB="45740"/>
                </a:tc>
                <a:tc>
                  <a:txBody>
                    <a:bodyPr/>
                    <a:lstStyle/>
                    <a:p>
                      <a:endParaRPr lang="tr-TR" sz="1200" b="0" dirty="0" smtClean="0"/>
                    </a:p>
                    <a:p>
                      <a:r>
                        <a:rPr lang="tr-TR" sz="1200" b="0" dirty="0" smtClean="0"/>
                        <a:t>Osmangazi Çekirge</a:t>
                      </a:r>
                      <a:r>
                        <a:rPr lang="tr-TR" sz="1200" b="0" baseline="0" dirty="0" smtClean="0"/>
                        <a:t> Mahallesi Lojman</a:t>
                      </a:r>
                      <a:endParaRPr lang="tr-TR" sz="1200" b="0" dirty="0"/>
                    </a:p>
                  </a:txBody>
                  <a:tcPr marL="91433" marR="91433" marT="45740" marB="45740"/>
                </a:tc>
                <a:tc>
                  <a:txBody>
                    <a:bodyPr/>
                    <a:lstStyle/>
                    <a:p>
                      <a:pPr algn="ctr"/>
                      <a:endParaRPr lang="tr-TR" sz="1200" b="0" dirty="0" smtClean="0"/>
                    </a:p>
                    <a:p>
                      <a:pPr algn="ctr"/>
                      <a:r>
                        <a:rPr lang="tr-TR" sz="1200" b="0" dirty="0" smtClean="0"/>
                        <a:t>7</a:t>
                      </a:r>
                    </a:p>
                  </a:txBody>
                  <a:tcPr marL="91433" marR="91433" marT="45740" marB="45740"/>
                </a:tc>
                <a:extLst>
                  <a:ext uri="{0D108BD9-81ED-4DB2-BD59-A6C34878D82A}">
                    <a16:rowId xmlns="" xmlns:a16="http://schemas.microsoft.com/office/drawing/2014/main" val="10001"/>
                  </a:ext>
                </a:extLst>
              </a:tr>
              <a:tr h="553985">
                <a:tc vMerge="1">
                  <a:txBody>
                    <a:bodyPr/>
                    <a:lstStyle/>
                    <a:p>
                      <a:endParaRPr lang="tr-T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dirty="0" smtClean="0"/>
                        <a:t>Osmangazi Tophane</a:t>
                      </a:r>
                      <a:r>
                        <a:rPr lang="tr-TR" sz="1200" b="0" baseline="0" dirty="0" smtClean="0"/>
                        <a:t> Mahallesi Lojman</a:t>
                      </a:r>
                      <a:endParaRPr lang="tr-TR" sz="1200" b="0" dirty="0" smtClean="0"/>
                    </a:p>
                    <a:p>
                      <a:endParaRPr lang="tr-TR" sz="1200" b="0" dirty="0"/>
                    </a:p>
                  </a:txBody>
                  <a:tcPr marL="91433" marR="91433" marT="45740" marB="45740"/>
                </a:tc>
                <a:tc>
                  <a:txBody>
                    <a:bodyPr/>
                    <a:lstStyle/>
                    <a:p>
                      <a:pPr algn="ctr"/>
                      <a:endParaRPr lang="tr-TR" sz="1200" b="0" dirty="0" smtClean="0"/>
                    </a:p>
                    <a:p>
                      <a:pPr algn="ctr"/>
                      <a:r>
                        <a:rPr lang="tr-TR" sz="1200" b="0" dirty="0" smtClean="0"/>
                        <a:t>6</a:t>
                      </a:r>
                    </a:p>
                  </a:txBody>
                  <a:tcPr marL="91433" marR="91433" marT="45740" marB="45740"/>
                </a:tc>
                <a:extLst>
                  <a:ext uri="{0D108BD9-81ED-4DB2-BD59-A6C34878D82A}">
                    <a16:rowId xmlns="" xmlns:a16="http://schemas.microsoft.com/office/drawing/2014/main" val="3623424703"/>
                  </a:ext>
                </a:extLst>
              </a:tr>
              <a:tr h="683295">
                <a:tc vMerge="1">
                  <a:txBody>
                    <a:bodyPr/>
                    <a:lstStyle/>
                    <a:p>
                      <a:endParaRPr lang="tr-TR" dirty="0"/>
                    </a:p>
                  </a:txBody>
                  <a:tcPr/>
                </a:tc>
                <a:tc>
                  <a:txBody>
                    <a:bodyPr/>
                    <a:lstStyle/>
                    <a:p>
                      <a:endParaRPr lang="tr-TR" sz="1200" b="0" dirty="0" smtClean="0"/>
                    </a:p>
                    <a:p>
                      <a:r>
                        <a:rPr lang="tr-TR" sz="1200" b="0" dirty="0" smtClean="0"/>
                        <a:t>Yıldırım</a:t>
                      </a:r>
                      <a:r>
                        <a:rPr lang="tr-TR" sz="1200" b="0" baseline="0" dirty="0" smtClean="0"/>
                        <a:t> </a:t>
                      </a:r>
                      <a:r>
                        <a:rPr lang="tr-TR" sz="1200" b="0" baseline="0" dirty="0" err="1" smtClean="0"/>
                        <a:t>Umurbey</a:t>
                      </a:r>
                      <a:r>
                        <a:rPr lang="tr-TR" sz="1200" b="0" dirty="0" smtClean="0"/>
                        <a:t> Mahallesi</a:t>
                      </a:r>
                      <a:r>
                        <a:rPr lang="tr-TR" sz="1200" b="0" baseline="0" dirty="0" smtClean="0"/>
                        <a:t> Lojman</a:t>
                      </a:r>
                      <a:endParaRPr lang="tr-TR" sz="1200" b="0" dirty="0"/>
                    </a:p>
                  </a:txBody>
                  <a:tcPr marL="91433" marR="91433" marT="45740" marB="45740"/>
                </a:tc>
                <a:tc>
                  <a:txBody>
                    <a:bodyPr/>
                    <a:lstStyle/>
                    <a:p>
                      <a:pPr algn="ctr"/>
                      <a:endParaRPr lang="tr-TR" sz="1200" b="0" dirty="0" smtClean="0"/>
                    </a:p>
                    <a:p>
                      <a:pPr algn="ctr"/>
                      <a:r>
                        <a:rPr lang="tr-TR" sz="1200" b="0" dirty="0" smtClean="0"/>
                        <a:t> 8</a:t>
                      </a:r>
                    </a:p>
                  </a:txBody>
                  <a:tcPr marL="91433" marR="91433" marT="45740" marB="45740"/>
                </a:tc>
                <a:extLst>
                  <a:ext uri="{0D108BD9-81ED-4DB2-BD59-A6C34878D82A}">
                    <a16:rowId xmlns="" xmlns:a16="http://schemas.microsoft.com/office/drawing/2014/main" val="10002"/>
                  </a:ext>
                </a:extLst>
              </a:tr>
              <a:tr h="328027">
                <a:tc vMerge="1">
                  <a:txBody>
                    <a:bodyPr/>
                    <a:lstStyle/>
                    <a:p>
                      <a:endParaRPr lang="tr-TR" dirty="0"/>
                    </a:p>
                  </a:txBody>
                  <a:tcPr/>
                </a:tc>
                <a:tc>
                  <a:txBody>
                    <a:bodyPr/>
                    <a:lstStyle/>
                    <a:p>
                      <a:r>
                        <a:rPr lang="tr-TR" sz="1200" b="1" dirty="0" smtClean="0"/>
                        <a:t>TOPLAM</a:t>
                      </a:r>
                      <a:endParaRPr lang="tr-TR" sz="1200" b="1" dirty="0"/>
                    </a:p>
                  </a:txBody>
                  <a:tcPr marL="91433" marR="91433" marT="45740" marB="45740"/>
                </a:tc>
                <a:tc>
                  <a:txBody>
                    <a:bodyPr/>
                    <a:lstStyle/>
                    <a:p>
                      <a:pPr algn="ctr"/>
                      <a:r>
                        <a:rPr lang="tr-TR" sz="1200" b="1" dirty="0" smtClean="0"/>
                        <a:t>21</a:t>
                      </a:r>
                      <a:endParaRPr lang="tr-TR" sz="1200" b="1" dirty="0"/>
                    </a:p>
                  </a:txBody>
                  <a:tcPr marL="91433" marR="91433" marT="45740" marB="45740"/>
                </a:tc>
                <a:extLst>
                  <a:ext uri="{0D108BD9-81ED-4DB2-BD59-A6C34878D82A}">
                    <a16:rowId xmlns="" xmlns:a16="http://schemas.microsoft.com/office/drawing/2014/main" val="10003"/>
                  </a:ext>
                </a:extLst>
              </a:tr>
            </a:tbl>
          </a:graphicData>
        </a:graphic>
      </p:graphicFrame>
      <p:sp>
        <p:nvSpPr>
          <p:cNvPr id="6" name="5 Metin kutusu"/>
          <p:cNvSpPr txBox="1"/>
          <p:nvPr/>
        </p:nvSpPr>
        <p:spPr>
          <a:xfrm>
            <a:off x="179512" y="5661248"/>
            <a:ext cx="8424936" cy="307777"/>
          </a:xfrm>
          <a:prstGeom prst="rect">
            <a:avLst/>
          </a:prstGeom>
          <a:noFill/>
        </p:spPr>
        <p:txBody>
          <a:bodyPr wrap="square" rtlCol="0">
            <a:spAutoFit/>
          </a:bodyPr>
          <a:lstStyle/>
          <a:p>
            <a:r>
              <a:rPr lang="tr-TR" sz="1400" b="1" dirty="0" smtClean="0"/>
              <a:t>İlimiz merkezinde  21  adet lojman bulunmaktadır. </a:t>
            </a:r>
            <a:r>
              <a:rPr lang="tr-TR" sz="1400" b="1" dirty="0"/>
              <a:t>L</a:t>
            </a:r>
            <a:r>
              <a:rPr lang="tr-TR" sz="1400" b="1" dirty="0" smtClean="0"/>
              <a:t>ojmanlarımızın 18 Adedi dolu, 3 Adedi boş bulunmaktadır.</a:t>
            </a:r>
            <a:endParaRPr lang="tr-TR" sz="1400" dirty="0"/>
          </a:p>
        </p:txBody>
      </p:sp>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7</a:t>
            </a:fld>
            <a:endParaRPr lang="tr-TR" altLang="tr-TR"/>
          </a:p>
        </p:txBody>
      </p:sp>
      <p:sp>
        <p:nvSpPr>
          <p:cNvPr id="7" name="Yuvarlatılmış Dikdörtgen 6"/>
          <p:cNvSpPr/>
          <p:nvPr/>
        </p:nvSpPr>
        <p:spPr>
          <a:xfrm>
            <a:off x="324701" y="836941"/>
            <a:ext cx="2214563" cy="432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b="1" dirty="0" smtClean="0">
                <a:solidFill>
                  <a:schemeClr val="tx1"/>
                </a:solidFill>
                <a:latin typeface="+mj-lt"/>
              </a:rPr>
              <a:t>LOJMAN DURUMU</a:t>
            </a:r>
            <a:endParaRPr lang="tr-TR" b="1" dirty="0">
              <a:solidFill>
                <a:schemeClr val="tx1"/>
              </a:solidFill>
              <a:latin typeface="+mj-lt"/>
            </a:endParaRPr>
          </a:p>
        </p:txBody>
      </p:sp>
      <p:sp>
        <p:nvSpPr>
          <p:cNvPr id="8" name="Yuvarlatılmış Dikdörtgen 7"/>
          <p:cNvSpPr/>
          <p:nvPr/>
        </p:nvSpPr>
        <p:spPr>
          <a:xfrm>
            <a:off x="356617" y="1700808"/>
            <a:ext cx="2631207"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tr-TR" sz="1600" b="1" dirty="0" smtClean="0">
                <a:solidFill>
                  <a:schemeClr val="tx1"/>
                </a:solidFill>
                <a:latin typeface="+mj-lt"/>
              </a:rPr>
              <a:t>MERKEZ LOJMAN DURUMU</a:t>
            </a:r>
            <a:endParaRPr lang="tr-TR" sz="1600" dirty="0">
              <a:solidFill>
                <a:schemeClr val="tx1"/>
              </a:solidFill>
              <a:latin typeface="+mj-lt"/>
            </a:endParaRPr>
          </a:p>
        </p:txBody>
      </p:sp>
    </p:spTree>
    <p:extLst>
      <p:ext uri="{BB962C8B-B14F-4D97-AF65-F5344CB8AC3E}">
        <p14:creationId xmlns:p14="http://schemas.microsoft.com/office/powerpoint/2010/main" val="1782754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Metin kutusu 9"/>
          <p:cNvSpPr txBox="1">
            <a:spLocks noChangeArrowheads="1"/>
          </p:cNvSpPr>
          <p:nvPr/>
        </p:nvSpPr>
        <p:spPr bwMode="auto">
          <a:xfrm>
            <a:off x="611188" y="2276475"/>
            <a:ext cx="7200900" cy="923925"/>
          </a:xfrm>
          <a:prstGeom prst="rect">
            <a:avLst/>
          </a:prstGeom>
          <a:noFill/>
          <a:ln w="9525">
            <a:noFill/>
            <a:miter lim="800000"/>
            <a:headEnd/>
            <a:tailEnd/>
          </a:ln>
        </p:spPr>
        <p:txBody>
          <a:bodyPr>
            <a:spAutoFit/>
          </a:bodyPr>
          <a:lstStyle/>
          <a:p>
            <a:pPr eaLnBrk="1" hangingPunct="1"/>
            <a:r>
              <a:rPr lang="tr-TR" altLang="tr-TR"/>
              <a:t>					</a:t>
            </a:r>
          </a:p>
          <a:p>
            <a:pPr eaLnBrk="1" hangingPunct="1"/>
            <a:r>
              <a:rPr lang="tr-TR" altLang="tr-TR"/>
              <a:t>										</a:t>
            </a:r>
          </a:p>
        </p:txBody>
      </p:sp>
      <p:graphicFrame>
        <p:nvGraphicFramePr>
          <p:cNvPr id="2" name="Tablo 1"/>
          <p:cNvGraphicFramePr>
            <a:graphicFrameLocks noGrp="1"/>
          </p:cNvGraphicFramePr>
          <p:nvPr>
            <p:extLst>
              <p:ext uri="{D42A27DB-BD31-4B8C-83A1-F6EECF244321}">
                <p14:modId xmlns:p14="http://schemas.microsoft.com/office/powerpoint/2010/main" val="1264295388"/>
              </p:ext>
            </p:extLst>
          </p:nvPr>
        </p:nvGraphicFramePr>
        <p:xfrm>
          <a:off x="375759" y="764704"/>
          <a:ext cx="8228688" cy="5298520"/>
        </p:xfrm>
        <a:graphic>
          <a:graphicData uri="http://schemas.openxmlformats.org/drawingml/2006/table">
            <a:tbl>
              <a:tblPr firstRow="1" bandRow="1">
                <a:tableStyleId>{5C22544A-7EE6-4342-B048-85BDC9FD1C3A}</a:tableStyleId>
              </a:tblPr>
              <a:tblGrid>
                <a:gridCol w="2742896">
                  <a:extLst>
                    <a:ext uri="{9D8B030D-6E8A-4147-A177-3AD203B41FA5}">
                      <a16:colId xmlns="" xmlns:a16="http://schemas.microsoft.com/office/drawing/2014/main" val="20000"/>
                    </a:ext>
                  </a:extLst>
                </a:gridCol>
                <a:gridCol w="2742896">
                  <a:extLst>
                    <a:ext uri="{9D8B030D-6E8A-4147-A177-3AD203B41FA5}">
                      <a16:colId xmlns="" xmlns:a16="http://schemas.microsoft.com/office/drawing/2014/main" val="20001"/>
                    </a:ext>
                  </a:extLst>
                </a:gridCol>
                <a:gridCol w="2742896">
                  <a:extLst>
                    <a:ext uri="{9D8B030D-6E8A-4147-A177-3AD203B41FA5}">
                      <a16:colId xmlns="" xmlns:a16="http://schemas.microsoft.com/office/drawing/2014/main" val="20002"/>
                    </a:ext>
                  </a:extLst>
                </a:gridCol>
              </a:tblGrid>
              <a:tr h="360040">
                <a:tc gridSpan="3">
                  <a:txBody>
                    <a:bodyPr/>
                    <a:lstStyle/>
                    <a:p>
                      <a:pPr algn="ctr"/>
                      <a:r>
                        <a:rPr lang="tr-TR" sz="1400" b="1" dirty="0" smtClean="0">
                          <a:solidFill>
                            <a:schemeClr val="bg2"/>
                          </a:solidFill>
                        </a:rPr>
                        <a:t>                                                         </a:t>
                      </a:r>
                      <a:r>
                        <a:rPr lang="tr-TR" sz="1400" b="1" dirty="0" smtClean="0">
                          <a:solidFill>
                            <a:schemeClr val="bg2"/>
                          </a:solidFill>
                          <a:latin typeface="+mj-lt"/>
                        </a:rPr>
                        <a:t>BULUNDUĞU</a:t>
                      </a:r>
                      <a:r>
                        <a:rPr lang="tr-TR" sz="1400" b="1" baseline="0" dirty="0" smtClean="0">
                          <a:solidFill>
                            <a:schemeClr val="bg2"/>
                          </a:solidFill>
                          <a:latin typeface="+mj-lt"/>
                        </a:rPr>
                        <a:t>  İLÇE                                                ADET                                                                                      </a:t>
                      </a:r>
                      <a:endParaRPr lang="tr-TR" sz="1400" b="1" dirty="0">
                        <a:solidFill>
                          <a:schemeClr val="bg2"/>
                        </a:solidFill>
                        <a:latin typeface="+mj-lt"/>
                      </a:endParaRPr>
                    </a:p>
                  </a:txBody>
                  <a:tcPr marL="91433" marR="91433" marT="45740" marB="45740"/>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10000"/>
                  </a:ext>
                </a:extLst>
              </a:tr>
              <a:tr h="240153">
                <a:tc rowSpan="18">
                  <a:txBody>
                    <a:bodyPr/>
                    <a:lstStyle/>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r>
                        <a:rPr lang="tr-TR" sz="1400" b="1" dirty="0" smtClean="0"/>
                        <a:t>İLÇE</a:t>
                      </a:r>
                      <a:r>
                        <a:rPr lang="tr-TR" sz="1400" b="1" baseline="0" dirty="0" smtClean="0"/>
                        <a:t> LOJMANLARI</a:t>
                      </a:r>
                      <a:endParaRPr lang="tr-TR" sz="1400" b="1" dirty="0"/>
                    </a:p>
                  </a:txBody>
                  <a:tcPr marL="91433" marR="91433" marT="45740" marB="45740"/>
                </a:tc>
                <a:tc>
                  <a:txBody>
                    <a:bodyPr/>
                    <a:lstStyle/>
                    <a:p>
                      <a:pPr algn="l"/>
                      <a:r>
                        <a:rPr lang="tr-TR" sz="1200" b="1" dirty="0" err="1" smtClean="0"/>
                        <a:t>Büyükorhan</a:t>
                      </a:r>
                      <a:r>
                        <a:rPr lang="tr-TR" sz="1200" b="1" dirty="0" smtClean="0"/>
                        <a:t> </a:t>
                      </a:r>
                      <a:r>
                        <a:rPr lang="tr-TR" sz="1200" b="1" dirty="0" err="1" smtClean="0"/>
                        <a:t>Malmd</a:t>
                      </a:r>
                      <a:r>
                        <a:rPr lang="tr-TR" sz="1200" b="1" dirty="0" smtClean="0"/>
                        <a:t>.</a:t>
                      </a:r>
                      <a:endParaRPr lang="tr-TR" sz="1200" b="1" dirty="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10001"/>
                  </a:ext>
                </a:extLst>
              </a:tr>
              <a:tr h="266833">
                <a:tc vMerge="1">
                  <a:txBody>
                    <a:bodyPr/>
                    <a:lstStyle/>
                    <a:p>
                      <a:endParaRPr lang="tr-TR" dirty="0"/>
                    </a:p>
                  </a:txBody>
                  <a:tcPr/>
                </a:tc>
                <a:tc>
                  <a:txBody>
                    <a:bodyPr/>
                    <a:lstStyle/>
                    <a:p>
                      <a:pPr algn="l"/>
                      <a:r>
                        <a:rPr lang="tr-TR" sz="1200" b="1" dirty="0" smtClean="0"/>
                        <a:t>Gemlik </a:t>
                      </a:r>
                      <a:r>
                        <a:rPr lang="tr-TR" sz="1200" b="1" dirty="0" err="1" smtClean="0"/>
                        <a:t>Malmüd</a:t>
                      </a:r>
                      <a:r>
                        <a:rPr lang="tr-TR" sz="1200" b="1" dirty="0" smtClean="0"/>
                        <a:t>.</a:t>
                      </a:r>
                      <a:endParaRPr lang="tr-TR" sz="1200" b="1" dirty="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10002"/>
                  </a:ext>
                </a:extLst>
              </a:tr>
              <a:tr h="266833">
                <a:tc vMerge="1">
                  <a:txBody>
                    <a:bodyPr/>
                    <a:lstStyle/>
                    <a:p>
                      <a:endParaRPr lang="tr-TR" dirty="0"/>
                    </a:p>
                  </a:txBody>
                  <a:tcPr/>
                </a:tc>
                <a:tc>
                  <a:txBody>
                    <a:bodyPr/>
                    <a:lstStyle/>
                    <a:p>
                      <a:pPr algn="l"/>
                      <a:r>
                        <a:rPr lang="tr-TR" sz="1200" b="1" dirty="0" smtClean="0"/>
                        <a:t>Gürsu </a:t>
                      </a:r>
                      <a:r>
                        <a:rPr lang="tr-TR" sz="1200" b="1" dirty="0" err="1" smtClean="0"/>
                        <a:t>Malmüd</a:t>
                      </a:r>
                      <a:r>
                        <a:rPr lang="tr-TR" sz="1200" b="1" dirty="0" smtClean="0"/>
                        <a:t>.</a:t>
                      </a:r>
                      <a:endParaRPr lang="tr-TR" sz="1200" b="1" dirty="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10003"/>
                  </a:ext>
                </a:extLst>
              </a:tr>
              <a:tr h="266833">
                <a:tc vMerge="1">
                  <a:txBody>
                    <a:bodyPr/>
                    <a:lstStyle/>
                    <a:p>
                      <a:endParaRPr lang="tr-TR"/>
                    </a:p>
                  </a:txBody>
                  <a:tcPr/>
                </a:tc>
                <a:tc>
                  <a:txBody>
                    <a:bodyPr/>
                    <a:lstStyle/>
                    <a:p>
                      <a:pPr algn="l"/>
                      <a:r>
                        <a:rPr lang="tr-TR" sz="1200" b="1" dirty="0" smtClean="0"/>
                        <a:t>Harmancık</a:t>
                      </a:r>
                      <a:r>
                        <a:rPr lang="tr-TR" sz="1200" b="1" baseline="0" dirty="0" smtClean="0"/>
                        <a:t> </a:t>
                      </a:r>
                      <a:r>
                        <a:rPr lang="tr-TR" sz="1200" b="1" baseline="0" dirty="0" err="1" smtClean="0"/>
                        <a:t>Malmüd</a:t>
                      </a:r>
                      <a:r>
                        <a:rPr lang="tr-TR" sz="1200" b="1" baseline="0" dirty="0" smtClean="0"/>
                        <a:t>.</a:t>
                      </a:r>
                      <a:endParaRPr lang="tr-TR" sz="1200" b="1" dirty="0" smtClean="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1659896457"/>
                  </a:ext>
                </a:extLst>
              </a:tr>
              <a:tr h="266833">
                <a:tc vMerge="1">
                  <a:txBody>
                    <a:bodyPr/>
                    <a:lstStyle/>
                    <a:p>
                      <a:endParaRPr lang="tr-TR"/>
                    </a:p>
                  </a:txBody>
                  <a:tcPr/>
                </a:tc>
                <a:tc>
                  <a:txBody>
                    <a:bodyPr/>
                    <a:lstStyle/>
                    <a:p>
                      <a:pPr algn="l"/>
                      <a:r>
                        <a:rPr lang="tr-TR" sz="1200" b="1" dirty="0" smtClean="0"/>
                        <a:t>İnegöl </a:t>
                      </a:r>
                      <a:r>
                        <a:rPr lang="tr-TR" sz="1200" b="1" dirty="0" err="1" smtClean="0"/>
                        <a:t>Malmüd</a:t>
                      </a:r>
                      <a:r>
                        <a:rPr lang="tr-TR" sz="1200" b="1" dirty="0" smtClean="0"/>
                        <a:t>.</a:t>
                      </a:r>
                    </a:p>
                  </a:txBody>
                  <a:tcPr marL="91433" marR="91433" marT="45740" marB="45740"/>
                </a:tc>
                <a:tc>
                  <a:txBody>
                    <a:bodyPr/>
                    <a:lstStyle/>
                    <a:p>
                      <a:pPr algn="ctr"/>
                      <a:r>
                        <a:rPr lang="tr-TR" sz="1200" b="0" dirty="0" smtClean="0"/>
                        <a:t>1</a:t>
                      </a:r>
                      <a:endParaRPr lang="tr-TR" sz="1200" b="0" dirty="0"/>
                    </a:p>
                  </a:txBody>
                  <a:tcPr marL="91433" marR="91433" marT="45740" marB="45740"/>
                </a:tc>
                <a:extLst>
                  <a:ext uri="{0D108BD9-81ED-4DB2-BD59-A6C34878D82A}">
                    <a16:rowId xmlns="" xmlns:a16="http://schemas.microsoft.com/office/drawing/2014/main" val="529424823"/>
                  </a:ext>
                </a:extLst>
              </a:tr>
              <a:tr h="266833">
                <a:tc vMerge="1">
                  <a:txBody>
                    <a:bodyPr/>
                    <a:lstStyle/>
                    <a:p>
                      <a:endParaRPr lang="tr-TR"/>
                    </a:p>
                  </a:txBody>
                  <a:tcPr/>
                </a:tc>
                <a:tc>
                  <a:txBody>
                    <a:bodyPr/>
                    <a:lstStyle/>
                    <a:p>
                      <a:pPr algn="l"/>
                      <a:r>
                        <a:rPr lang="tr-TR" sz="1200" b="1" dirty="0" smtClean="0"/>
                        <a:t>İznik </a:t>
                      </a:r>
                      <a:r>
                        <a:rPr lang="tr-TR" sz="1200" b="1" dirty="0" err="1" smtClean="0"/>
                        <a:t>Malmüd</a:t>
                      </a:r>
                      <a:r>
                        <a:rPr lang="tr-TR" sz="1200" b="1" dirty="0" smtClean="0"/>
                        <a:t>.</a:t>
                      </a:r>
                    </a:p>
                  </a:txBody>
                  <a:tcPr marL="91433" marR="91433" marT="45740" marB="45740"/>
                </a:tc>
                <a:tc>
                  <a:txBody>
                    <a:bodyPr/>
                    <a:lstStyle/>
                    <a:p>
                      <a:pPr algn="ctr"/>
                      <a:r>
                        <a:rPr lang="tr-TR" sz="1200" b="0" dirty="0" smtClean="0"/>
                        <a:t>1</a:t>
                      </a:r>
                      <a:endParaRPr lang="tr-TR" sz="1200" b="0" dirty="0"/>
                    </a:p>
                  </a:txBody>
                  <a:tcPr marL="91433" marR="91433" marT="45740" marB="45740"/>
                </a:tc>
                <a:extLst>
                  <a:ext uri="{0D108BD9-81ED-4DB2-BD59-A6C34878D82A}">
                    <a16:rowId xmlns="" xmlns:a16="http://schemas.microsoft.com/office/drawing/2014/main" val="3560645273"/>
                  </a:ext>
                </a:extLst>
              </a:tr>
              <a:tr h="266833">
                <a:tc vMerge="1">
                  <a:txBody>
                    <a:bodyPr/>
                    <a:lstStyle/>
                    <a:p>
                      <a:endParaRPr lang="tr-TR"/>
                    </a:p>
                  </a:txBody>
                  <a:tcPr/>
                </a:tc>
                <a:tc>
                  <a:txBody>
                    <a:bodyPr/>
                    <a:lstStyle/>
                    <a:p>
                      <a:pPr algn="l"/>
                      <a:r>
                        <a:rPr lang="tr-TR" sz="1200" b="1" dirty="0" smtClean="0"/>
                        <a:t>Karacabey </a:t>
                      </a:r>
                      <a:r>
                        <a:rPr lang="tr-TR" sz="1200" b="1" dirty="0" err="1" smtClean="0"/>
                        <a:t>Malmüd</a:t>
                      </a:r>
                      <a:r>
                        <a:rPr lang="tr-TR" sz="1200" b="1" dirty="0" smtClean="0"/>
                        <a:t>.</a:t>
                      </a:r>
                    </a:p>
                  </a:txBody>
                  <a:tcPr marL="91433" marR="91433" marT="45740" marB="45740"/>
                </a:tc>
                <a:tc>
                  <a:txBody>
                    <a:bodyPr/>
                    <a:lstStyle/>
                    <a:p>
                      <a:pPr algn="ctr"/>
                      <a:r>
                        <a:rPr lang="tr-TR" sz="1200" b="0" dirty="0" smtClean="0"/>
                        <a:t>4</a:t>
                      </a:r>
                      <a:endParaRPr lang="tr-TR" sz="1200" b="0" dirty="0"/>
                    </a:p>
                  </a:txBody>
                  <a:tcPr marL="91433" marR="91433" marT="45740" marB="45740"/>
                </a:tc>
                <a:extLst>
                  <a:ext uri="{0D108BD9-81ED-4DB2-BD59-A6C34878D82A}">
                    <a16:rowId xmlns="" xmlns:a16="http://schemas.microsoft.com/office/drawing/2014/main" val="3288624916"/>
                  </a:ext>
                </a:extLst>
              </a:tr>
              <a:tr h="266833">
                <a:tc vMerge="1">
                  <a:txBody>
                    <a:bodyPr/>
                    <a:lstStyle/>
                    <a:p>
                      <a:endParaRPr lang="tr-TR"/>
                    </a:p>
                  </a:txBody>
                  <a:tcPr/>
                </a:tc>
                <a:tc>
                  <a:txBody>
                    <a:bodyPr/>
                    <a:lstStyle/>
                    <a:p>
                      <a:pPr algn="l"/>
                      <a:r>
                        <a:rPr lang="tr-TR" sz="1200" b="1" dirty="0" smtClean="0"/>
                        <a:t>Keles </a:t>
                      </a:r>
                      <a:r>
                        <a:rPr lang="tr-TR" sz="1200" b="1" dirty="0" err="1" smtClean="0"/>
                        <a:t>Malmüd</a:t>
                      </a:r>
                      <a:r>
                        <a:rPr lang="tr-TR" sz="1200" b="1" dirty="0" smtClean="0"/>
                        <a:t>.</a:t>
                      </a:r>
                    </a:p>
                  </a:txBody>
                  <a:tcPr marL="91433" marR="91433" marT="45740" marB="45740"/>
                </a:tc>
                <a:tc>
                  <a:txBody>
                    <a:bodyPr/>
                    <a:lstStyle/>
                    <a:p>
                      <a:pPr algn="ctr"/>
                      <a:r>
                        <a:rPr lang="tr-TR" sz="1200" b="0" dirty="0" smtClean="0"/>
                        <a:t>1</a:t>
                      </a:r>
                      <a:endParaRPr lang="tr-TR" sz="1200" b="0" dirty="0"/>
                    </a:p>
                  </a:txBody>
                  <a:tcPr marL="91433" marR="91433" marT="45740" marB="45740"/>
                </a:tc>
                <a:extLst>
                  <a:ext uri="{0D108BD9-81ED-4DB2-BD59-A6C34878D82A}">
                    <a16:rowId xmlns="" xmlns:a16="http://schemas.microsoft.com/office/drawing/2014/main" val="2934880526"/>
                  </a:ext>
                </a:extLst>
              </a:tr>
              <a:tr h="266833">
                <a:tc vMerge="1">
                  <a:txBody>
                    <a:bodyPr/>
                    <a:lstStyle/>
                    <a:p>
                      <a:endParaRPr lang="tr-TR"/>
                    </a:p>
                  </a:txBody>
                  <a:tcPr/>
                </a:tc>
                <a:tc>
                  <a:txBody>
                    <a:bodyPr/>
                    <a:lstStyle/>
                    <a:p>
                      <a:pPr algn="l"/>
                      <a:r>
                        <a:rPr lang="tr-TR" sz="1200" b="1" dirty="0" smtClean="0"/>
                        <a:t>Kestel </a:t>
                      </a:r>
                      <a:r>
                        <a:rPr lang="tr-TR" sz="1200" b="1" dirty="0" err="1" smtClean="0"/>
                        <a:t>Malmüd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1671139409"/>
                  </a:ext>
                </a:extLst>
              </a:tr>
              <a:tr h="266833">
                <a:tc vMerge="1">
                  <a:txBody>
                    <a:bodyPr/>
                    <a:lstStyle/>
                    <a:p>
                      <a:endParaRPr lang="tr-TR"/>
                    </a:p>
                  </a:txBody>
                  <a:tcPr/>
                </a:tc>
                <a:tc>
                  <a:txBody>
                    <a:bodyPr/>
                    <a:lstStyle/>
                    <a:p>
                      <a:pPr algn="l"/>
                      <a:r>
                        <a:rPr lang="tr-TR" sz="1200" b="1" dirty="0" smtClean="0"/>
                        <a:t>Mudanya </a:t>
                      </a:r>
                      <a:r>
                        <a:rPr lang="tr-TR" sz="1200" b="1" dirty="0" err="1" smtClean="0"/>
                        <a:t>Malmüd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3485151305"/>
                  </a:ext>
                </a:extLst>
              </a:tr>
              <a:tr h="266833">
                <a:tc vMerge="1">
                  <a:txBody>
                    <a:bodyPr/>
                    <a:lstStyle/>
                    <a:p>
                      <a:endParaRPr lang="tr-TR"/>
                    </a:p>
                  </a:txBody>
                  <a:tcPr/>
                </a:tc>
                <a:tc>
                  <a:txBody>
                    <a:bodyPr/>
                    <a:lstStyle/>
                    <a:p>
                      <a:pPr algn="l"/>
                      <a:r>
                        <a:rPr lang="tr-TR" sz="1200" b="1" dirty="0" smtClean="0"/>
                        <a:t>Mustafakemalpaşa </a:t>
                      </a:r>
                      <a:r>
                        <a:rPr lang="tr-TR" sz="1200" b="1" dirty="0" err="1" smtClean="0"/>
                        <a:t>Malmüd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1109638092"/>
                  </a:ext>
                </a:extLst>
              </a:tr>
              <a:tr h="266833">
                <a:tc vMerge="1">
                  <a:txBody>
                    <a:bodyPr/>
                    <a:lstStyle/>
                    <a:p>
                      <a:endParaRPr lang="tr-TR"/>
                    </a:p>
                  </a:txBody>
                  <a:tcPr/>
                </a:tc>
                <a:tc>
                  <a:txBody>
                    <a:bodyPr/>
                    <a:lstStyle/>
                    <a:p>
                      <a:pPr algn="l"/>
                      <a:r>
                        <a:rPr lang="tr-TR" sz="1200" b="1" dirty="0" smtClean="0"/>
                        <a:t>Nilüfer </a:t>
                      </a:r>
                      <a:r>
                        <a:rPr lang="tr-TR" sz="1200" b="1" dirty="0" err="1" smtClean="0"/>
                        <a:t>Malmüd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2763165075"/>
                  </a:ext>
                </a:extLst>
              </a:tr>
              <a:tr h="266833">
                <a:tc vMerge="1">
                  <a:txBody>
                    <a:bodyPr/>
                    <a:lstStyle/>
                    <a:p>
                      <a:endParaRPr lang="tr-TR"/>
                    </a:p>
                  </a:txBody>
                  <a:tcPr/>
                </a:tc>
                <a:tc>
                  <a:txBody>
                    <a:bodyPr/>
                    <a:lstStyle/>
                    <a:p>
                      <a:pPr algn="l"/>
                      <a:r>
                        <a:rPr lang="tr-TR" sz="1200" b="1" dirty="0" smtClean="0"/>
                        <a:t>Orhaneli</a:t>
                      </a:r>
                      <a:r>
                        <a:rPr lang="tr-TR" sz="1200" b="1" baseline="0" dirty="0" smtClean="0"/>
                        <a:t> </a:t>
                      </a:r>
                      <a:r>
                        <a:rPr lang="tr-TR" sz="1200" b="1" baseline="0" dirty="0" err="1" smtClean="0"/>
                        <a:t>Malmüd</a:t>
                      </a:r>
                      <a:r>
                        <a:rPr lang="tr-TR" sz="1200" b="1" baseline="0" dirty="0" smtClean="0"/>
                        <a:t>.</a:t>
                      </a:r>
                      <a:endParaRPr lang="tr-TR" sz="1200" b="1" dirty="0" smtClean="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1534880571"/>
                  </a:ext>
                </a:extLst>
              </a:tr>
              <a:tr h="266833">
                <a:tc vMerge="1">
                  <a:txBody>
                    <a:bodyPr/>
                    <a:lstStyle/>
                    <a:p>
                      <a:endParaRPr lang="tr-TR"/>
                    </a:p>
                  </a:txBody>
                  <a:tcPr/>
                </a:tc>
                <a:tc>
                  <a:txBody>
                    <a:bodyPr/>
                    <a:lstStyle/>
                    <a:p>
                      <a:pPr algn="l"/>
                      <a:r>
                        <a:rPr lang="tr-TR" sz="1200" b="1" dirty="0" smtClean="0"/>
                        <a:t>Orhangazi </a:t>
                      </a:r>
                      <a:r>
                        <a:rPr lang="tr-TR" sz="1200" b="1" dirty="0" err="1" smtClean="0"/>
                        <a:t>Malmüd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507104196"/>
                  </a:ext>
                </a:extLst>
              </a:tr>
              <a:tr h="266833">
                <a:tc vMerge="1">
                  <a:txBody>
                    <a:bodyPr/>
                    <a:lstStyle/>
                    <a:p>
                      <a:endParaRPr lang="tr-TR" dirty="0"/>
                    </a:p>
                  </a:txBody>
                  <a:tcPr/>
                </a:tc>
                <a:tc>
                  <a:txBody>
                    <a:bodyPr/>
                    <a:lstStyle/>
                    <a:p>
                      <a:pPr algn="l"/>
                      <a:r>
                        <a:rPr lang="tr-TR" sz="1200" b="1" dirty="0" smtClean="0"/>
                        <a:t>Osmangazi </a:t>
                      </a:r>
                      <a:r>
                        <a:rPr lang="tr-TR" sz="1200" b="1" dirty="0" err="1" smtClean="0"/>
                        <a:t>Mamüd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10004"/>
                  </a:ext>
                </a:extLst>
              </a:tr>
              <a:tr h="266833">
                <a:tc vMerge="1">
                  <a:txBody>
                    <a:bodyPr/>
                    <a:lstStyle/>
                    <a:p>
                      <a:endParaRPr lang="tr-TR" dirty="0"/>
                    </a:p>
                  </a:txBody>
                  <a:tcPr/>
                </a:tc>
                <a:tc>
                  <a:txBody>
                    <a:bodyPr/>
                    <a:lstStyle/>
                    <a:p>
                      <a:pPr algn="l"/>
                      <a:r>
                        <a:rPr lang="tr-TR" sz="1200" b="1" dirty="0" smtClean="0"/>
                        <a:t>Yenişehir </a:t>
                      </a:r>
                      <a:r>
                        <a:rPr lang="tr-TR" sz="1200" b="1" dirty="0" err="1" smtClean="0"/>
                        <a:t>Malmüd</a:t>
                      </a:r>
                      <a:r>
                        <a:rPr lang="tr-TR" sz="1200" b="1" dirty="0" smtClean="0"/>
                        <a:t>.</a:t>
                      </a:r>
                      <a:endParaRPr lang="tr-TR" sz="1200" b="1" dirty="0"/>
                    </a:p>
                  </a:txBody>
                  <a:tcPr marL="91433" marR="91433" marT="45740" marB="45740"/>
                </a:tc>
                <a:tc>
                  <a:txBody>
                    <a:bodyPr/>
                    <a:lstStyle/>
                    <a:p>
                      <a:pPr algn="ctr"/>
                      <a:r>
                        <a:rPr lang="tr-TR" sz="1200" b="0" dirty="0" smtClean="0"/>
                        <a:t>1</a:t>
                      </a:r>
                      <a:endParaRPr lang="tr-TR" sz="1200" b="0" dirty="0"/>
                    </a:p>
                  </a:txBody>
                  <a:tcPr marL="91433" marR="91433" marT="45740" marB="45740"/>
                </a:tc>
                <a:extLst>
                  <a:ext uri="{0D108BD9-81ED-4DB2-BD59-A6C34878D82A}">
                    <a16:rowId xmlns="" xmlns:a16="http://schemas.microsoft.com/office/drawing/2014/main" val="10005"/>
                  </a:ext>
                </a:extLst>
              </a:tr>
              <a:tr h="266833">
                <a:tc vMerge="1">
                  <a:txBody>
                    <a:bodyPr/>
                    <a:lstStyle/>
                    <a:p>
                      <a:endParaRPr lang="tr-TR"/>
                    </a:p>
                  </a:txBody>
                  <a:tcPr/>
                </a:tc>
                <a:tc>
                  <a:txBody>
                    <a:bodyPr/>
                    <a:lstStyle/>
                    <a:p>
                      <a:pPr algn="l"/>
                      <a:r>
                        <a:rPr lang="tr-TR" sz="1200" b="1" dirty="0" smtClean="0"/>
                        <a:t>Yıldırım </a:t>
                      </a:r>
                      <a:r>
                        <a:rPr lang="tr-TR" sz="1200" b="1" dirty="0" err="1" smtClean="0"/>
                        <a:t>Malmüd</a:t>
                      </a:r>
                      <a:r>
                        <a:rPr lang="tr-TR" sz="1200" b="1" dirty="0" smtClean="0"/>
                        <a:t>.</a:t>
                      </a:r>
                      <a:endParaRPr lang="tr-TR" sz="1200" b="1" dirty="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 xmlns:a16="http://schemas.microsoft.com/office/drawing/2014/main" val="10006"/>
                  </a:ext>
                </a:extLst>
              </a:tr>
              <a:tr h="266833">
                <a:tc vMerge="1">
                  <a:txBody>
                    <a:bodyPr/>
                    <a:lstStyle/>
                    <a:p>
                      <a:endParaRPr lang="tr-TR" dirty="0"/>
                    </a:p>
                  </a:txBody>
                  <a:tcPr/>
                </a:tc>
                <a:tc>
                  <a:txBody>
                    <a:bodyPr/>
                    <a:lstStyle/>
                    <a:p>
                      <a:pPr algn="l"/>
                      <a:r>
                        <a:rPr lang="tr-TR" sz="1200" b="1" dirty="0" smtClean="0"/>
                        <a:t>TOPLAM</a:t>
                      </a:r>
                      <a:endParaRPr lang="tr-TR" sz="1200" b="1" dirty="0"/>
                    </a:p>
                  </a:txBody>
                  <a:tcPr marL="91433" marR="91433" marT="45740" marB="45740"/>
                </a:tc>
                <a:tc>
                  <a:txBody>
                    <a:bodyPr/>
                    <a:lstStyle/>
                    <a:p>
                      <a:pPr algn="ctr"/>
                      <a:r>
                        <a:rPr lang="tr-TR" sz="1200" b="1" dirty="0" smtClean="0"/>
                        <a:t>8</a:t>
                      </a:r>
                      <a:endParaRPr lang="tr-TR" sz="1200" b="1" dirty="0"/>
                    </a:p>
                  </a:txBody>
                  <a:tcPr marL="91433" marR="91433" marT="45740" marB="45740"/>
                </a:tc>
                <a:extLst>
                  <a:ext uri="{0D108BD9-81ED-4DB2-BD59-A6C34878D82A}">
                    <a16:rowId xmlns="" xmlns:a16="http://schemas.microsoft.com/office/drawing/2014/main" val="10007"/>
                  </a:ext>
                </a:extLst>
              </a:tr>
            </a:tbl>
          </a:graphicData>
        </a:graphic>
      </p:graphicFrame>
      <p:sp>
        <p:nvSpPr>
          <p:cNvPr id="9258" name="Dikdörtgen 8"/>
          <p:cNvSpPr>
            <a:spLocks noChangeArrowheads="1"/>
          </p:cNvSpPr>
          <p:nvPr/>
        </p:nvSpPr>
        <p:spPr bwMode="auto">
          <a:xfrm>
            <a:off x="323725" y="6118046"/>
            <a:ext cx="8640763" cy="307777"/>
          </a:xfrm>
          <a:prstGeom prst="rect">
            <a:avLst/>
          </a:prstGeom>
          <a:noFill/>
          <a:ln w="76200">
            <a:noFill/>
            <a:miter lim="800000"/>
            <a:headEnd/>
            <a:tailEnd/>
          </a:ln>
        </p:spPr>
        <p:txBody>
          <a:bodyPr>
            <a:spAutoFit/>
          </a:bodyPr>
          <a:lstStyle/>
          <a:p>
            <a:pPr algn="just" eaLnBrk="1" hangingPunct="1"/>
            <a:r>
              <a:rPr lang="tr-TR" altLang="tr-TR" sz="1400" b="1" dirty="0"/>
              <a:t>İlimiz merkezinde; </a:t>
            </a:r>
            <a:r>
              <a:rPr lang="tr-TR" altLang="tr-TR" sz="1400" b="1" dirty="0" smtClean="0"/>
              <a:t> 21  adet</a:t>
            </a:r>
            <a:r>
              <a:rPr lang="tr-TR" altLang="tr-TR" sz="1400" b="1" dirty="0"/>
              <a:t>, </a:t>
            </a:r>
            <a:r>
              <a:rPr lang="tr-TR" altLang="tr-TR" sz="1400" b="1" dirty="0" smtClean="0"/>
              <a:t>ilçelerimizde  8 adet </a:t>
            </a:r>
            <a:r>
              <a:rPr lang="tr-TR" altLang="tr-TR" sz="1400" b="1" dirty="0"/>
              <a:t>olmak </a:t>
            </a:r>
            <a:r>
              <a:rPr lang="tr-TR" altLang="tr-TR" sz="1400" b="1" dirty="0" smtClean="0"/>
              <a:t>üzere;  </a:t>
            </a:r>
            <a:r>
              <a:rPr lang="tr-TR" altLang="tr-TR" sz="1400" b="1" dirty="0"/>
              <a:t>toplam </a:t>
            </a:r>
            <a:r>
              <a:rPr lang="tr-TR" altLang="tr-TR" sz="1400" b="1" dirty="0" smtClean="0"/>
              <a:t> 29 adet  lojman </a:t>
            </a:r>
            <a:r>
              <a:rPr lang="tr-TR" altLang="tr-TR" sz="1400" b="1" dirty="0"/>
              <a:t>bulunmaktadır</a:t>
            </a:r>
            <a:r>
              <a:rPr lang="tr-TR" altLang="tr-TR" sz="1400" dirty="0"/>
              <a:t>.</a:t>
            </a:r>
          </a:p>
        </p:txBody>
      </p:sp>
      <p:sp>
        <p:nvSpPr>
          <p:cNvPr id="4" name="Slayt Numarası Yer Tutucusu 3"/>
          <p:cNvSpPr>
            <a:spLocks noGrp="1"/>
          </p:cNvSpPr>
          <p:nvPr>
            <p:ph type="sldNum" sz="quarter" idx="12"/>
          </p:nvPr>
        </p:nvSpPr>
        <p:spPr>
          <a:xfrm>
            <a:off x="6553200" y="6520259"/>
            <a:ext cx="2133600" cy="365125"/>
          </a:xfrm>
        </p:spPr>
        <p:txBody>
          <a:bodyPr/>
          <a:lstStyle/>
          <a:p>
            <a:pPr>
              <a:defRPr/>
            </a:pPr>
            <a:fld id="{70F63F88-EFBF-44E3-8AA3-2EF93B17461B}" type="slidenum">
              <a:rPr lang="tr-TR" altLang="tr-TR" smtClean="0"/>
              <a:pPr>
                <a:defRPr/>
              </a:pPr>
              <a:t>8</a:t>
            </a:fld>
            <a:endParaRPr lang="tr-TR" altLang="tr-TR" dirty="0"/>
          </a:p>
        </p:txBody>
      </p:sp>
      <p:sp>
        <p:nvSpPr>
          <p:cNvPr id="7" name="Yuvarlatılmış Dikdörtgen 6"/>
          <p:cNvSpPr/>
          <p:nvPr/>
        </p:nvSpPr>
        <p:spPr>
          <a:xfrm>
            <a:off x="428625" y="257064"/>
            <a:ext cx="2343175"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tr-TR" sz="1600" b="1" dirty="0" smtClean="0">
                <a:solidFill>
                  <a:schemeClr val="tx1"/>
                </a:solidFill>
                <a:latin typeface="+mj-lt"/>
              </a:rPr>
              <a:t>İLÇE LOJMAN DURUMU</a:t>
            </a:r>
            <a:endParaRPr lang="tr-TR" sz="1600" dirty="0">
              <a:solidFill>
                <a:schemeClr val="tx1"/>
              </a:solidFill>
              <a:latin typeface="+mj-lt"/>
            </a:endParaRPr>
          </a:p>
        </p:txBody>
      </p:sp>
    </p:spTree>
    <p:extLst>
      <p:ext uri="{BB962C8B-B14F-4D97-AF65-F5344CB8AC3E}">
        <p14:creationId xmlns:p14="http://schemas.microsoft.com/office/powerpoint/2010/main" val="3640471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Yuvarlatılmış Dikdörtgen 9"/>
          <p:cNvSpPr/>
          <p:nvPr/>
        </p:nvSpPr>
        <p:spPr>
          <a:xfrm>
            <a:off x="357158" y="962497"/>
            <a:ext cx="2375943" cy="432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b="1" dirty="0" smtClean="0">
                <a:solidFill>
                  <a:schemeClr val="tx1"/>
                </a:solidFill>
                <a:latin typeface="+mj-lt"/>
              </a:rPr>
              <a:t>TAŞIT </a:t>
            </a:r>
            <a:r>
              <a:rPr lang="tr-TR" b="1" dirty="0">
                <a:solidFill>
                  <a:schemeClr val="tx1"/>
                </a:solidFill>
                <a:latin typeface="+mj-lt"/>
              </a:rPr>
              <a:t>DURUMU</a:t>
            </a:r>
          </a:p>
        </p:txBody>
      </p:sp>
      <p:graphicFrame>
        <p:nvGraphicFramePr>
          <p:cNvPr id="22591" name="Group 63"/>
          <p:cNvGraphicFramePr>
            <a:graphicFrameLocks noGrp="1"/>
          </p:cNvGraphicFramePr>
          <p:nvPr>
            <p:extLst>
              <p:ext uri="{D42A27DB-BD31-4B8C-83A1-F6EECF244321}">
                <p14:modId xmlns:p14="http://schemas.microsoft.com/office/powerpoint/2010/main" val="2543288184"/>
              </p:ext>
            </p:extLst>
          </p:nvPr>
        </p:nvGraphicFramePr>
        <p:xfrm>
          <a:off x="323850" y="2132856"/>
          <a:ext cx="8496300" cy="3313829"/>
        </p:xfrm>
        <a:graphic>
          <a:graphicData uri="http://schemas.openxmlformats.org/drawingml/2006/table">
            <a:tbl>
              <a:tblPr/>
              <a:tblGrid>
                <a:gridCol w="2592388">
                  <a:extLst>
                    <a:ext uri="{9D8B030D-6E8A-4147-A177-3AD203B41FA5}">
                      <a16:colId xmlns="" xmlns:a16="http://schemas.microsoft.com/office/drawing/2014/main" val="20000"/>
                    </a:ext>
                  </a:extLst>
                </a:gridCol>
                <a:gridCol w="1727770">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2231529">
                  <a:extLst>
                    <a:ext uri="{9D8B030D-6E8A-4147-A177-3AD203B41FA5}">
                      <a16:colId xmlns="" xmlns:a16="http://schemas.microsoft.com/office/drawing/2014/main" val="20003"/>
                    </a:ext>
                  </a:extLst>
                </a:gridCol>
                <a:gridCol w="1152525">
                  <a:extLst>
                    <a:ext uri="{9D8B030D-6E8A-4147-A177-3AD203B41FA5}">
                      <a16:colId xmlns="" xmlns:a16="http://schemas.microsoft.com/office/drawing/2014/main" val="20004"/>
                    </a:ext>
                  </a:extLst>
                </a:gridCol>
              </a:tblGrid>
              <a:tr h="4477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mn-lt"/>
                          <a:cs typeface="Arial" charset="0"/>
                        </a:rPr>
                        <a:t>TAHSİS BİRİMİ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mn-lt"/>
                          <a:cs typeface="Arial" charset="0"/>
                        </a:rPr>
                        <a:t>MARKASI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mn-lt"/>
                          <a:cs typeface="Arial" charset="0"/>
                        </a:rPr>
                        <a:t>MODELİ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mn-lt"/>
                          <a:cs typeface="Arial" charset="0"/>
                        </a:rPr>
                        <a:t>CİNSİ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mn-lt"/>
                          <a:cs typeface="Arial" charset="0"/>
                        </a:rPr>
                        <a:t>PLAKASI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extLst>
                  <a:ext uri="{0D108BD9-81ED-4DB2-BD59-A6C34878D82A}">
                    <a16:rowId xmlns="" xmlns:a16="http://schemas.microsoft.com/office/drawing/2014/main" val="10000"/>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Defterdarlık</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Volkswagen/</a:t>
                      </a:r>
                      <a:r>
                        <a:rPr kumimoji="0" lang="tr-TR" sz="1200" b="0" i="0" u="none" strike="noStrike" cap="none" normalizeH="0" baseline="0" dirty="0" err="1" smtClean="0">
                          <a:ln>
                            <a:noFill/>
                          </a:ln>
                          <a:solidFill>
                            <a:srgbClr val="000000"/>
                          </a:solidFill>
                          <a:effectLst/>
                          <a:latin typeface="+mn-lt"/>
                          <a:cs typeface="Arial" charset="0"/>
                        </a:rPr>
                        <a:t>Passat</a:t>
                      </a:r>
                      <a:endParaRPr kumimoji="0" lang="tr-TR" sz="11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2015</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Otomobil</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b="0" kern="1200" dirty="0" smtClean="0">
                          <a:solidFill>
                            <a:schemeClr val="tx1"/>
                          </a:solidFill>
                          <a:effectLst/>
                          <a:latin typeface="+mn-lt"/>
                          <a:ea typeface="+mn-ea"/>
                          <a:cs typeface="+mn-cs"/>
                        </a:rPr>
                        <a:t>16 DF</a:t>
                      </a:r>
                      <a:r>
                        <a:rPr lang="tr-TR" sz="1200" b="0" kern="1200" baseline="0" dirty="0" smtClean="0">
                          <a:solidFill>
                            <a:schemeClr val="tx1"/>
                          </a:solidFill>
                          <a:effectLst/>
                          <a:latin typeface="+mn-lt"/>
                          <a:ea typeface="+mn-ea"/>
                          <a:cs typeface="+mn-cs"/>
                        </a:rPr>
                        <a:t> 373</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382068366"/>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Defterdarlık</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Fiat/ </a:t>
                      </a:r>
                      <a:r>
                        <a:rPr kumimoji="0" lang="tr-TR" sz="1200" b="0" i="0" u="none" strike="noStrike" cap="none" normalizeH="0" baseline="0" dirty="0" err="1" smtClean="0">
                          <a:ln>
                            <a:noFill/>
                          </a:ln>
                          <a:solidFill>
                            <a:srgbClr val="000000"/>
                          </a:solidFill>
                          <a:effectLst/>
                          <a:latin typeface="+mn-lt"/>
                          <a:cs typeface="Arial" charset="0"/>
                        </a:rPr>
                        <a:t>Doblo</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2016</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Panelvan</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b="0" kern="1200" dirty="0" smtClean="0">
                          <a:solidFill>
                            <a:schemeClr val="tx1"/>
                          </a:solidFill>
                          <a:effectLst/>
                          <a:latin typeface="+mn-lt"/>
                          <a:ea typeface="+mn-ea"/>
                          <a:cs typeface="+mn-cs"/>
                        </a:rPr>
                        <a:t>16 DF 614</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10001"/>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Defterdarlık</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Ford/ Connect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2012</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Panelvan</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b="0" kern="1200" dirty="0" smtClean="0">
                          <a:solidFill>
                            <a:schemeClr val="tx1"/>
                          </a:solidFill>
                          <a:effectLst/>
                          <a:latin typeface="+mn-lt"/>
                          <a:ea typeface="+mn-ea"/>
                          <a:cs typeface="+mn-cs"/>
                        </a:rPr>
                        <a:t>16 K 2568</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2"/>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Defterdarlık</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Fiat/ </a:t>
                      </a:r>
                      <a:r>
                        <a:rPr kumimoji="0" lang="tr-TR" sz="1200" b="0" i="0" u="none" strike="noStrike" cap="none" normalizeH="0" baseline="0" dirty="0" err="1" smtClean="0">
                          <a:ln>
                            <a:noFill/>
                          </a:ln>
                          <a:solidFill>
                            <a:srgbClr val="000000"/>
                          </a:solidFill>
                          <a:effectLst/>
                          <a:latin typeface="+mn-lt"/>
                          <a:cs typeface="Arial" charset="0"/>
                        </a:rPr>
                        <a:t>Doblo</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2015</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Panelvan</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b="0" kern="1200" dirty="0" smtClean="0">
                          <a:solidFill>
                            <a:schemeClr val="tx1"/>
                          </a:solidFill>
                          <a:effectLst/>
                          <a:latin typeface="+mn-lt"/>
                          <a:ea typeface="+mn-ea"/>
                          <a:cs typeface="+mn-cs"/>
                        </a:rPr>
                        <a:t>16 DF</a:t>
                      </a:r>
                      <a:r>
                        <a:rPr lang="tr-TR" sz="1200" b="0" kern="1200" baseline="0" dirty="0" smtClean="0">
                          <a:solidFill>
                            <a:schemeClr val="tx1"/>
                          </a:solidFill>
                          <a:effectLst/>
                          <a:latin typeface="+mn-lt"/>
                          <a:ea typeface="+mn-ea"/>
                          <a:cs typeface="+mn-cs"/>
                        </a:rPr>
                        <a:t> 700</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3864652103"/>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Vergi Denetim Kurulu</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Fiat/ Connect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2010</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Panelvan</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16 BV 626</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10004"/>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Uludağ Tesisleri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Mazda</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2000</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Pick-up</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16 HN 766</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 xmlns:a16="http://schemas.microsoft.com/office/drawing/2014/main" val="2368504867"/>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İnegöl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Ford/ </a:t>
                      </a:r>
                      <a:r>
                        <a:rPr kumimoji="0" lang="tr-TR" sz="1200" b="0" i="0" u="none" strike="noStrike" cap="none" normalizeH="0" baseline="0" dirty="0" err="1" smtClean="0">
                          <a:ln>
                            <a:noFill/>
                          </a:ln>
                          <a:solidFill>
                            <a:srgbClr val="000000"/>
                          </a:solidFill>
                          <a:effectLst/>
                          <a:latin typeface="+mn-lt"/>
                          <a:cs typeface="Arial" charset="0"/>
                        </a:rPr>
                        <a:t>Ranger</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1999</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Pick-up</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16 Y 8822</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 xmlns:a16="http://schemas.microsoft.com/office/drawing/2014/main" val="2134733279"/>
                  </a:ext>
                </a:extLst>
              </a:tr>
            </a:tbl>
          </a:graphicData>
        </a:graphic>
      </p:graphicFrame>
      <p:sp>
        <p:nvSpPr>
          <p:cNvPr id="10289" name="Metin kutusu 15"/>
          <p:cNvSpPr txBox="1">
            <a:spLocks noChangeArrowheads="1"/>
          </p:cNvSpPr>
          <p:nvPr/>
        </p:nvSpPr>
        <p:spPr bwMode="auto">
          <a:xfrm>
            <a:off x="251520" y="5589240"/>
            <a:ext cx="8572816" cy="307777"/>
          </a:xfrm>
          <a:prstGeom prst="rect">
            <a:avLst/>
          </a:prstGeom>
          <a:noFill/>
          <a:ln w="76200">
            <a:noFill/>
            <a:miter lim="800000"/>
            <a:headEnd/>
            <a:tailEnd/>
          </a:ln>
        </p:spPr>
        <p:txBody>
          <a:bodyPr wrap="square">
            <a:spAutoFit/>
          </a:bodyPr>
          <a:lstStyle/>
          <a:p>
            <a:pPr eaLnBrk="1" hangingPunct="1"/>
            <a:r>
              <a:rPr lang="tr-TR" altLang="tr-TR" sz="1400" b="1" dirty="0" smtClean="0"/>
              <a:t>Defterdarlığımıza  tahsisli  7 </a:t>
            </a:r>
            <a:r>
              <a:rPr lang="tr-TR" altLang="tr-TR" sz="1400" b="1" dirty="0"/>
              <a:t>adet araç bulunmakta olup araçlarımızın yaş </a:t>
            </a:r>
            <a:r>
              <a:rPr lang="tr-TR" altLang="tr-TR" sz="1400" b="1" dirty="0" smtClean="0"/>
              <a:t>ortalaması 12 </a:t>
            </a:r>
            <a:r>
              <a:rPr lang="tr-TR" altLang="tr-TR" sz="1400" b="1" dirty="0" err="1" smtClean="0"/>
              <a:t>yıl’dır</a:t>
            </a:r>
            <a:r>
              <a:rPr lang="tr-TR" altLang="tr-TR" sz="1400" b="1" dirty="0"/>
              <a:t>.</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9</a:t>
            </a:fld>
            <a:endParaRPr lang="tr-TR" altLang="tr-TR"/>
          </a:p>
        </p:txBody>
      </p:sp>
    </p:spTree>
    <p:extLst>
      <p:ext uri="{BB962C8B-B14F-4D97-AF65-F5344CB8AC3E}">
        <p14:creationId xmlns:p14="http://schemas.microsoft.com/office/powerpoint/2010/main" val="1370168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34023</TotalTime>
  <Words>5214</Words>
  <Application>Microsoft Office PowerPoint</Application>
  <PresentationFormat>Ekran Gösterisi (4:3)</PresentationFormat>
  <Paragraphs>1599</Paragraphs>
  <Slides>53</Slides>
  <Notes>4</Notes>
  <HiddenSlides>0</HiddenSlides>
  <MMClips>0</MMClips>
  <ScaleCrop>false</ScaleCrop>
  <HeadingPairs>
    <vt:vector size="4" baseType="variant">
      <vt:variant>
        <vt:lpstr>Tema</vt:lpstr>
      </vt:variant>
      <vt:variant>
        <vt:i4>1</vt:i4>
      </vt:variant>
      <vt:variant>
        <vt:lpstr>Slayt Başlıkları</vt:lpstr>
      </vt:variant>
      <vt:variant>
        <vt:i4>53</vt:i4>
      </vt:variant>
    </vt:vector>
  </HeadingPairs>
  <TitlesOfParts>
    <vt:vector size="54"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Muhasebat Genel Müdürlüğü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Taha Yalçınöz</dc:creator>
  <cp:lastModifiedBy>Nergis</cp:lastModifiedBy>
  <cp:revision>2648</cp:revision>
  <cp:lastPrinted>2023-02-21T12:42:37Z</cp:lastPrinted>
  <dcterms:created xsi:type="dcterms:W3CDTF">2016-01-14T07:47:28Z</dcterms:created>
  <dcterms:modified xsi:type="dcterms:W3CDTF">2023-02-21T12:43:06Z</dcterms:modified>
</cp:coreProperties>
</file>