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319" r:id="rId2"/>
    <p:sldId id="257" r:id="rId3"/>
    <p:sldId id="258" r:id="rId4"/>
    <p:sldId id="522" r:id="rId5"/>
    <p:sldId id="523" r:id="rId6"/>
    <p:sldId id="524" r:id="rId7"/>
    <p:sldId id="525" r:id="rId8"/>
    <p:sldId id="526" r:id="rId9"/>
    <p:sldId id="527" r:id="rId10"/>
    <p:sldId id="528" r:id="rId11"/>
    <p:sldId id="552" r:id="rId12"/>
    <p:sldId id="529" r:id="rId13"/>
    <p:sldId id="324" r:id="rId14"/>
    <p:sldId id="354" r:id="rId15"/>
    <p:sldId id="467" r:id="rId16"/>
    <p:sldId id="520" r:id="rId17"/>
    <p:sldId id="521" r:id="rId18"/>
    <p:sldId id="471" r:id="rId19"/>
    <p:sldId id="490" r:id="rId20"/>
    <p:sldId id="491" r:id="rId21"/>
    <p:sldId id="492" r:id="rId22"/>
    <p:sldId id="549" r:id="rId23"/>
    <p:sldId id="550" r:id="rId24"/>
    <p:sldId id="493" r:id="rId25"/>
    <p:sldId id="494" r:id="rId26"/>
    <p:sldId id="551" r:id="rId27"/>
    <p:sldId id="530" r:id="rId28"/>
    <p:sldId id="496" r:id="rId29"/>
    <p:sldId id="497" r:id="rId30"/>
    <p:sldId id="531" r:id="rId31"/>
    <p:sldId id="538" r:id="rId32"/>
    <p:sldId id="539" r:id="rId33"/>
    <p:sldId id="542" r:id="rId34"/>
    <p:sldId id="540" r:id="rId35"/>
    <p:sldId id="532" r:id="rId36"/>
    <p:sldId id="533" r:id="rId37"/>
    <p:sldId id="534" r:id="rId38"/>
    <p:sldId id="535" r:id="rId39"/>
    <p:sldId id="553" r:id="rId40"/>
    <p:sldId id="554" r:id="rId41"/>
    <p:sldId id="536" r:id="rId42"/>
    <p:sldId id="537" r:id="rId43"/>
    <p:sldId id="513" r:id="rId44"/>
    <p:sldId id="304" r:id="rId45"/>
    <p:sldId id="517" r:id="rId46"/>
    <p:sldId id="485" r:id="rId47"/>
    <p:sldId id="544" r:id="rId48"/>
    <p:sldId id="546" r:id="rId49"/>
    <p:sldId id="548" r:id="rId50"/>
    <p:sldId id="547" r:id="rId51"/>
  </p:sldIdLst>
  <p:sldSz cx="9144000" cy="6858000" type="screen4x3"/>
  <p:notesSz cx="6735763" cy="9866313"/>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BF4C49"/>
    <a:srgbClr val="C35855"/>
    <a:srgbClr val="D65C5C"/>
    <a:srgbClr val="D99A97"/>
    <a:srgbClr val="B54441"/>
    <a:srgbClr val="722A2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1" autoAdjust="0"/>
    <p:restoredTop sz="94783" autoAdjust="0"/>
  </p:normalViewPr>
  <p:slideViewPr>
    <p:cSldViewPr>
      <p:cViewPr varScale="1">
        <p:scale>
          <a:sx n="73" d="100"/>
          <a:sy n="73" d="100"/>
        </p:scale>
        <p:origin x="146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17825" cy="493713"/>
          </a:xfrm>
          <a:prstGeom prst="rect">
            <a:avLst/>
          </a:prstGeom>
        </p:spPr>
        <p:txBody>
          <a:bodyPr vert="horz" wrap="square" lIns="91357" tIns="45677" rIns="91357" bIns="45677" numCol="1" anchor="t" anchorCtr="0" compatLnSpc="1">
            <a:prstTxWarp prst="textNoShape">
              <a:avLst/>
            </a:prstTxWarp>
          </a:bodyPr>
          <a:lstStyle>
            <a:lvl1pPr eaLnBrk="0" hangingPunct="0">
              <a:defRPr sz="1200"/>
            </a:lvl1pPr>
          </a:lstStyle>
          <a:p>
            <a:pPr>
              <a:defRPr/>
            </a:pPr>
            <a:endParaRPr lang="tr-TR"/>
          </a:p>
        </p:txBody>
      </p:sp>
      <p:sp>
        <p:nvSpPr>
          <p:cNvPr id="3" name="2 Veri Yer Tutucusu"/>
          <p:cNvSpPr>
            <a:spLocks noGrp="1"/>
          </p:cNvSpPr>
          <p:nvPr>
            <p:ph type="dt" sz="quarter" idx="1"/>
          </p:nvPr>
        </p:nvSpPr>
        <p:spPr>
          <a:xfrm>
            <a:off x="3816350" y="0"/>
            <a:ext cx="2917825" cy="493713"/>
          </a:xfrm>
          <a:prstGeom prst="rect">
            <a:avLst/>
          </a:prstGeom>
        </p:spPr>
        <p:txBody>
          <a:bodyPr vert="horz" lIns="91357" tIns="45677" rIns="91357" bIns="45677" rtlCol="0"/>
          <a:lstStyle>
            <a:lvl1pPr algn="r" eaLnBrk="0" hangingPunct="0">
              <a:defRPr sz="1200">
                <a:cs typeface="Arial" pitchFamily="34" charset="0"/>
              </a:defRPr>
            </a:lvl1pPr>
          </a:lstStyle>
          <a:p>
            <a:pPr>
              <a:defRPr/>
            </a:pPr>
            <a:fld id="{A78DB458-6947-4581-91D8-DBBA05D460B8}" type="datetimeFigureOut">
              <a:rPr lang="tr-TR"/>
              <a:pPr>
                <a:defRPr/>
              </a:pPr>
              <a:t>11.07.2023</a:t>
            </a:fld>
            <a:endParaRPr lang="tr-TR"/>
          </a:p>
        </p:txBody>
      </p:sp>
      <p:sp>
        <p:nvSpPr>
          <p:cNvPr id="4" name="3 Altbilgi Yer Tutucusu"/>
          <p:cNvSpPr>
            <a:spLocks noGrp="1"/>
          </p:cNvSpPr>
          <p:nvPr>
            <p:ph type="ftr" sz="quarter" idx="2"/>
          </p:nvPr>
        </p:nvSpPr>
        <p:spPr>
          <a:xfrm>
            <a:off x="0" y="9371013"/>
            <a:ext cx="2917825" cy="493712"/>
          </a:xfrm>
          <a:prstGeom prst="rect">
            <a:avLst/>
          </a:prstGeom>
        </p:spPr>
        <p:txBody>
          <a:bodyPr vert="horz" wrap="square" lIns="91357" tIns="45677" rIns="91357" bIns="45677" numCol="1" anchor="b" anchorCtr="0" compatLnSpc="1">
            <a:prstTxWarp prst="textNoShape">
              <a:avLst/>
            </a:prstTxWarp>
          </a:bodyPr>
          <a:lstStyle>
            <a:lvl1pPr eaLnBrk="0" hangingPunct="0">
              <a:defRPr sz="1200"/>
            </a:lvl1pPr>
          </a:lstStyle>
          <a:p>
            <a:pPr>
              <a:defRPr/>
            </a:pPr>
            <a:endParaRPr lang="tr-TR"/>
          </a:p>
        </p:txBody>
      </p:sp>
      <p:sp>
        <p:nvSpPr>
          <p:cNvPr id="5" name="4 Slayt Numarası Yer Tutucusu"/>
          <p:cNvSpPr>
            <a:spLocks noGrp="1"/>
          </p:cNvSpPr>
          <p:nvPr>
            <p:ph type="sldNum" sz="quarter" idx="3"/>
          </p:nvPr>
        </p:nvSpPr>
        <p:spPr>
          <a:xfrm>
            <a:off x="3816350" y="9371013"/>
            <a:ext cx="2917825" cy="493712"/>
          </a:xfrm>
          <a:prstGeom prst="rect">
            <a:avLst/>
          </a:prstGeom>
        </p:spPr>
        <p:txBody>
          <a:bodyPr vert="horz" lIns="91357" tIns="45677" rIns="91357" bIns="45677" rtlCol="0" anchor="b"/>
          <a:lstStyle>
            <a:lvl1pPr algn="r" eaLnBrk="0" hangingPunct="0">
              <a:defRPr sz="1200">
                <a:cs typeface="Arial" pitchFamily="34" charset="0"/>
              </a:defRPr>
            </a:lvl1pPr>
          </a:lstStyle>
          <a:p>
            <a:pPr>
              <a:defRPr/>
            </a:pPr>
            <a:fld id="{11DD5141-5E84-4ECA-9022-8E3DCE92EC5D}" type="slidenum">
              <a:rPr lang="tr-TR"/>
              <a:pPr>
                <a:defRPr/>
              </a:pPr>
              <a:t>‹#›</a:t>
            </a:fld>
            <a:endParaRPr lang="tr-T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9413" cy="492125"/>
          </a:xfrm>
          <a:prstGeom prst="rect">
            <a:avLst/>
          </a:prstGeom>
        </p:spPr>
        <p:txBody>
          <a:bodyPr vert="horz" wrap="square" lIns="90110" tIns="45055" rIns="90110" bIns="45055" numCol="1" anchor="t" anchorCtr="0" compatLnSpc="1">
            <a:prstTxWarp prst="textNoShape">
              <a:avLst/>
            </a:prstTxWarp>
          </a:bodyPr>
          <a:lstStyle>
            <a:lvl1pPr>
              <a:defRPr sz="1200"/>
            </a:lvl1pPr>
          </a:lstStyle>
          <a:p>
            <a:pPr>
              <a:defRPr/>
            </a:pPr>
            <a:endParaRPr lang="tr-TR"/>
          </a:p>
        </p:txBody>
      </p:sp>
      <p:sp>
        <p:nvSpPr>
          <p:cNvPr id="3" name="Veri Yer Tutucusu 2"/>
          <p:cNvSpPr>
            <a:spLocks noGrp="1"/>
          </p:cNvSpPr>
          <p:nvPr>
            <p:ph type="dt" idx="1"/>
          </p:nvPr>
        </p:nvSpPr>
        <p:spPr>
          <a:xfrm>
            <a:off x="3814763" y="0"/>
            <a:ext cx="2919412" cy="492125"/>
          </a:xfrm>
          <a:prstGeom prst="rect">
            <a:avLst/>
          </a:prstGeom>
        </p:spPr>
        <p:txBody>
          <a:bodyPr vert="horz" lIns="90110" tIns="45055" rIns="90110" bIns="45055" rtlCol="0"/>
          <a:lstStyle>
            <a:lvl1pPr algn="r" eaLnBrk="1" fontAlgn="auto" hangingPunct="1">
              <a:spcBef>
                <a:spcPts val="0"/>
              </a:spcBef>
              <a:spcAft>
                <a:spcPts val="0"/>
              </a:spcAft>
              <a:defRPr sz="1200">
                <a:latin typeface="+mn-lt"/>
                <a:cs typeface="+mn-cs"/>
              </a:defRPr>
            </a:lvl1pPr>
          </a:lstStyle>
          <a:p>
            <a:pPr>
              <a:defRPr/>
            </a:pPr>
            <a:fld id="{1BF87B09-1C81-491E-AD3B-089B4D6A7871}" type="datetimeFigureOut">
              <a:rPr lang="tr-TR"/>
              <a:pPr>
                <a:defRPr/>
              </a:pPr>
              <a:t>11.07.2023</a:t>
            </a:fld>
            <a:endParaRPr lang="tr-TR"/>
          </a:p>
        </p:txBody>
      </p:sp>
      <p:sp>
        <p:nvSpPr>
          <p:cNvPr id="4" name="Slayt Görüntüsü Yer Tutucus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110" tIns="45055" rIns="90110" bIns="45055" rtlCol="0" anchor="ctr"/>
          <a:lstStyle/>
          <a:p>
            <a:pPr lvl="0"/>
            <a:endParaRPr lang="tr-TR" noProof="0"/>
          </a:p>
        </p:txBody>
      </p:sp>
      <p:sp>
        <p:nvSpPr>
          <p:cNvPr id="5" name="Not Yer Tutucusu 4"/>
          <p:cNvSpPr>
            <a:spLocks noGrp="1"/>
          </p:cNvSpPr>
          <p:nvPr>
            <p:ph type="body" sz="quarter" idx="3"/>
          </p:nvPr>
        </p:nvSpPr>
        <p:spPr>
          <a:xfrm>
            <a:off x="673100" y="4686300"/>
            <a:ext cx="5389563" cy="4440238"/>
          </a:xfrm>
          <a:prstGeom prst="rect">
            <a:avLst/>
          </a:prstGeom>
        </p:spPr>
        <p:txBody>
          <a:bodyPr vert="horz" lIns="90110" tIns="45055" rIns="90110" bIns="45055"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9372600"/>
            <a:ext cx="2919413" cy="492125"/>
          </a:xfrm>
          <a:prstGeom prst="rect">
            <a:avLst/>
          </a:prstGeom>
        </p:spPr>
        <p:txBody>
          <a:bodyPr vert="horz" wrap="square" lIns="90110" tIns="45055" rIns="90110" bIns="45055" numCol="1" anchor="b" anchorCtr="0" compatLnSpc="1">
            <a:prstTxWarp prst="textNoShape">
              <a:avLst/>
            </a:prstTxWarp>
          </a:bodyPr>
          <a:lstStyle>
            <a:lvl1pPr>
              <a:defRPr sz="1200"/>
            </a:lvl1pPr>
          </a:lstStyle>
          <a:p>
            <a:pPr>
              <a:defRPr/>
            </a:pPr>
            <a:endParaRPr lang="tr-TR"/>
          </a:p>
        </p:txBody>
      </p:sp>
      <p:sp>
        <p:nvSpPr>
          <p:cNvPr id="7" name="Slayt Numarası Yer Tutucusu 6"/>
          <p:cNvSpPr>
            <a:spLocks noGrp="1"/>
          </p:cNvSpPr>
          <p:nvPr>
            <p:ph type="sldNum" sz="quarter" idx="5"/>
          </p:nvPr>
        </p:nvSpPr>
        <p:spPr>
          <a:xfrm>
            <a:off x="3814763" y="9372600"/>
            <a:ext cx="2919412" cy="492125"/>
          </a:xfrm>
          <a:prstGeom prst="rect">
            <a:avLst/>
          </a:prstGeom>
        </p:spPr>
        <p:txBody>
          <a:bodyPr vert="horz" wrap="square" lIns="90110" tIns="45055" rIns="90110" bIns="45055" numCol="1" anchor="b" anchorCtr="0" compatLnSpc="1">
            <a:prstTxWarp prst="textNoShape">
              <a:avLst/>
            </a:prstTxWarp>
          </a:bodyPr>
          <a:lstStyle>
            <a:lvl1pPr algn="r" eaLnBrk="1" hangingPunct="1">
              <a:defRPr sz="1200">
                <a:cs typeface="Arial" pitchFamily="34" charset="0"/>
              </a:defRPr>
            </a:lvl1pPr>
          </a:lstStyle>
          <a:p>
            <a:pPr>
              <a:defRPr/>
            </a:pPr>
            <a:fld id="{52984C36-F1C8-4F15-8E20-FF83183711D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17411" name="3 Slayt Numarası Yer Tutucusu"/>
          <p:cNvSpPr>
            <a:spLocks noGrp="1"/>
          </p:cNvSpPr>
          <p:nvPr>
            <p:ph type="sldNum" sz="quarter" idx="5"/>
          </p:nvPr>
        </p:nvSpPr>
        <p:spPr bwMode="auto">
          <a:noFill/>
          <a:ln>
            <a:miter lim="800000"/>
            <a:headEnd/>
            <a:tailEnd/>
          </a:ln>
        </p:spPr>
        <p:txBody>
          <a:bodyPr/>
          <a:lstStyle/>
          <a:p>
            <a:fld id="{591B3665-AAA3-460F-9863-6D74C6568805}" type="slidenum">
              <a:rPr lang="tr-TR" altLang="tr-TR" smtClean="0">
                <a:cs typeface="Arial" charset="0"/>
              </a:rPr>
              <a:pPr/>
              <a:t>2</a:t>
            </a:fld>
            <a:endParaRPr lang="tr-TR" altLang="tr-T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945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9459" name="Slayt Numarası Yer Tutucusu 3"/>
          <p:cNvSpPr>
            <a:spLocks noGrp="1"/>
          </p:cNvSpPr>
          <p:nvPr>
            <p:ph type="sldNum" sz="quarter" idx="5"/>
          </p:nvPr>
        </p:nvSpPr>
        <p:spPr bwMode="auto">
          <a:noFill/>
          <a:ln>
            <a:miter lim="800000"/>
            <a:headEnd/>
            <a:tailEnd/>
          </a:ln>
        </p:spPr>
        <p:txBody>
          <a:bodyPr/>
          <a:lstStyle/>
          <a:p>
            <a:fld id="{8BB76FE7-E5FA-4820-8407-6F1982836C7E}" type="slidenum">
              <a:rPr lang="tr-TR" altLang="tr-TR" smtClean="0">
                <a:cs typeface="Arial" charset="0"/>
              </a:rPr>
              <a:pPr/>
              <a:t>3</a:t>
            </a:fld>
            <a:endParaRPr lang="tr-TR" altLang="tr-TR"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837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58372" name="Slayt Numarası Yer Tutucusu 3"/>
          <p:cNvSpPr>
            <a:spLocks noGrp="1"/>
          </p:cNvSpPr>
          <p:nvPr>
            <p:ph type="sldNum" sz="quarter" idx="5"/>
          </p:nvPr>
        </p:nvSpPr>
        <p:spPr bwMode="auto">
          <a:noFill/>
          <a:ln>
            <a:miter lim="800000"/>
            <a:headEnd/>
            <a:tailEnd/>
          </a:ln>
        </p:spPr>
        <p:txBody>
          <a:bodyPr/>
          <a:lstStyle/>
          <a:p>
            <a:fld id="{F55738F3-3D69-48C5-9106-673637E28876}" type="slidenum">
              <a:rPr lang="tr-TR" altLang="tr-TR" smtClean="0"/>
              <a:pPr/>
              <a:t>8</a:t>
            </a:fld>
            <a:endParaRPr lang="tr-TR" altLang="tr-TR" smtClean="0"/>
          </a:p>
        </p:txBody>
      </p:sp>
    </p:spTree>
    <p:extLst>
      <p:ext uri="{BB962C8B-B14F-4D97-AF65-F5344CB8AC3E}">
        <p14:creationId xmlns:p14="http://schemas.microsoft.com/office/powerpoint/2010/main" val="177487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969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29699" name="Slayt Numarası Yer Tutucusu 3"/>
          <p:cNvSpPr>
            <a:spLocks noGrp="1"/>
          </p:cNvSpPr>
          <p:nvPr>
            <p:ph type="sldNum" sz="quarter" idx="5"/>
          </p:nvPr>
        </p:nvSpPr>
        <p:spPr bwMode="auto">
          <a:noFill/>
          <a:ln>
            <a:miter lim="800000"/>
            <a:headEnd/>
            <a:tailEnd/>
          </a:ln>
        </p:spPr>
        <p:txBody>
          <a:bodyPr/>
          <a:lstStyle/>
          <a:p>
            <a:fld id="{16D67B86-62F5-412A-B0AD-5C1DD19173BE}" type="slidenum">
              <a:rPr lang="tr-TR" altLang="tr-TR" smtClean="0">
                <a:cs typeface="Arial" charset="0"/>
              </a:rPr>
              <a:pPr/>
              <a:t>12</a:t>
            </a:fld>
            <a:endParaRPr lang="tr-TR" altLang="tr-TR" smtClean="0">
              <a:cs typeface="Arial" charset="0"/>
            </a:endParaRPr>
          </a:p>
        </p:txBody>
      </p:sp>
    </p:spTree>
    <p:extLst>
      <p:ext uri="{BB962C8B-B14F-4D97-AF65-F5344CB8AC3E}">
        <p14:creationId xmlns:p14="http://schemas.microsoft.com/office/powerpoint/2010/main" val="1141485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DC615C56-12BE-4EDE-B678-C4A5A6D69321}" type="datetime1">
              <a:rPr lang="tr-TR" smtClean="0"/>
              <a:t>11.07.2023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7CFB01-717F-491E-BF2E-D49416395F8A}" type="slidenum">
              <a:rPr lang="tr-TR" altLang="tr-TR"/>
              <a:pPr>
                <a:defRP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A1563A9-C1A7-4EBE-B99D-CBC745AEECA1}" type="datetime1">
              <a:rPr lang="tr-TR" smtClean="0"/>
              <a:t>11.07.2023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6A53984-74A7-4A76-84C3-64E0864E64F0}"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3711F8-7DCF-4DD2-BEA2-AB3F1F33C482}" type="datetime1">
              <a:rPr lang="tr-TR" smtClean="0"/>
              <a:t>11.07.2023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CB2CF77-4DBC-4B5D-AC55-02CF715E0B5B}"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670C6B-EB6E-484A-A25A-304E2E112365}" type="datetime1">
              <a:rPr lang="tr-TR" smtClean="0"/>
              <a:t>11.07.2023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0F63F88-EFBF-44E3-8AA3-2EF93B17461B}"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989911A6-0903-4ECA-8E9C-A550F631F4FE}" type="datetime1">
              <a:rPr lang="tr-TR" smtClean="0"/>
              <a:t>11.07.2023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6144E35-FC1B-4DDE-9ABE-FB9E76C7A773}"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F9693472-3FDA-44D8-B956-AC995F2D6C0F}" type="datetime1">
              <a:rPr lang="tr-TR" smtClean="0"/>
              <a:t>11.07.2023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927727D-E8F4-48E1-97AB-DC6D39B90074}"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AEFE432-908F-402E-8882-53F512F6C101}" type="datetime1">
              <a:rPr lang="tr-TR" smtClean="0"/>
              <a:t>11.07.2023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7928A35-6675-4FAF-9C31-AE9548FE1477}"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B3E384-CAAE-459C-BE01-7216A4B3CD64}" type="datetime1">
              <a:rPr lang="tr-TR" smtClean="0"/>
              <a:t>11.07.2023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EBDEB17F-6E3A-4BEB-9D09-280E69A95D40}"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588E6781-C667-4BC5-BAC0-C42F1F8A9CC7}" type="datetime1">
              <a:rPr lang="tr-TR" smtClean="0"/>
              <a:t>11.07.2023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C201B350-13C5-4ECC-8667-49AEE8388A64}"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BF5C3326-00AE-4B13-8344-E2A3A716F41F}" type="datetime1">
              <a:rPr lang="tr-TR" smtClean="0"/>
              <a:t>11.07.2023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9CEF352-3832-42FC-9C47-EC5A7C002146}"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72CE80A-25E4-4CAA-B36D-C2E796C8B55B}" type="datetime1">
              <a:rPr lang="tr-TR" smtClean="0"/>
              <a:t>11.07.2023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F0A6F2D-BECA-472D-AD21-68420683A5FD}"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02C0B1-5B41-4CC2-B1B6-F15381502497}" type="datetime1">
              <a:rPr lang="tr-TR" smtClean="0"/>
              <a:t>11.07.2023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EAE70D9-ED1E-47D9-9B69-2164ADDB11D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gridefterdarligi.gov.t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 name="Dikdörtgen 6"/>
          <p:cNvSpPr/>
          <p:nvPr/>
        </p:nvSpPr>
        <p:spPr>
          <a:xfrm>
            <a:off x="3428992" y="4500570"/>
            <a:ext cx="2285999" cy="1477328"/>
          </a:xfrm>
          <a:prstGeom prst="rect">
            <a:avLst/>
          </a:prstGeom>
          <a:effectLst>
            <a:outerShdw blurRad="50800" dist="38100" dir="2700000" algn="tl" rotWithShape="0">
              <a:prstClr val="black">
                <a:alpha val="40000"/>
              </a:prstClr>
            </a:outerShdw>
          </a:effectLst>
          <a:scene3d>
            <a:camera prst="orthographicFront"/>
            <a:lightRig rig="threePt" dir="t"/>
          </a:scene3d>
          <a:sp3d>
            <a:bevelB/>
          </a:sp3d>
        </p:spPr>
        <p:txBody>
          <a:bodyPr>
            <a:spAutoFit/>
          </a:bodyPr>
          <a:lstStyle/>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p:txBody>
      </p:sp>
      <p:sp>
        <p:nvSpPr>
          <p:cNvPr id="15365" name="Dikdörtgen 1"/>
          <p:cNvSpPr>
            <a:spLocks noChangeArrowheads="1"/>
          </p:cNvSpPr>
          <p:nvPr/>
        </p:nvSpPr>
        <p:spPr bwMode="auto">
          <a:xfrm>
            <a:off x="2525754" y="4827091"/>
            <a:ext cx="4092474" cy="461665"/>
          </a:xfrm>
          <a:prstGeom prst="rect">
            <a:avLst/>
          </a:prstGeom>
          <a:noFill/>
          <a:ln w="9525">
            <a:noFill/>
            <a:miter lim="800000"/>
            <a:headEnd/>
            <a:tailEnd/>
          </a:ln>
        </p:spPr>
        <p:txBody>
          <a:bodyPr wrap="square">
            <a:spAutoFit/>
          </a:bodyPr>
          <a:lstStyle/>
          <a:p>
            <a:pPr algn="ctr"/>
            <a:r>
              <a:rPr lang="tr-TR" altLang="tr-TR" sz="2400" b="1" dirty="0" smtClean="0">
                <a:latin typeface="Calibri (Gövde)"/>
              </a:rPr>
              <a:t> </a:t>
            </a:r>
            <a:r>
              <a:rPr lang="tr-TR" altLang="tr-TR" sz="2400" b="1" dirty="0" smtClean="0">
                <a:latin typeface="Calibri (Gövde)"/>
              </a:rPr>
              <a:t>HAZİRAN 2022</a:t>
            </a:r>
            <a:endParaRPr lang="tr-TR" altLang="tr-TR" sz="2400" b="1" dirty="0"/>
          </a:p>
        </p:txBody>
      </p:sp>
      <p:sp>
        <p:nvSpPr>
          <p:cNvPr id="15367" name="Metin kutusu 1"/>
          <p:cNvSpPr txBox="1">
            <a:spLocks noChangeArrowheads="1"/>
          </p:cNvSpPr>
          <p:nvPr/>
        </p:nvSpPr>
        <p:spPr bwMode="auto">
          <a:xfrm>
            <a:off x="2584450" y="2595563"/>
            <a:ext cx="3652838" cy="954087"/>
          </a:xfrm>
          <a:prstGeom prst="rect">
            <a:avLst/>
          </a:prstGeom>
          <a:noFill/>
          <a:ln w="9525">
            <a:noFill/>
            <a:miter lim="800000"/>
            <a:headEnd/>
            <a:tailEnd/>
          </a:ln>
        </p:spPr>
        <p:txBody>
          <a:bodyPr>
            <a:spAutoFit/>
          </a:bodyPr>
          <a:lstStyle/>
          <a:p>
            <a:pPr eaLnBrk="0" hangingPunct="0"/>
            <a:r>
              <a:rPr lang="tr-TR" altLang="tr-TR" sz="2800" b="1"/>
              <a:t>  </a:t>
            </a:r>
          </a:p>
          <a:p>
            <a:pPr eaLnBrk="0" hangingPunct="0"/>
            <a:r>
              <a:rPr lang="tr-TR" altLang="tr-TR" sz="2800" b="1"/>
              <a:t>   </a:t>
            </a:r>
          </a:p>
        </p:txBody>
      </p:sp>
      <p:sp>
        <p:nvSpPr>
          <p:cNvPr id="8" name="Yuvarlatılmış Dikdörtgen 7"/>
          <p:cNvSpPr/>
          <p:nvPr/>
        </p:nvSpPr>
        <p:spPr>
          <a:xfrm>
            <a:off x="1979712" y="2997200"/>
            <a:ext cx="5184575" cy="12239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200" b="1" dirty="0">
                <a:solidFill>
                  <a:schemeClr val="bg1"/>
                </a:solidFill>
                <a:latin typeface="+mj-lt"/>
              </a:rPr>
              <a:t>HAZİNE VE MALİYE BAKANLIĞI </a:t>
            </a:r>
          </a:p>
          <a:p>
            <a:pPr algn="ctr" fontAlgn="auto">
              <a:spcBef>
                <a:spcPts val="0"/>
              </a:spcBef>
              <a:spcAft>
                <a:spcPts val="0"/>
              </a:spcAft>
              <a:defRPr/>
            </a:pPr>
            <a:r>
              <a:rPr lang="tr-TR" sz="2200" b="1" dirty="0" smtClean="0">
                <a:solidFill>
                  <a:schemeClr val="bg1"/>
                </a:solidFill>
                <a:latin typeface="+mj-lt"/>
              </a:rPr>
              <a:t>BURSA </a:t>
            </a:r>
            <a:r>
              <a:rPr lang="tr-TR" sz="2200" b="1" dirty="0">
                <a:solidFill>
                  <a:schemeClr val="bg1"/>
                </a:solidFill>
                <a:latin typeface="+mj-lt"/>
              </a:rPr>
              <a:t>DEFTERDARLIĞI FAALİYET RAPORU</a:t>
            </a:r>
          </a:p>
        </p:txBody>
      </p:sp>
      <p:sp>
        <p:nvSpPr>
          <p:cNvPr id="15375" name="AutoShape 2"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6" name="AutoShape 4"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7" name="AutoShape 6"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pic>
        <p:nvPicPr>
          <p:cNvPr id="15378" name="Picture 8" descr="maliye amblemi ile ilgili görsel sonucu"/>
          <p:cNvPicPr>
            <a:picLocks noChangeAspect="1" noChangeArrowheads="1"/>
          </p:cNvPicPr>
          <p:nvPr/>
        </p:nvPicPr>
        <p:blipFill>
          <a:blip r:embed="rId2"/>
          <a:srcRect/>
          <a:stretch>
            <a:fillRect/>
          </a:stretch>
        </p:blipFill>
        <p:spPr bwMode="auto">
          <a:xfrm>
            <a:off x="422275" y="461963"/>
            <a:ext cx="2143125" cy="2143125"/>
          </a:xfrm>
          <a:prstGeom prst="rect">
            <a:avLst/>
          </a:prstGeom>
          <a:noFill/>
          <a:ln w="9525">
            <a:noFill/>
            <a:miter lim="800000"/>
            <a:headEnd/>
            <a:tailEnd/>
          </a:ln>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0869" y="599690"/>
            <a:ext cx="4230461" cy="1867669"/>
          </a:xfrm>
          <a:prstGeom prst="rect">
            <a:avLst/>
          </a:prstGeom>
          <a:effectLst>
            <a:softEdge rad="317500"/>
          </a:effectLst>
        </p:spPr>
      </p:pic>
      <p:sp>
        <p:nvSpPr>
          <p:cNvPr id="3" name="Slayt Numarası Yer Tutucusu 2"/>
          <p:cNvSpPr>
            <a:spLocks noGrp="1"/>
          </p:cNvSpPr>
          <p:nvPr>
            <p:ph type="sldNum" sz="quarter" idx="12"/>
          </p:nvPr>
        </p:nvSpPr>
        <p:spPr/>
        <p:txBody>
          <a:bodyPr/>
          <a:lstStyle/>
          <a:p>
            <a:pPr>
              <a:defRPr/>
            </a:pPr>
            <a:fld id="{EBDEB17F-6E3A-4BEB-9D09-280E69A95D40}" type="slidenum">
              <a:rPr lang="tr-TR" altLang="tr-TR" smtClean="0"/>
              <a:pPr>
                <a:defRPr/>
              </a:pPr>
              <a:t>1</a:t>
            </a:fld>
            <a:endParaRPr lang="tr-TR"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Yuvarlatılmış Dikdörtgen 11"/>
          <p:cNvSpPr/>
          <p:nvPr/>
        </p:nvSpPr>
        <p:spPr>
          <a:xfrm>
            <a:off x="285750" y="1330325"/>
            <a:ext cx="2476500" cy="3571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solidFill>
                  <a:schemeClr val="tx1"/>
                </a:solidFill>
              </a:rPr>
              <a:t>İLÇE  TAŞIT DURUMU</a:t>
            </a:r>
          </a:p>
        </p:txBody>
      </p:sp>
      <p:graphicFrame>
        <p:nvGraphicFramePr>
          <p:cNvPr id="27697" name="Group 49"/>
          <p:cNvGraphicFramePr>
            <a:graphicFrameLocks noGrp="1"/>
          </p:cNvGraphicFramePr>
          <p:nvPr>
            <p:extLst>
              <p:ext uri="{D42A27DB-BD31-4B8C-83A1-F6EECF244321}">
                <p14:modId xmlns:p14="http://schemas.microsoft.com/office/powerpoint/2010/main" val="3004156172"/>
              </p:ext>
            </p:extLst>
          </p:nvPr>
        </p:nvGraphicFramePr>
        <p:xfrm>
          <a:off x="285750" y="1970088"/>
          <a:ext cx="8496300" cy="2337489"/>
        </p:xfrm>
        <a:graphic>
          <a:graphicData uri="http://schemas.openxmlformats.org/drawingml/2006/table">
            <a:tbl>
              <a:tblPr/>
              <a:tblGrid>
                <a:gridCol w="2735263">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728788">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tblGrid>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TAHSİS BİRİMİ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MARKASI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MODELİ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CİNSİ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PLAKASI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Gemlik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Fiat </a:t>
                      </a:r>
                      <a:r>
                        <a:rPr kumimoji="0" lang="tr-TR" sz="1200" b="1" i="0" u="none" strike="noStrike" cap="none" normalizeH="0" baseline="0" dirty="0" err="1" smtClean="0">
                          <a:ln>
                            <a:noFill/>
                          </a:ln>
                          <a:solidFill>
                            <a:srgbClr val="000000"/>
                          </a:solidFill>
                          <a:effectLst/>
                          <a:latin typeface="+mn-lt"/>
                          <a:cs typeface="Arial" charset="0"/>
                        </a:rPr>
                        <a:t>Doblo</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2015</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Kamyonet (</a:t>
                      </a:r>
                      <a:r>
                        <a:rPr kumimoji="0" lang="tr-TR" sz="1200" b="1" i="0" u="none" strike="noStrike" cap="none" normalizeH="0" baseline="0" dirty="0" err="1" smtClean="0">
                          <a:ln>
                            <a:noFill/>
                          </a:ln>
                          <a:solidFill>
                            <a:srgbClr val="000000"/>
                          </a:solidFill>
                          <a:effectLst/>
                          <a:latin typeface="+mn-lt"/>
                          <a:cs typeface="Arial" charset="0"/>
                        </a:rPr>
                        <a:t>Panelvan</a:t>
                      </a:r>
                      <a:r>
                        <a:rPr kumimoji="0" lang="tr-TR" sz="1200" b="1" i="0" u="none" strike="noStrike" cap="none" normalizeH="0" baseline="0" dirty="0" smtClean="0">
                          <a:ln>
                            <a:noFill/>
                          </a:ln>
                          <a:solidFill>
                            <a:srgbClr val="000000"/>
                          </a:solidFill>
                          <a:effectLst/>
                          <a:latin typeface="+mn-lt"/>
                          <a:cs typeface="Arial" charset="0"/>
                        </a:rPr>
                        <a: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1" kern="1200" dirty="0" smtClean="0">
                          <a:solidFill>
                            <a:schemeClr val="tx1"/>
                          </a:solidFill>
                          <a:effectLst/>
                          <a:latin typeface="+mn-lt"/>
                          <a:ea typeface="+mn-ea"/>
                          <a:cs typeface="+mn-cs"/>
                        </a:rPr>
                        <a:t>16 DF</a:t>
                      </a:r>
                      <a:r>
                        <a:rPr lang="tr-TR" sz="1200" b="1" kern="1200" baseline="0" dirty="0" smtClean="0">
                          <a:solidFill>
                            <a:schemeClr val="tx1"/>
                          </a:solidFill>
                          <a:effectLst/>
                          <a:latin typeface="+mn-lt"/>
                          <a:ea typeface="+mn-ea"/>
                          <a:cs typeface="+mn-cs"/>
                        </a:rPr>
                        <a:t> 700</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69888">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19100">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49250">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42913">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tr-TR" dirty="0" smtClean="0"/>
                        <a:t>-</a:t>
                      </a:r>
                      <a:endParaRPr lang="tr-TR"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27695" name="Metin kutusu 13"/>
          <p:cNvSpPr txBox="1">
            <a:spLocks noChangeArrowheads="1"/>
          </p:cNvSpPr>
          <p:nvPr/>
        </p:nvSpPr>
        <p:spPr bwMode="auto">
          <a:xfrm>
            <a:off x="260350" y="4808538"/>
            <a:ext cx="8426450" cy="307777"/>
          </a:xfrm>
          <a:prstGeom prst="rect">
            <a:avLst/>
          </a:prstGeom>
          <a:noFill/>
          <a:ln w="57150">
            <a:noFill/>
            <a:miter lim="800000"/>
            <a:headEnd/>
            <a:tailEnd/>
          </a:ln>
        </p:spPr>
        <p:txBody>
          <a:bodyPr>
            <a:spAutoFit/>
          </a:bodyPr>
          <a:lstStyle/>
          <a:p>
            <a:r>
              <a:rPr lang="tr-TR" altLang="tr-TR" sz="1400" b="1" dirty="0"/>
              <a:t>İlçelerimizde toplam </a:t>
            </a:r>
            <a:r>
              <a:rPr lang="tr-TR" altLang="tr-TR" sz="1400" b="1" dirty="0" smtClean="0"/>
              <a:t> 1 </a:t>
            </a:r>
            <a:r>
              <a:rPr lang="tr-TR" altLang="tr-TR" sz="1400" b="1" dirty="0"/>
              <a:t>araç mevcut olup araçlarımızın yaş ortalaması </a:t>
            </a:r>
            <a:r>
              <a:rPr lang="tr-TR" altLang="tr-TR" sz="1400" b="1" dirty="0" smtClean="0"/>
              <a:t>7’yıldır</a:t>
            </a:r>
            <a:r>
              <a:rPr lang="tr-TR" altLang="tr-TR" sz="1400" b="1" dirty="0"/>
              <a:t>. </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10</a:t>
            </a:fld>
            <a:endParaRPr lang="tr-TR" altLang="tr-TR"/>
          </a:p>
        </p:txBody>
      </p:sp>
    </p:spTree>
    <p:extLst>
      <p:ext uri="{BB962C8B-B14F-4D97-AF65-F5344CB8AC3E}">
        <p14:creationId xmlns:p14="http://schemas.microsoft.com/office/powerpoint/2010/main" val="54569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Yuvarlatılmış Dikdörtgen 11"/>
          <p:cNvSpPr/>
          <p:nvPr/>
        </p:nvSpPr>
        <p:spPr>
          <a:xfrm>
            <a:off x="285750" y="1330325"/>
            <a:ext cx="2476500" cy="3571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smtClean="0">
                <a:solidFill>
                  <a:schemeClr val="tx1"/>
                </a:solidFill>
              </a:rPr>
              <a:t>KAYYIMLIK  </a:t>
            </a:r>
            <a:r>
              <a:rPr lang="tr-TR" sz="1400" b="1" dirty="0">
                <a:solidFill>
                  <a:schemeClr val="tx1"/>
                </a:solidFill>
              </a:rPr>
              <a:t>TAŞIT DURUMU</a:t>
            </a:r>
          </a:p>
        </p:txBody>
      </p:sp>
      <p:graphicFrame>
        <p:nvGraphicFramePr>
          <p:cNvPr id="27697" name="Group 49"/>
          <p:cNvGraphicFramePr>
            <a:graphicFrameLocks noGrp="1"/>
          </p:cNvGraphicFramePr>
          <p:nvPr>
            <p:extLst>
              <p:ext uri="{D42A27DB-BD31-4B8C-83A1-F6EECF244321}">
                <p14:modId xmlns:p14="http://schemas.microsoft.com/office/powerpoint/2010/main" val="3477381197"/>
              </p:ext>
            </p:extLst>
          </p:nvPr>
        </p:nvGraphicFramePr>
        <p:xfrm>
          <a:off x="285750" y="1970088"/>
          <a:ext cx="8496300" cy="2763840"/>
        </p:xfrm>
        <a:graphic>
          <a:graphicData uri="http://schemas.openxmlformats.org/drawingml/2006/table">
            <a:tbl>
              <a:tblPr/>
              <a:tblGrid>
                <a:gridCol w="1909986">
                  <a:extLst>
                    <a:ext uri="{9D8B030D-6E8A-4147-A177-3AD203B41FA5}">
                      <a16:colId xmlns:a16="http://schemas.microsoft.com/office/drawing/2014/main" val="20000"/>
                    </a:ext>
                  </a:extLst>
                </a:gridCol>
                <a:gridCol w="2122264">
                  <a:extLst>
                    <a:ext uri="{9D8B030D-6E8A-4147-A177-3AD203B41FA5}">
                      <a16:colId xmlns:a16="http://schemas.microsoft.com/office/drawing/2014/main" val="20001"/>
                    </a:ext>
                  </a:extLst>
                </a:gridCol>
                <a:gridCol w="974080">
                  <a:extLst>
                    <a:ext uri="{9D8B030D-6E8A-4147-A177-3AD203B41FA5}">
                      <a16:colId xmlns:a16="http://schemas.microsoft.com/office/drawing/2014/main" val="20002"/>
                    </a:ext>
                  </a:extLst>
                </a:gridCol>
                <a:gridCol w="2050108">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tblGrid>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TAHSİS BİRİMİ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MARKASI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MODELİ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CİNSİ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PLAKASI</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KAYYIMLIK</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err="1" smtClean="0">
                          <a:ln>
                            <a:noFill/>
                          </a:ln>
                          <a:solidFill>
                            <a:srgbClr val="000000"/>
                          </a:solidFill>
                          <a:effectLst/>
                          <a:latin typeface="+mn-lt"/>
                          <a:cs typeface="Arial" charset="0"/>
                        </a:rPr>
                        <a:t>Wolkswagen</a:t>
                      </a:r>
                      <a:r>
                        <a:rPr kumimoji="0" lang="tr-TR" sz="1400" b="1" i="0" u="none" strike="noStrike" cap="none" normalizeH="0" baseline="0" dirty="0" smtClean="0">
                          <a:ln>
                            <a:noFill/>
                          </a:ln>
                          <a:solidFill>
                            <a:srgbClr val="000000"/>
                          </a:solidFill>
                          <a:effectLst/>
                          <a:latin typeface="+mn-lt"/>
                          <a:cs typeface="Arial" charset="0"/>
                        </a:rPr>
                        <a:t>/</a:t>
                      </a:r>
                      <a:r>
                        <a:rPr kumimoji="0" lang="tr-TR" sz="1400" b="1" i="0" u="none" strike="noStrike" cap="none" normalizeH="0" baseline="0" dirty="0" err="1" smtClean="0">
                          <a:ln>
                            <a:noFill/>
                          </a:ln>
                          <a:solidFill>
                            <a:srgbClr val="000000"/>
                          </a:solidFill>
                          <a:effectLst/>
                          <a:latin typeface="+mn-lt"/>
                          <a:cs typeface="Arial" charset="0"/>
                        </a:rPr>
                        <a:t>Passat</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2015</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Otomobil</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373</a:t>
                      </a:r>
                      <a:endParaRPr kumimoji="0" lang="tr-TR" sz="14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KAYYIMLIK</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Opel/</a:t>
                      </a:r>
                      <a:r>
                        <a:rPr kumimoji="0" lang="tr-TR" sz="1400" b="1" i="0" u="none" strike="noStrike" cap="none" normalizeH="0" baseline="0" dirty="0" err="1" smtClean="0">
                          <a:ln>
                            <a:noFill/>
                          </a:ln>
                          <a:solidFill>
                            <a:srgbClr val="000000"/>
                          </a:solidFill>
                          <a:effectLst/>
                          <a:latin typeface="+mn-lt"/>
                          <a:cs typeface="Arial" charset="0"/>
                        </a:rPr>
                        <a:t>Vectra</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2007</a:t>
                      </a:r>
                      <a:endParaRPr kumimoji="0" lang="tr-TR" sz="18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kumimoji="0" lang="tr-TR" sz="1400" b="1" i="0" u="none" strike="noStrike" cap="none" normalizeH="0" baseline="0" dirty="0" smtClean="0">
                          <a:ln>
                            <a:noFill/>
                          </a:ln>
                          <a:solidFill>
                            <a:srgbClr val="000000"/>
                          </a:solidFill>
                          <a:effectLst/>
                          <a:latin typeface="+mn-lt"/>
                          <a:cs typeface="Arial" charset="0"/>
                        </a:rPr>
                        <a:t>Otomobil</a:t>
                      </a:r>
                      <a:endParaRPr lang="tr-TR" sz="1400"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620</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19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KAYYIMLIK</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Renault/</a:t>
                      </a:r>
                      <a:r>
                        <a:rPr kumimoji="0" lang="tr-TR" sz="1400" b="1" i="0" u="none" strike="noStrike" cap="none" normalizeH="0" baseline="0" dirty="0" err="1" smtClean="0">
                          <a:ln>
                            <a:noFill/>
                          </a:ln>
                          <a:solidFill>
                            <a:srgbClr val="000000"/>
                          </a:solidFill>
                          <a:effectLst/>
                          <a:latin typeface="+mn-lt"/>
                          <a:cs typeface="Arial" charset="0"/>
                        </a:rPr>
                        <a:t>Megane</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2005</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kumimoji="0" lang="tr-TR" sz="1400" b="1" i="0" u="none" strike="noStrike" cap="none" normalizeH="0" baseline="0" dirty="0" smtClean="0">
                          <a:ln>
                            <a:noFill/>
                          </a:ln>
                          <a:solidFill>
                            <a:srgbClr val="000000"/>
                          </a:solidFill>
                          <a:effectLst/>
                          <a:latin typeface="+mn-lt"/>
                          <a:cs typeface="Arial" charset="0"/>
                        </a:rPr>
                        <a:t>Otomobil</a:t>
                      </a:r>
                      <a:endParaRPr lang="tr-TR" sz="1400"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949</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49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KAYYIMLIK</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Renault/</a:t>
                      </a:r>
                      <a:r>
                        <a:rPr kumimoji="0" lang="tr-TR" sz="1400" b="1" i="0" u="none" strike="noStrike" cap="none" normalizeH="0" baseline="0" dirty="0" err="1" smtClean="0">
                          <a:ln>
                            <a:noFill/>
                          </a:ln>
                          <a:solidFill>
                            <a:srgbClr val="000000"/>
                          </a:solidFill>
                          <a:effectLst/>
                          <a:latin typeface="+mn-lt"/>
                          <a:cs typeface="Arial" charset="0"/>
                        </a:rPr>
                        <a:t>Kango</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2005</a:t>
                      </a:r>
                      <a:endParaRPr kumimoji="0" lang="tr-TR" sz="18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kumimoji="0" lang="tr-TR" sz="1400" b="1" i="0" u="none" strike="noStrike" cap="none" normalizeH="0" baseline="0" dirty="0" smtClean="0">
                          <a:ln>
                            <a:noFill/>
                          </a:ln>
                          <a:solidFill>
                            <a:srgbClr val="000000"/>
                          </a:solidFill>
                          <a:effectLst/>
                          <a:latin typeface="+mn-lt"/>
                          <a:cs typeface="Arial" charset="0"/>
                        </a:rPr>
                        <a:t>Kamyonet (</a:t>
                      </a:r>
                      <a:r>
                        <a:rPr kumimoji="0" lang="tr-TR" sz="1400" b="1" i="0" u="none" strike="noStrike" cap="none" normalizeH="0" baseline="0" dirty="0" err="1" smtClean="0">
                          <a:ln>
                            <a:noFill/>
                          </a:ln>
                          <a:solidFill>
                            <a:srgbClr val="000000"/>
                          </a:solidFill>
                          <a:effectLst/>
                          <a:latin typeface="+mn-lt"/>
                          <a:cs typeface="Arial" charset="0"/>
                        </a:rPr>
                        <a:t>Panelvan</a:t>
                      </a:r>
                      <a:r>
                        <a:rPr kumimoji="0" lang="tr-TR" sz="1400" b="1" i="0" u="none" strike="noStrike" cap="none" normalizeH="0" baseline="0" dirty="0" smtClean="0">
                          <a:ln>
                            <a:noFill/>
                          </a:ln>
                          <a:solidFill>
                            <a:srgbClr val="000000"/>
                          </a:solidFill>
                          <a:effectLst/>
                          <a:latin typeface="+mn-lt"/>
                          <a:cs typeface="Arial" charset="0"/>
                        </a:rPr>
                        <a:t>)</a:t>
                      </a:r>
                      <a:endParaRPr lang="tr-TR" sz="1400"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299</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42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KAYYIMLIK</a:t>
                      </a:r>
                      <a:endParaRPr kumimoji="0" lang="tr-TR" sz="20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Renault/</a:t>
                      </a:r>
                      <a:r>
                        <a:rPr kumimoji="0" lang="tr-TR" sz="1400" b="1" i="0" u="none" strike="noStrike" cap="none" normalizeH="0" baseline="0" dirty="0" err="1" smtClean="0">
                          <a:ln>
                            <a:noFill/>
                          </a:ln>
                          <a:solidFill>
                            <a:srgbClr val="000000"/>
                          </a:solidFill>
                          <a:effectLst/>
                          <a:latin typeface="+mn-lt"/>
                          <a:cs typeface="Arial" charset="0"/>
                        </a:rPr>
                        <a:t>Kango</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n-lt"/>
                          <a:cs typeface="Arial" charset="0"/>
                        </a:rPr>
                        <a:t>2005</a:t>
                      </a: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kumimoji="0" lang="tr-TR" sz="1400" b="1" i="0" u="none" strike="noStrike" cap="none" normalizeH="0" baseline="0" dirty="0" smtClean="0">
                          <a:ln>
                            <a:noFill/>
                          </a:ln>
                          <a:solidFill>
                            <a:srgbClr val="000000"/>
                          </a:solidFill>
                          <a:effectLst/>
                          <a:latin typeface="+mn-lt"/>
                          <a:cs typeface="Arial" charset="0"/>
                        </a:rPr>
                        <a:t>Kamyonet (</a:t>
                      </a:r>
                      <a:r>
                        <a:rPr kumimoji="0" lang="tr-TR" sz="1400" b="1" i="0" u="none" strike="noStrike" cap="none" normalizeH="0" baseline="0" dirty="0" err="1" smtClean="0">
                          <a:ln>
                            <a:noFill/>
                          </a:ln>
                          <a:solidFill>
                            <a:srgbClr val="000000"/>
                          </a:solidFill>
                          <a:effectLst/>
                          <a:latin typeface="+mn-lt"/>
                          <a:cs typeface="Arial" charset="0"/>
                        </a:rPr>
                        <a:t>Panelvan</a:t>
                      </a:r>
                      <a:r>
                        <a:rPr kumimoji="0" lang="tr-TR" sz="1400" b="1" i="0" u="none" strike="noStrike" cap="none" normalizeH="0" baseline="0" dirty="0" smtClean="0">
                          <a:ln>
                            <a:noFill/>
                          </a:ln>
                          <a:solidFill>
                            <a:srgbClr val="000000"/>
                          </a:solidFill>
                          <a:effectLst/>
                          <a:latin typeface="+mn-lt"/>
                          <a:cs typeface="Arial" charset="0"/>
                        </a:rPr>
                        <a:t>)</a:t>
                      </a:r>
                      <a:endParaRPr lang="tr-TR" sz="1400"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899</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42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KAYYIMLIK</a:t>
                      </a:r>
                      <a:endParaRPr kumimoji="0" lang="tr-TR" sz="20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Ford/</a:t>
                      </a:r>
                      <a:r>
                        <a:rPr kumimoji="0" lang="tr-TR" sz="1400" b="1" i="0" u="none" strike="noStrike" cap="none" normalizeH="0" baseline="0" dirty="0" err="1" smtClean="0">
                          <a:ln>
                            <a:noFill/>
                          </a:ln>
                          <a:solidFill>
                            <a:srgbClr val="000000"/>
                          </a:solidFill>
                          <a:effectLst/>
                          <a:latin typeface="+mn-lt"/>
                          <a:cs typeface="Arial" charset="0"/>
                        </a:rPr>
                        <a:t>Ranger</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rgbClr val="000000"/>
                          </a:solidFill>
                          <a:effectLst/>
                          <a:latin typeface="+mn-lt"/>
                          <a:cs typeface="Arial" charset="0"/>
                        </a:rPr>
                        <a:t>2004</a:t>
                      </a:r>
                      <a:endParaRPr kumimoji="0" lang="tr-TR" sz="18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kumimoji="0" lang="tr-TR" sz="1400" b="1" i="0" u="none" strike="noStrike" cap="none" normalizeH="0" baseline="0" dirty="0" smtClean="0">
                          <a:ln>
                            <a:noFill/>
                          </a:ln>
                          <a:solidFill>
                            <a:srgbClr val="000000"/>
                          </a:solidFill>
                          <a:effectLst/>
                          <a:latin typeface="+mn-lt"/>
                          <a:cs typeface="Arial" charset="0"/>
                        </a:rPr>
                        <a:t>Kamyonet (</a:t>
                      </a:r>
                      <a:r>
                        <a:rPr kumimoji="0" lang="tr-TR" sz="1400" b="1" i="0" u="none" strike="noStrike" cap="none" normalizeH="0" baseline="0" dirty="0" err="1" smtClean="0">
                          <a:ln>
                            <a:noFill/>
                          </a:ln>
                          <a:solidFill>
                            <a:srgbClr val="000000"/>
                          </a:solidFill>
                          <a:effectLst/>
                          <a:latin typeface="+mn-lt"/>
                          <a:cs typeface="Arial" charset="0"/>
                        </a:rPr>
                        <a:t>Pick-up</a:t>
                      </a:r>
                      <a:r>
                        <a:rPr kumimoji="0" lang="tr-TR" sz="1400" b="1" i="0" u="none" strike="noStrike" cap="none" normalizeH="0" baseline="0" dirty="0" smtClean="0">
                          <a:ln>
                            <a:noFill/>
                          </a:ln>
                          <a:solidFill>
                            <a:srgbClr val="000000"/>
                          </a:solidFill>
                          <a:effectLst/>
                          <a:latin typeface="+mn-lt"/>
                          <a:cs typeface="Arial" charset="0"/>
                        </a:rPr>
                        <a:t>)</a:t>
                      </a:r>
                      <a:endParaRPr lang="tr-TR" sz="1400" dirty="0"/>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effectLst/>
                          <a:latin typeface="+mn-lt"/>
                          <a:ea typeface="+mn-ea"/>
                          <a:cs typeface="+mn-cs"/>
                        </a:rPr>
                        <a:t>16 DF</a:t>
                      </a:r>
                      <a:r>
                        <a:rPr lang="tr-TR" sz="1400" b="1" kern="1200" baseline="0" dirty="0" smtClean="0">
                          <a:solidFill>
                            <a:schemeClr val="tx1"/>
                          </a:solidFill>
                          <a:effectLst/>
                          <a:latin typeface="+mn-lt"/>
                          <a:ea typeface="+mn-ea"/>
                          <a:cs typeface="+mn-cs"/>
                        </a:rPr>
                        <a:t> 340</a:t>
                      </a:r>
                      <a:endParaRPr kumimoji="0" lang="tr-TR" sz="1400" b="1" i="0" u="none" strike="noStrike" cap="none" normalizeH="0" baseline="0" dirty="0" smtClean="0">
                        <a:ln>
                          <a:noFill/>
                        </a:ln>
                        <a:solidFill>
                          <a:srgbClr val="000000"/>
                        </a:solidFill>
                        <a:effectLst/>
                        <a:latin typeface="+mn-lt"/>
                        <a:cs typeface="Arial" charset="0"/>
                      </a:endParaRPr>
                    </a:p>
                  </a:txBody>
                  <a:tcPr marT="45746" marB="457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4626922"/>
                  </a:ext>
                </a:extLst>
              </a:tr>
            </a:tbl>
          </a:graphicData>
        </a:graphic>
      </p:graphicFrame>
      <p:sp>
        <p:nvSpPr>
          <p:cNvPr id="27695" name="Metin kutusu 13"/>
          <p:cNvSpPr txBox="1">
            <a:spLocks noChangeArrowheads="1"/>
          </p:cNvSpPr>
          <p:nvPr/>
        </p:nvSpPr>
        <p:spPr bwMode="auto">
          <a:xfrm>
            <a:off x="260350" y="5102865"/>
            <a:ext cx="8426450" cy="307777"/>
          </a:xfrm>
          <a:prstGeom prst="rect">
            <a:avLst/>
          </a:prstGeom>
          <a:noFill/>
          <a:ln w="57150">
            <a:noFill/>
            <a:miter lim="800000"/>
            <a:headEnd/>
            <a:tailEnd/>
          </a:ln>
        </p:spPr>
        <p:txBody>
          <a:bodyPr>
            <a:spAutoFit/>
          </a:bodyPr>
          <a:lstStyle/>
          <a:p>
            <a:r>
              <a:rPr lang="tr-TR" altLang="tr-TR" sz="1400" b="1" dirty="0" smtClean="0"/>
              <a:t>Kayyım Bürosu Başkanlığında </a:t>
            </a:r>
            <a:r>
              <a:rPr lang="tr-TR" altLang="tr-TR" sz="1400" b="1" dirty="0"/>
              <a:t>toplam </a:t>
            </a:r>
            <a:r>
              <a:rPr lang="tr-TR" altLang="tr-TR" sz="1400" b="1" dirty="0" smtClean="0"/>
              <a:t> 6 </a:t>
            </a:r>
            <a:r>
              <a:rPr lang="tr-TR" altLang="tr-TR" sz="1400" b="1" dirty="0"/>
              <a:t>araç mevcut olup araçlarımızın yaş ortalaması </a:t>
            </a:r>
            <a:r>
              <a:rPr lang="tr-TR" altLang="tr-TR" sz="1400" b="1" dirty="0" smtClean="0"/>
              <a:t>15’yıldır</a:t>
            </a:r>
            <a:r>
              <a:rPr lang="tr-TR" altLang="tr-TR" sz="1400" b="1" dirty="0"/>
              <a:t>. </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11</a:t>
            </a:fld>
            <a:endParaRPr lang="tr-TR" altLang="tr-TR"/>
          </a:p>
        </p:txBody>
      </p:sp>
    </p:spTree>
    <p:extLst>
      <p:ext uri="{BB962C8B-B14F-4D97-AF65-F5344CB8AC3E}">
        <p14:creationId xmlns:p14="http://schemas.microsoft.com/office/powerpoint/2010/main" val="491554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Yuvarlatılmış Dikdörtgen"/>
          <p:cNvSpPr/>
          <p:nvPr/>
        </p:nvSpPr>
        <p:spPr>
          <a:xfrm>
            <a:off x="357188" y="1484784"/>
            <a:ext cx="8535987" cy="11668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Defterdarlığımızın 1 adet eğitim ve toplantı salonu bulunmaktadır, Defterdarlığımız eğitim ve toplantı salonu ana hizmet binasının 2. katında bulunmakta olup aynı anda 30 kişiye hizmet verebilmektedir. </a:t>
            </a:r>
          </a:p>
        </p:txBody>
      </p:sp>
      <p:sp>
        <p:nvSpPr>
          <p:cNvPr id="8" name="10 Yuvarlatılmış Dikdörtgen"/>
          <p:cNvSpPr/>
          <p:nvPr/>
        </p:nvSpPr>
        <p:spPr>
          <a:xfrm>
            <a:off x="357188" y="5516563"/>
            <a:ext cx="8620125" cy="769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Defterdarlığımıza tahsisli yemekhane bulunmamakta olup, personelimiz </a:t>
            </a:r>
            <a:r>
              <a:rPr lang="tr-TR" sz="1600" dirty="0" smtClean="0">
                <a:solidFill>
                  <a:schemeClr val="tx1"/>
                </a:solidFill>
              </a:rPr>
              <a:t>Ana hizmet binası içerisindeki İl Milli Eğitim Müdürlüğünün yemekhanesinden yemek hizmeti almaktadır.</a:t>
            </a:r>
            <a:endParaRPr lang="tr-TR" sz="1600" dirty="0">
              <a:solidFill>
                <a:schemeClr val="tx1"/>
              </a:solidFill>
            </a:endParaRPr>
          </a:p>
        </p:txBody>
      </p:sp>
      <p:sp>
        <p:nvSpPr>
          <p:cNvPr id="9" name="Yuvarlatılmış Dikdörtgen 4"/>
          <p:cNvSpPr/>
          <p:nvPr/>
        </p:nvSpPr>
        <p:spPr>
          <a:xfrm>
            <a:off x="357188" y="125413"/>
            <a:ext cx="3286125" cy="649287"/>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bg2"/>
                </a:solidFill>
                <a:latin typeface="+mj-lt"/>
              </a:rPr>
              <a:t>EĞİTİM VE SOSYAL TESİSLER</a:t>
            </a:r>
          </a:p>
        </p:txBody>
      </p:sp>
      <p:sp>
        <p:nvSpPr>
          <p:cNvPr id="10" name="Yuvarlatılmış Dikdörtgen 9"/>
          <p:cNvSpPr/>
          <p:nvPr/>
        </p:nvSpPr>
        <p:spPr>
          <a:xfrm>
            <a:off x="357188" y="908720"/>
            <a:ext cx="3286125" cy="4349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latin typeface="+mj-lt"/>
              </a:rPr>
              <a:t>EĞİTİM</a:t>
            </a:r>
            <a:r>
              <a:rPr lang="tr-TR" sz="1400" b="1" dirty="0">
                <a:solidFill>
                  <a:schemeClr val="bg1"/>
                </a:solidFill>
                <a:latin typeface="+mj-lt"/>
              </a:rPr>
              <a:t> </a:t>
            </a:r>
            <a:r>
              <a:rPr lang="tr-TR" sz="1400" b="1" dirty="0">
                <a:solidFill>
                  <a:schemeClr val="tx1"/>
                </a:solidFill>
                <a:latin typeface="+mj-lt"/>
              </a:rPr>
              <a:t>VE TOPLANTI SALONLARI</a:t>
            </a:r>
          </a:p>
        </p:txBody>
      </p:sp>
      <p:sp>
        <p:nvSpPr>
          <p:cNvPr id="12" name="Yuvarlatılmış Dikdörtgen 9"/>
          <p:cNvSpPr/>
          <p:nvPr/>
        </p:nvSpPr>
        <p:spPr>
          <a:xfrm>
            <a:off x="367005" y="4896047"/>
            <a:ext cx="328612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latin typeface="+mj-lt"/>
              </a:rPr>
              <a:t>YEMEKHANE</a:t>
            </a:r>
          </a:p>
        </p:txBody>
      </p:sp>
      <p:sp>
        <p:nvSpPr>
          <p:cNvPr id="13" name="10 Yuvarlatılmış Dikdörtgen"/>
          <p:cNvSpPr/>
          <p:nvPr/>
        </p:nvSpPr>
        <p:spPr>
          <a:xfrm>
            <a:off x="357188" y="3452464"/>
            <a:ext cx="8620125" cy="12726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 </a:t>
            </a:r>
            <a:r>
              <a:rPr lang="tr-TR" altLang="tr-TR" sz="1600" b="1" dirty="0" smtClean="0"/>
              <a:t>1) </a:t>
            </a:r>
            <a:r>
              <a:rPr lang="tr-TR" altLang="tr-TR" sz="1600" dirty="0" smtClean="0"/>
              <a:t>Defterdarlığımıza ait ilimiz merkezinde </a:t>
            </a:r>
            <a:r>
              <a:rPr lang="tr-TR" altLang="tr-TR" sz="1600" dirty="0" err="1" smtClean="0"/>
              <a:t>Umurbey</a:t>
            </a:r>
            <a:r>
              <a:rPr lang="tr-TR" altLang="tr-TR" sz="1600" dirty="0" smtClean="0"/>
              <a:t> Mahallesi adresinde 14 oda ve 2 </a:t>
            </a:r>
            <a:r>
              <a:rPr lang="tr-TR" altLang="tr-TR" sz="1600" dirty="0" err="1" smtClean="0"/>
              <a:t>suit</a:t>
            </a:r>
            <a:r>
              <a:rPr lang="tr-TR" altLang="tr-TR" sz="1600" dirty="0" smtClean="0"/>
              <a:t> odadan oluşan 30 yatak kapasiteli misafirhane bulunmaktadır.</a:t>
            </a:r>
          </a:p>
          <a:p>
            <a:pPr algn="just">
              <a:defRPr/>
            </a:pPr>
            <a:r>
              <a:rPr lang="tr-TR" altLang="tr-TR" sz="1600" dirty="0"/>
              <a:t> </a:t>
            </a:r>
            <a:r>
              <a:rPr lang="tr-TR" altLang="tr-TR" sz="1600" b="1" dirty="0" smtClean="0"/>
              <a:t>2) </a:t>
            </a:r>
            <a:r>
              <a:rPr lang="tr-TR" altLang="tr-TR" sz="1600" dirty="0" smtClean="0"/>
              <a:t>Defterdarlığımıza ait Karacabey İlçesi Malkara mevkiinde 14 konut kapasiteli, 1 konutu kampın bakım onarım işleri ve bekçiliğini yapan personel tarafından kullanılan ve kalan 13 konut ile hizmet veren eğitim ve dinlenme tesisi bulunmaktadır.</a:t>
            </a:r>
          </a:p>
        </p:txBody>
      </p:sp>
      <p:sp>
        <p:nvSpPr>
          <p:cNvPr id="14" name="Yuvarlatılmış Dikdörtgen 9"/>
          <p:cNvSpPr/>
          <p:nvPr/>
        </p:nvSpPr>
        <p:spPr>
          <a:xfrm>
            <a:off x="357188" y="2852936"/>
            <a:ext cx="328612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smtClean="0">
                <a:solidFill>
                  <a:schemeClr val="tx1"/>
                </a:solidFill>
                <a:latin typeface="+mj-lt"/>
              </a:rPr>
              <a:t>MİSAFİRHANE VE SOSYAL TESİS</a:t>
            </a:r>
            <a:endParaRPr lang="tr-TR" sz="1400" b="1" dirty="0">
              <a:solidFill>
                <a:schemeClr val="tx1"/>
              </a:solidFill>
              <a:latin typeface="+mj-lt"/>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12</a:t>
            </a:fld>
            <a:endParaRPr lang="tr-TR" altLang="tr-TR"/>
          </a:p>
        </p:txBody>
      </p:sp>
    </p:spTree>
    <p:extLst>
      <p:ext uri="{BB962C8B-B14F-4D97-AF65-F5344CB8AC3E}">
        <p14:creationId xmlns:p14="http://schemas.microsoft.com/office/powerpoint/2010/main" val="5901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Yuvarlatılmış Dikdörtgen"/>
          <p:cNvSpPr/>
          <p:nvPr/>
        </p:nvSpPr>
        <p:spPr>
          <a:xfrm>
            <a:off x="447309" y="2549525"/>
            <a:ext cx="8215313" cy="3783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b="1" dirty="0" smtClean="0">
                <a:solidFill>
                  <a:srgbClr val="0070C0"/>
                </a:solidFill>
              </a:rPr>
              <a:t>Defterdarlığımız bütün birimleri hizmetlerini bilgisayar ortamında vermektedir.    </a:t>
            </a:r>
          </a:p>
          <a:p>
            <a:pPr algn="just">
              <a:defRPr/>
            </a:pPr>
            <a:endParaRPr lang="tr-TR" altLang="tr-TR" sz="1600" dirty="0" smtClean="0"/>
          </a:p>
          <a:p>
            <a:pPr algn="just">
              <a:defRPr/>
            </a:pPr>
            <a:r>
              <a:rPr lang="tr-TR" altLang="tr-TR" sz="1600" dirty="0" smtClean="0"/>
              <a:t>Muhasebe Birimleri ve  Malmüdürlüklerimizin  muhasebe servisleri </a:t>
            </a:r>
            <a:r>
              <a:rPr lang="tr-TR" altLang="tr-TR" sz="1600" dirty="0" smtClean="0">
                <a:solidFill>
                  <a:srgbClr val="0070C0"/>
                </a:solidFill>
              </a:rPr>
              <a:t>BKMYS</a:t>
            </a:r>
          </a:p>
          <a:p>
            <a:pPr algn="just">
              <a:defRPr/>
            </a:pPr>
            <a:r>
              <a:rPr lang="tr-TR" altLang="tr-TR" sz="1600" dirty="0" smtClean="0"/>
              <a:t>Personel Müdürlüğümüz gider  birimi  işlemlerini</a:t>
            </a:r>
            <a:r>
              <a:rPr lang="tr-TR" altLang="tr-TR" sz="1600" dirty="0" smtClean="0">
                <a:solidFill>
                  <a:schemeClr val="tx2">
                    <a:lumMod val="60000"/>
                    <a:lumOff val="40000"/>
                  </a:schemeClr>
                </a:solidFill>
              </a:rPr>
              <a:t> </a:t>
            </a:r>
            <a:r>
              <a:rPr lang="tr-TR" altLang="tr-TR" sz="1600" dirty="0" smtClean="0">
                <a:solidFill>
                  <a:srgbClr val="0070C0"/>
                </a:solidFill>
              </a:rPr>
              <a:t>PEROP </a:t>
            </a:r>
          </a:p>
          <a:p>
            <a:pPr algn="just">
              <a:defRPr/>
            </a:pPr>
            <a:r>
              <a:rPr lang="tr-TR" altLang="tr-TR" sz="1600" dirty="0" err="1" smtClean="0"/>
              <a:t>Muhakemat</a:t>
            </a:r>
            <a:r>
              <a:rPr lang="tr-TR" altLang="tr-TR" sz="1600" dirty="0" smtClean="0"/>
              <a:t> Müdürlüğümüzün işlemleri </a:t>
            </a:r>
            <a:r>
              <a:rPr lang="tr-TR" altLang="tr-TR" sz="1600" dirty="0" smtClean="0">
                <a:solidFill>
                  <a:srgbClr val="0070C0"/>
                </a:solidFill>
              </a:rPr>
              <a:t>METOP</a:t>
            </a:r>
            <a:r>
              <a:rPr lang="tr-TR" altLang="tr-TR" sz="1600" dirty="0" smtClean="0"/>
              <a:t> </a:t>
            </a:r>
          </a:p>
          <a:p>
            <a:pPr algn="just">
              <a:defRPr/>
            </a:pPr>
            <a:r>
              <a:rPr lang="tr-TR" altLang="tr-TR" sz="1600" dirty="0" smtClean="0"/>
              <a:t>Defterdarlığımız gider birimleri  yazışmaları ile postalama ve dosyalama işlemlerini </a:t>
            </a:r>
            <a:r>
              <a:rPr lang="tr-TR" altLang="tr-TR" sz="1600" dirty="0" smtClean="0">
                <a:solidFill>
                  <a:srgbClr val="0070C0"/>
                </a:solidFill>
              </a:rPr>
              <a:t>BELGENET </a:t>
            </a:r>
            <a:r>
              <a:rPr lang="tr-TR" altLang="tr-TR" sz="1600" dirty="0" smtClean="0"/>
              <a:t>(Elektronik Belge Yönetim Sistemi Yazılımı)</a:t>
            </a:r>
          </a:p>
          <a:p>
            <a:pPr algn="just">
              <a:defRPr/>
            </a:pPr>
            <a:r>
              <a:rPr lang="tr-TR" altLang="tr-TR" sz="1600" dirty="0" smtClean="0"/>
              <a:t>üzerinden gerçekleştirilmektedir.</a:t>
            </a:r>
            <a:endParaRPr lang="tr-TR" altLang="tr-TR" dirty="0" smtClean="0"/>
          </a:p>
        </p:txBody>
      </p:sp>
      <p:sp>
        <p:nvSpPr>
          <p:cNvPr id="4" name="Yuvarlatılmış Dikdörtgen 4"/>
          <p:cNvSpPr/>
          <p:nvPr/>
        </p:nvSpPr>
        <p:spPr>
          <a:xfrm>
            <a:off x="447309" y="404813"/>
            <a:ext cx="3857625" cy="693737"/>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bg2"/>
                </a:solidFill>
                <a:latin typeface="+mj-lt"/>
              </a:rPr>
              <a:t>BİLGİ VE TEKNOLOJİK KAYNAKLAR</a:t>
            </a:r>
          </a:p>
        </p:txBody>
      </p:sp>
      <p:sp>
        <p:nvSpPr>
          <p:cNvPr id="5" name="Yuvarlatılmış Dikdörtgen 9"/>
          <p:cNvSpPr/>
          <p:nvPr/>
        </p:nvSpPr>
        <p:spPr>
          <a:xfrm>
            <a:off x="447309" y="1615032"/>
            <a:ext cx="385762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BİLİŞİM SİSTEMLERİ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13</a:t>
            </a:fld>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9 Yuvarlatılmış Dikdörtgen"/>
          <p:cNvSpPr>
            <a:spLocks noGrp="1" noChangeArrowheads="1"/>
          </p:cNvSpPr>
          <p:nvPr>
            <p:ph type="body" idx="1"/>
          </p:nvPr>
        </p:nvSpPr>
        <p:spPr>
          <a:xfrm>
            <a:off x="571501" y="3000375"/>
            <a:ext cx="8280000" cy="1440000"/>
          </a:xfrm>
          <a:prstGeom prst="roundRect">
            <a:avLst>
              <a:gd name="adj" fmla="val 16667"/>
            </a:avLst>
          </a:prstGeom>
          <a:ln w="25400" algn="ctr">
            <a:solidFill>
              <a:srgbClr val="385D8A"/>
            </a:solidFill>
            <a:round/>
          </a:ln>
        </p:spPr>
        <p:txBody>
          <a:bodyPr/>
          <a:lstStyle/>
          <a:p>
            <a:pPr marL="0">
              <a:buNone/>
              <a:defRPr/>
            </a:pPr>
            <a:r>
              <a:rPr lang="tr-TR" sz="1600" dirty="0"/>
              <a:t>Kamuda taşıt edinim, kullanım ve tasfiye süreçlerini; bilgi teknolojilerinin sunduğu imkanlar çerçevesinde bütünleşik bir anlayışla, ekonomiklik, etkinlik ve etkililik esaslarına göre yeniden düzenlemek amacıyla ilke, yöntem ve araçları içeren bir uygulama modeli geliştirmek, pilot uygulama yoluyla test etmek ve merkezi yönetim kapsamındaki idarelerden başlamak suretiyle kamu idarelerine yaygınlaştırmaktır.</a:t>
            </a:r>
            <a:endParaRPr lang="tr-TR" altLang="tr-TR" sz="1000" dirty="0">
              <a:cs typeface="Arial" pitchFamily="34" charset="0"/>
            </a:endParaRPr>
          </a:p>
        </p:txBody>
      </p:sp>
      <p:sp>
        <p:nvSpPr>
          <p:cNvPr id="5" name="9 Yuvarlatılmış Dikdörtgen"/>
          <p:cNvSpPr txBox="1">
            <a:spLocks noChangeArrowheads="1"/>
          </p:cNvSpPr>
          <p:nvPr/>
        </p:nvSpPr>
        <p:spPr bwMode="auto">
          <a:xfrm>
            <a:off x="571499" y="5214938"/>
            <a:ext cx="8280000" cy="1440000"/>
          </a:xfrm>
          <a:prstGeom prst="roundRect">
            <a:avLst>
              <a:gd name="adj" fmla="val 16667"/>
            </a:avLst>
          </a:prstGeom>
          <a:noFill/>
          <a:ln w="25400" algn="ctr">
            <a:solidFill>
              <a:srgbClr val="385D8A"/>
            </a:solidFill>
            <a:round/>
            <a:headEnd/>
            <a:tailEnd/>
          </a:ln>
        </p:spPr>
        <p:txBody>
          <a:bodyPr/>
          <a:lstStyle/>
          <a:p>
            <a:pPr algn="just">
              <a:buFont typeface="Arial" pitchFamily="34" charset="0"/>
              <a:buNone/>
              <a:defRPr/>
            </a:pPr>
            <a:r>
              <a:rPr lang="tr-TR" altLang="tr-TR" sz="1600" dirty="0" smtClean="0"/>
              <a:t>Defterdarlığımız </a:t>
            </a:r>
            <a:r>
              <a:rPr lang="tr-TR" altLang="tr-TR" sz="1600" dirty="0"/>
              <a:t>internet sayfası şeffaf yönetim anlayışı içerisinde kamuoyunu bilgilendirmek, hızlı ve güvenilir hizmet vermek, kurumsal imaj oluşturmak, vatandaşlara ve </a:t>
            </a:r>
            <a:r>
              <a:rPr lang="tr-TR" altLang="tr-TR" sz="1600" dirty="0" smtClean="0"/>
              <a:t>paydaşlarımıza </a:t>
            </a:r>
            <a:r>
              <a:rPr lang="tr-TR" altLang="tr-TR" sz="1600" dirty="0"/>
              <a:t>sunulan bilgilerin içerik ve sunum yönünden standartlaştırmak amacıyla 2017 tarihinde yenilenerek internet üzerinden, </a:t>
            </a:r>
            <a:r>
              <a:rPr lang="tr-TR" altLang="tr-TR" sz="1600" dirty="0" smtClean="0">
                <a:solidFill>
                  <a:schemeClr val="tx2">
                    <a:lumMod val="60000"/>
                    <a:lumOff val="40000"/>
                  </a:schemeClr>
                </a:solidFill>
                <a:hlinkClick r:id="rId2"/>
              </a:rPr>
              <a:t>www.bursa.defterdarligi.gov.tr</a:t>
            </a:r>
            <a:r>
              <a:rPr lang="tr-TR" altLang="tr-TR" sz="1600" dirty="0" smtClean="0"/>
              <a:t> </a:t>
            </a:r>
            <a:r>
              <a:rPr lang="tr-TR" altLang="tr-TR" sz="1600" dirty="0"/>
              <a:t>adresinden hizmet vermektedir .</a:t>
            </a:r>
          </a:p>
        </p:txBody>
      </p:sp>
      <p:sp>
        <p:nvSpPr>
          <p:cNvPr id="6" name="Yuvarlatılmış Dikdörtgen 9"/>
          <p:cNvSpPr/>
          <p:nvPr/>
        </p:nvSpPr>
        <p:spPr>
          <a:xfrm>
            <a:off x="571500" y="214313"/>
            <a:ext cx="3000375" cy="4699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latin typeface="+mj-lt"/>
              </a:rPr>
              <a:t>TAŞIT BİLGİ SİSTEMİ</a:t>
            </a:r>
          </a:p>
        </p:txBody>
      </p:sp>
      <p:sp>
        <p:nvSpPr>
          <p:cNvPr id="7" name="Yuvarlatılmış Dikdörtgen 9"/>
          <p:cNvSpPr/>
          <p:nvPr/>
        </p:nvSpPr>
        <p:spPr>
          <a:xfrm>
            <a:off x="571500" y="2428875"/>
            <a:ext cx="300037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smtClean="0">
                <a:solidFill>
                  <a:schemeClr val="tx1"/>
                </a:solidFill>
                <a:latin typeface="+mj-lt"/>
              </a:rPr>
              <a:t>KAMU FİLO SİSTEMİ</a:t>
            </a:r>
            <a:endParaRPr lang="tr-TR" sz="1400" b="1" dirty="0">
              <a:solidFill>
                <a:schemeClr val="tx1"/>
              </a:solidFill>
              <a:latin typeface="+mj-lt"/>
            </a:endParaRPr>
          </a:p>
        </p:txBody>
      </p:sp>
      <p:sp>
        <p:nvSpPr>
          <p:cNvPr id="8" name="Yuvarlatılmış Dikdörtgen 9"/>
          <p:cNvSpPr/>
          <p:nvPr/>
        </p:nvSpPr>
        <p:spPr>
          <a:xfrm>
            <a:off x="571500" y="4622869"/>
            <a:ext cx="3000375" cy="4095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rPr>
              <a:t>DEFTERDARLIK</a:t>
            </a:r>
            <a:r>
              <a:rPr lang="tr-TR" sz="1400" b="1" dirty="0">
                <a:solidFill>
                  <a:srgbClr val="FFC000"/>
                </a:solidFill>
              </a:rPr>
              <a:t> </a:t>
            </a:r>
            <a:r>
              <a:rPr lang="tr-TR" sz="1400" b="1" dirty="0">
                <a:solidFill>
                  <a:schemeClr val="tx1"/>
                </a:solidFill>
              </a:rPr>
              <a:t>İNTERNET SAYFASI </a:t>
            </a:r>
          </a:p>
        </p:txBody>
      </p:sp>
      <p:sp>
        <p:nvSpPr>
          <p:cNvPr id="9" name="9 Yuvarlatılmış Dikdörtgen"/>
          <p:cNvSpPr txBox="1">
            <a:spLocks noChangeArrowheads="1"/>
          </p:cNvSpPr>
          <p:nvPr/>
        </p:nvSpPr>
        <p:spPr bwMode="auto">
          <a:xfrm>
            <a:off x="571499" y="836544"/>
            <a:ext cx="8280000" cy="1440000"/>
          </a:xfrm>
          <a:prstGeom prst="roundRect">
            <a:avLst>
              <a:gd name="adj" fmla="val 16667"/>
            </a:avLst>
          </a:prstGeom>
          <a:noFill/>
          <a:ln w="25400" algn="ctr">
            <a:solidFill>
              <a:srgbClr val="385D8A"/>
            </a:solidFill>
            <a:round/>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just">
              <a:buFont typeface="Arial" charset="0"/>
              <a:buNone/>
              <a:defRPr/>
            </a:pPr>
            <a:r>
              <a:rPr lang="tr-TR" altLang="tr-TR" sz="1600" dirty="0" smtClean="0"/>
              <a:t>      Defterdarlığımız Merkez ve İlçe birimlerine kayıtlı taşıtların Kamu Taşıt Bilgi Sistemi (TBS) kullanıcı ve veri giriş istemleri </a:t>
            </a:r>
            <a:r>
              <a:rPr lang="tr-TR" altLang="tr-TR" sz="1600" dirty="0" smtClean="0">
                <a:cs typeface="Arial" pitchFamily="34" charset="0"/>
              </a:rPr>
              <a:t>sistemden tanımlanarak Eylül 2017 tarihinden itibaren uygulamaya konulmuş olup, Akaryakıt alımları 1.1.2020 tarihinden itibaren Taşıt Bilgi Ünitesi </a:t>
            </a:r>
            <a:r>
              <a:rPr lang="tr-TR" altLang="tr-TR" sz="1600" dirty="0" err="1" smtClean="0">
                <a:cs typeface="Arial" pitchFamily="34" charset="0"/>
              </a:rPr>
              <a:t>Automatic</a:t>
            </a:r>
            <a:r>
              <a:rPr lang="tr-TR" altLang="tr-TR" sz="1600" dirty="0" smtClean="0">
                <a:cs typeface="Arial" pitchFamily="34" charset="0"/>
              </a:rPr>
              <a:t> sisteminden yapılmaktadır.</a:t>
            </a:r>
            <a:endParaRPr lang="tr-TR" altLang="tr-TR" sz="1600" dirty="0">
              <a:cs typeface="Arial" pitchFamily="34" charset="0"/>
            </a:endParaRP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14</a:t>
            </a:fld>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395288" y="260350"/>
            <a:ext cx="4535487" cy="576263"/>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bg2"/>
                </a:solidFill>
              </a:rPr>
              <a:t>İÇ KONTROL VE YÖNETİM</a:t>
            </a:r>
          </a:p>
        </p:txBody>
      </p:sp>
      <p:sp>
        <p:nvSpPr>
          <p:cNvPr id="9" name="8 Yuvarlatılmış Dikdörtgen"/>
          <p:cNvSpPr/>
          <p:nvPr/>
        </p:nvSpPr>
        <p:spPr>
          <a:xfrm>
            <a:off x="285750" y="1357313"/>
            <a:ext cx="8569325" cy="48180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a:solidFill>
                  <a:schemeClr val="tx1"/>
                </a:solidFill>
                <a:cs typeface="Arial" charset="0"/>
              </a:rPr>
              <a:t>Kamu İç Kontrol Standartları idarelerin iç kontrol standartlarının oluşturulmasında, izlenmesinde ve değerlendirilmesinde dikkate almaları gereken temel yönetim kurallarını göstermekte ve tüm kamu idarelerinde standart bir kontrol sisteminin kurulmasını ve uygulanmasını amaçlamaktadır. Bu nedenle Defterdarlık iç kontrol eylem planı ile ilgili yayımlanan Bakanlık Makamının 25/03/2021 tarihli ve 209370 sayılı Onayları ile yürürlüğe konulan</a:t>
            </a:r>
            <a:r>
              <a:rPr lang="tr-TR" sz="1600" b="1">
                <a:solidFill>
                  <a:schemeClr val="tx1"/>
                </a:solidFill>
                <a:cs typeface="Arial" charset="0"/>
              </a:rPr>
              <a:t> ‘İç Kontrol Genelgesi’</a:t>
            </a:r>
            <a:r>
              <a:rPr lang="tr-TR" sz="1600">
                <a:solidFill>
                  <a:schemeClr val="tx1"/>
                </a:solidFill>
                <a:cs typeface="Arial" charset="0"/>
              </a:rPr>
              <a:t> uyarınca Defterdarlığımızda iç kontrol sistemi ve standartları oluşturulmuş olup, etik kurallar Defterdarlığımız web sayfasında yayınlanmış Defterdarlığımızın misyonu ve vizyonu belirlenerek birim yönergeleri, yetki devirleri ve görev ve çalışmaları tespit edilerek operasyonel planlama çalışmaları tamamlanmıştır. </a:t>
            </a:r>
          </a:p>
          <a:p>
            <a:pPr algn="just">
              <a:defRPr/>
            </a:pPr>
            <a:endParaRPr lang="tr-TR" sz="1600">
              <a:solidFill>
                <a:schemeClr val="tx1"/>
              </a:solidFill>
              <a:cs typeface="Arial" charset="0"/>
            </a:endParaRPr>
          </a:p>
          <a:p>
            <a:pPr algn="just">
              <a:defRPr/>
            </a:pPr>
            <a:r>
              <a:rPr lang="tr-TR" sz="1600">
                <a:solidFill>
                  <a:schemeClr val="tx1"/>
                </a:solidFill>
                <a:cs typeface="Arial" charset="0"/>
              </a:rPr>
              <a:t>Ayrıca Defterdarlığımız 2021 yılı İç Kontrol Eylem Planı kapsamında öngörülen faaliyetler tamamlanmıştır.</a:t>
            </a: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15</a:t>
            </a:fld>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357188" y="1000125"/>
            <a:ext cx="3533775" cy="576263"/>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bg2"/>
                </a:solidFill>
              </a:rPr>
              <a:t>KHK BÜROSU</a:t>
            </a:r>
          </a:p>
        </p:txBody>
      </p:sp>
      <p:sp>
        <p:nvSpPr>
          <p:cNvPr id="33795" name="3 Metin kutusu"/>
          <p:cNvSpPr txBox="1">
            <a:spLocks noChangeArrowheads="1"/>
          </p:cNvSpPr>
          <p:nvPr/>
        </p:nvSpPr>
        <p:spPr bwMode="auto">
          <a:xfrm>
            <a:off x="642938" y="2857500"/>
            <a:ext cx="7643812" cy="1323975"/>
          </a:xfrm>
          <a:prstGeom prst="rect">
            <a:avLst/>
          </a:prstGeom>
          <a:noFill/>
          <a:ln w="9525">
            <a:noFill/>
            <a:miter lim="800000"/>
            <a:headEnd/>
            <a:tailEnd/>
          </a:ln>
        </p:spPr>
        <p:txBody>
          <a:bodyPr>
            <a:spAutoFit/>
          </a:bodyPr>
          <a:lstStyle/>
          <a:p>
            <a:pPr algn="just" eaLnBrk="0" hangingPunct="0"/>
            <a:r>
              <a:rPr lang="tr-TR" sz="1600"/>
              <a:t>Bakanlığımız Muhasebat Genel Müdürlüğü 07/08/2019 tarihli yazıları ve </a:t>
            </a:r>
            <a:r>
              <a:rPr lang="tr-TR" sz="1600" b="1"/>
              <a:t>2016/1</a:t>
            </a:r>
            <a:r>
              <a:rPr lang="tr-TR" sz="1600"/>
              <a:t> sıra nolu Olağanüstü Hal Kanun Hükmünde Kararname uyarınca kapatılan kurum ve kuruluşlar hakkında yapılacak iş ve işlemlere ilişkin çalışma usul ve esasları hakkındaki genelge gereği Defterdarlığımızda İl KHK İşlemleri Bürosu kurulmuş olup kapatılan kurum ve kuruluşlara ait  iş ve işlemleri  devam etmektedir.</a:t>
            </a:r>
          </a:p>
        </p:txBody>
      </p:sp>
      <p:sp>
        <p:nvSpPr>
          <p:cNvPr id="5" name="4 Yuvarlatılmış Dikdörtgen"/>
          <p:cNvSpPr/>
          <p:nvPr/>
        </p:nvSpPr>
        <p:spPr>
          <a:xfrm>
            <a:off x="285750" y="2214563"/>
            <a:ext cx="8569325" cy="2643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16</a:t>
            </a:fld>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357188" y="1000125"/>
            <a:ext cx="3533775" cy="576263"/>
          </a:xfrm>
          <a:prstGeom prst="round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bg2"/>
                </a:solidFill>
              </a:rPr>
              <a:t>KAYYIMLIK </a:t>
            </a:r>
            <a:r>
              <a:rPr lang="tr-TR" sz="2000" b="1" dirty="0">
                <a:solidFill>
                  <a:schemeClr val="bg2"/>
                </a:solidFill>
              </a:rPr>
              <a:t>BÜROSU</a:t>
            </a:r>
          </a:p>
        </p:txBody>
      </p:sp>
      <p:sp>
        <p:nvSpPr>
          <p:cNvPr id="4" name="3 Yuvarlatılmış Dikdörtgen"/>
          <p:cNvSpPr/>
          <p:nvPr/>
        </p:nvSpPr>
        <p:spPr>
          <a:xfrm>
            <a:off x="285750" y="2214563"/>
            <a:ext cx="8569325" cy="2643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34820" name="4 Metin kutusu"/>
          <p:cNvSpPr txBox="1">
            <a:spLocks noChangeArrowheads="1"/>
          </p:cNvSpPr>
          <p:nvPr/>
        </p:nvSpPr>
        <p:spPr bwMode="auto">
          <a:xfrm>
            <a:off x="500063" y="2928938"/>
            <a:ext cx="8072437" cy="1323439"/>
          </a:xfrm>
          <a:prstGeom prst="rect">
            <a:avLst/>
          </a:prstGeom>
          <a:noFill/>
          <a:ln w="9525">
            <a:noFill/>
            <a:miter lim="800000"/>
            <a:headEnd/>
            <a:tailEnd/>
          </a:ln>
        </p:spPr>
        <p:txBody>
          <a:bodyPr>
            <a:spAutoFit/>
          </a:bodyPr>
          <a:lstStyle/>
          <a:p>
            <a:pPr algn="just" eaLnBrk="0" hangingPunct="0"/>
            <a:r>
              <a:rPr lang="tr-TR" sz="1600" dirty="0" smtClean="0"/>
              <a:t>      02.02.2022 tarih ve 31738 sayılı Mal Memurlarının Kayyımlığı Hakkında Yönetmelikte Değişiklik Yapılmasına Dair Yönetmelik’in yürürlüğe konulmasına, 3561 sayılı Mal Memurlarının Kayyım Tayin Edilmesine Dair Kanunu2 </a:t>
            </a:r>
            <a:r>
              <a:rPr lang="tr-TR" sz="1600" dirty="0" err="1" smtClean="0"/>
              <a:t>nci</a:t>
            </a:r>
            <a:r>
              <a:rPr lang="tr-TR" sz="1600" dirty="0" smtClean="0"/>
              <a:t> maddesi gereğince Defterdarlık bünyesi içinde yeniden kayyımlık bürosu oluşturulmuş olup, mevcut il merkezi ve ilçeler dahil olmak üzere mevcut 629 kayyımlık dosyasının iş ve işlemleri yürütülmektedir.</a:t>
            </a:r>
            <a:endParaRPr lang="tr-TR" sz="1600" dirty="0"/>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17</a:t>
            </a:fld>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Yuvarlatılmış Dikdörtgen 7"/>
          <p:cNvSpPr/>
          <p:nvPr/>
        </p:nvSpPr>
        <p:spPr>
          <a:xfrm>
            <a:off x="357188" y="4083050"/>
            <a:ext cx="4732337" cy="70802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TEMEL POLİTİKALAR VE ÖNCELİKLER</a:t>
            </a:r>
          </a:p>
        </p:txBody>
      </p:sp>
      <p:sp>
        <p:nvSpPr>
          <p:cNvPr id="11" name="10 Yuvarlatılmış Dikdörtgen"/>
          <p:cNvSpPr/>
          <p:nvPr/>
        </p:nvSpPr>
        <p:spPr>
          <a:xfrm>
            <a:off x="357188" y="2000250"/>
            <a:ext cx="8496300" cy="18748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kurumların gider taahhütlerini kontrol etmek ve hesaplarını tutmak, bütçe giderlerinin etkin ve verimli bir şekilde gerçekleştirmek, </a:t>
            </a:r>
            <a:r>
              <a:rPr lang="tr-TR" sz="1600" dirty="0" smtClean="0">
                <a:solidFill>
                  <a:schemeClr val="tx1"/>
                </a:solidFill>
              </a:rPr>
              <a:t>kaliteli </a:t>
            </a:r>
            <a:r>
              <a:rPr lang="tr-TR" sz="1600" dirty="0">
                <a:solidFill>
                  <a:schemeClr val="tx1"/>
                </a:solidFill>
              </a:rPr>
              <a:t>hizmet sunmak, genel bütçe kapsamındaki kamu idareleri ve özel bütçeli idarelerin hukuk danışmanlığı ve </a:t>
            </a:r>
            <a:r>
              <a:rPr lang="tr-TR" sz="1600" dirty="0" err="1">
                <a:solidFill>
                  <a:schemeClr val="tx1"/>
                </a:solidFill>
              </a:rPr>
              <a:t>muhakemat</a:t>
            </a:r>
            <a:r>
              <a:rPr lang="tr-TR" sz="1600" dirty="0">
                <a:solidFill>
                  <a:schemeClr val="tx1"/>
                </a:solidFill>
              </a:rPr>
              <a:t> hizmet taleplerini yerine getirmek, kurumsal gelişime katkı sağlamak  çalışan memnuniyetini artırmak idarenin amaç ve hedefi olarak belirlenmiştir.</a:t>
            </a:r>
          </a:p>
        </p:txBody>
      </p:sp>
      <p:sp>
        <p:nvSpPr>
          <p:cNvPr id="5" name="Yuvarlatılmış Dikdörtgen 4"/>
          <p:cNvSpPr/>
          <p:nvPr/>
        </p:nvSpPr>
        <p:spPr>
          <a:xfrm>
            <a:off x="1643063" y="142875"/>
            <a:ext cx="5286375" cy="7143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AMAÇ VE HEDEFLERİMİZ </a:t>
            </a:r>
          </a:p>
        </p:txBody>
      </p:sp>
      <p:sp>
        <p:nvSpPr>
          <p:cNvPr id="6" name="5 Yuvarlatılmış Dikdörtgen"/>
          <p:cNvSpPr/>
          <p:nvPr/>
        </p:nvSpPr>
        <p:spPr>
          <a:xfrm>
            <a:off x="357188" y="4935538"/>
            <a:ext cx="8643937" cy="15541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önceliğimiz; hizmetlerimizi adalet ve eşitlik, güvenilirlik, hesap verme sorumluluğu, hukukun üstünlüğü ve toplumsal sorumluluk ilkeleri doğrultusunda uygulamak, personelin iş becerilerinin ve iş yapma kapasitelerini arttırarak daha nitelikli hizmet ve personel profiline sahip olmaktır.</a:t>
            </a:r>
          </a:p>
        </p:txBody>
      </p:sp>
      <p:sp>
        <p:nvSpPr>
          <p:cNvPr id="7" name="Yuvarlatılmış Dikdörtgen 7"/>
          <p:cNvSpPr/>
          <p:nvPr/>
        </p:nvSpPr>
        <p:spPr>
          <a:xfrm>
            <a:off x="357188" y="1196975"/>
            <a:ext cx="4714875" cy="64293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İDARENİN AMAÇ VE HEDEFLERİ</a:t>
            </a: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18</a:t>
            </a:fld>
            <a:endParaRPr lang="tr-TR" alt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47650" y="1081088"/>
            <a:ext cx="4037013" cy="63182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PERSONEL MÜDÜRLÜGÜ İŞLEMLERİ</a:t>
            </a:r>
          </a:p>
        </p:txBody>
      </p:sp>
      <p:sp>
        <p:nvSpPr>
          <p:cNvPr id="9" name="8 Yuvarlatılmış Dikdörtgen"/>
          <p:cNvSpPr/>
          <p:nvPr/>
        </p:nvSpPr>
        <p:spPr>
          <a:xfrm>
            <a:off x="247650" y="1936750"/>
            <a:ext cx="8569325" cy="9286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400" dirty="0">
                <a:solidFill>
                  <a:schemeClr val="tx1"/>
                </a:solidFill>
                <a:cs typeface="Arial" charset="0"/>
              </a:rPr>
              <a:t>Defterdarlığımıza Personel Müdürlüğü merkez ve ilçelerde </a:t>
            </a:r>
            <a:r>
              <a:rPr lang="tr-TR" sz="1400" b="1" dirty="0">
                <a:solidFill>
                  <a:schemeClr val="tx1"/>
                </a:solidFill>
                <a:cs typeface="Arial" charset="0"/>
              </a:rPr>
              <a:t>22</a:t>
            </a:r>
            <a:r>
              <a:rPr lang="tr-TR" sz="1400" dirty="0">
                <a:solidFill>
                  <a:schemeClr val="tx1"/>
                </a:solidFill>
                <a:cs typeface="Arial" charset="0"/>
              </a:rPr>
              <a:t> müdürlükte görevli</a:t>
            </a:r>
            <a:r>
              <a:rPr lang="tr-TR" sz="1400" b="1" dirty="0">
                <a:solidFill>
                  <a:schemeClr val="tx1"/>
                </a:solidFill>
                <a:cs typeface="Arial" charset="0"/>
              </a:rPr>
              <a:t> 121 </a:t>
            </a:r>
            <a:r>
              <a:rPr lang="tr-TR" sz="1400" dirty="0">
                <a:solidFill>
                  <a:schemeClr val="tx1"/>
                </a:solidFill>
                <a:cs typeface="Arial" charset="0"/>
              </a:rPr>
              <a:t>Muhasebe, </a:t>
            </a:r>
            <a:r>
              <a:rPr lang="tr-TR" sz="1400" b="1" dirty="0">
                <a:solidFill>
                  <a:schemeClr val="tx1"/>
                </a:solidFill>
                <a:cs typeface="Arial" charset="0"/>
              </a:rPr>
              <a:t>32</a:t>
            </a:r>
            <a:r>
              <a:rPr lang="tr-TR" sz="1400" dirty="0">
                <a:solidFill>
                  <a:schemeClr val="tx1"/>
                </a:solidFill>
                <a:cs typeface="Arial" charset="0"/>
              </a:rPr>
              <a:t> </a:t>
            </a:r>
            <a:r>
              <a:rPr lang="tr-TR" sz="1400" dirty="0" err="1">
                <a:solidFill>
                  <a:schemeClr val="tx1"/>
                </a:solidFill>
                <a:cs typeface="Arial" charset="0"/>
              </a:rPr>
              <a:t>Muhakemat</a:t>
            </a:r>
            <a:r>
              <a:rPr lang="tr-TR" sz="1400" dirty="0">
                <a:solidFill>
                  <a:schemeClr val="tx1"/>
                </a:solidFill>
                <a:cs typeface="Arial" charset="0"/>
              </a:rPr>
              <a:t>, </a:t>
            </a:r>
            <a:r>
              <a:rPr lang="tr-TR" sz="1400" b="1" dirty="0">
                <a:solidFill>
                  <a:schemeClr val="tx1"/>
                </a:solidFill>
                <a:cs typeface="Arial" charset="0"/>
              </a:rPr>
              <a:t>76</a:t>
            </a:r>
            <a:r>
              <a:rPr lang="tr-TR" sz="1400" dirty="0">
                <a:solidFill>
                  <a:schemeClr val="tx1"/>
                </a:solidFill>
                <a:cs typeface="Arial" charset="0"/>
              </a:rPr>
              <a:t> Personel,</a:t>
            </a:r>
            <a:r>
              <a:rPr lang="tr-TR" sz="1400" b="1" dirty="0">
                <a:solidFill>
                  <a:schemeClr val="tx1"/>
                </a:solidFill>
                <a:cs typeface="Arial" charset="0"/>
              </a:rPr>
              <a:t> 5 </a:t>
            </a:r>
            <a:r>
              <a:rPr lang="tr-TR" sz="1400" dirty="0">
                <a:solidFill>
                  <a:schemeClr val="tx1"/>
                </a:solidFill>
                <a:cs typeface="Arial" charset="0"/>
              </a:rPr>
              <a:t>sürekli işçi ve </a:t>
            </a:r>
            <a:r>
              <a:rPr lang="tr-TR" sz="1400" b="1" dirty="0">
                <a:solidFill>
                  <a:schemeClr val="tx1"/>
                </a:solidFill>
                <a:cs typeface="Arial" charset="0"/>
              </a:rPr>
              <a:t>21</a:t>
            </a:r>
            <a:r>
              <a:rPr lang="tr-TR" sz="1400" dirty="0">
                <a:solidFill>
                  <a:schemeClr val="tx1"/>
                </a:solidFill>
                <a:cs typeface="Arial" charset="0"/>
              </a:rPr>
              <a:t> sözleşmeli personel olmak üzere toplam </a:t>
            </a:r>
            <a:r>
              <a:rPr lang="tr-TR" sz="1400" b="1" dirty="0" smtClean="0">
                <a:solidFill>
                  <a:schemeClr val="tx1"/>
                </a:solidFill>
                <a:cs typeface="Arial" charset="0"/>
              </a:rPr>
              <a:t>257</a:t>
            </a:r>
            <a:r>
              <a:rPr lang="tr-TR" sz="1400" dirty="0" smtClean="0">
                <a:solidFill>
                  <a:schemeClr val="tx1"/>
                </a:solidFill>
                <a:cs typeface="Arial" charset="0"/>
              </a:rPr>
              <a:t> </a:t>
            </a:r>
            <a:r>
              <a:rPr lang="tr-TR" sz="1400" dirty="0">
                <a:solidFill>
                  <a:schemeClr val="tx1"/>
                </a:solidFill>
                <a:cs typeface="Arial" charset="0"/>
              </a:rPr>
              <a:t>personelin atama ve özlük işlemlerini  yürütülmektedir.</a:t>
            </a:r>
          </a:p>
        </p:txBody>
      </p:sp>
      <p:sp>
        <p:nvSpPr>
          <p:cNvPr id="11" name="Yuvarlatılmış Dikdörtgen 10"/>
          <p:cNvSpPr/>
          <p:nvPr/>
        </p:nvSpPr>
        <p:spPr>
          <a:xfrm>
            <a:off x="250825" y="3213100"/>
            <a:ext cx="3997325" cy="431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dirty="0">
              <a:solidFill>
                <a:schemeClr val="bg1"/>
              </a:solidFill>
            </a:endParaRPr>
          </a:p>
          <a:p>
            <a:pPr algn="ctr" fontAlgn="auto">
              <a:spcBef>
                <a:spcPts val="0"/>
              </a:spcBef>
              <a:spcAft>
                <a:spcPts val="0"/>
              </a:spcAft>
              <a:defRPr/>
            </a:pPr>
            <a:r>
              <a:rPr lang="tr-TR" sz="1400" b="1" dirty="0">
                <a:solidFill>
                  <a:schemeClr val="tx1"/>
                </a:solidFill>
              </a:rPr>
              <a:t> DOLU-BOŞ KADRO DURUMU  </a:t>
            </a:r>
          </a:p>
          <a:p>
            <a:pPr algn="ctr" fontAlgn="auto">
              <a:spcBef>
                <a:spcPts val="0"/>
              </a:spcBef>
              <a:spcAft>
                <a:spcPts val="0"/>
              </a:spcAft>
              <a:defRPr/>
            </a:pPr>
            <a:r>
              <a:rPr lang="tr-TR" sz="1600" dirty="0">
                <a:solidFill>
                  <a:schemeClr val="bg1"/>
                </a:solidFill>
              </a:rPr>
              <a:t> </a:t>
            </a:r>
          </a:p>
        </p:txBody>
      </p:sp>
      <p:sp>
        <p:nvSpPr>
          <p:cNvPr id="10" name="Yuvarlatılmış Dikdörtgen 4"/>
          <p:cNvSpPr/>
          <p:nvPr/>
        </p:nvSpPr>
        <p:spPr>
          <a:xfrm>
            <a:off x="714375" y="142875"/>
            <a:ext cx="7715250" cy="7143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latin typeface="+mj-lt"/>
              </a:rPr>
              <a:t>BİRİMLERİMİZİN FAALİYETLERİNE İLİŞKİN BİLGİLER </a:t>
            </a:r>
          </a:p>
        </p:txBody>
      </p:sp>
      <p:sp>
        <p:nvSpPr>
          <p:cNvPr id="36871" name="Dikdörtgen 7"/>
          <p:cNvSpPr>
            <a:spLocks noChangeArrowheads="1"/>
          </p:cNvSpPr>
          <p:nvPr/>
        </p:nvSpPr>
        <p:spPr bwMode="auto">
          <a:xfrm>
            <a:off x="214313" y="6215063"/>
            <a:ext cx="8643937" cy="304800"/>
          </a:xfrm>
          <a:prstGeom prst="rect">
            <a:avLst/>
          </a:prstGeom>
          <a:noFill/>
          <a:ln w="76200">
            <a:noFill/>
            <a:miter lim="800000"/>
            <a:headEnd/>
            <a:tailEnd/>
          </a:ln>
        </p:spPr>
        <p:txBody>
          <a:bodyPr>
            <a:spAutoFit/>
          </a:bodyPr>
          <a:lstStyle/>
          <a:p>
            <a:r>
              <a:rPr lang="tr-TR" altLang="tr-TR" sz="1400" b="1" dirty="0"/>
              <a:t>Dolu kadro sayımız </a:t>
            </a:r>
            <a:r>
              <a:rPr lang="tr-TR" altLang="tr-TR" sz="1400" b="1" dirty="0" smtClean="0"/>
              <a:t>257,  </a:t>
            </a:r>
            <a:r>
              <a:rPr lang="tr-TR" altLang="tr-TR" sz="1400" b="1" dirty="0"/>
              <a:t>kadrolarımızın  124 adedi ilimiz merkezinde  133 adedi  ilçelerimizde bulunmaktadır.</a:t>
            </a:r>
            <a:endParaRPr lang="tr-TR" altLang="tr-TR" sz="1600" b="1" dirty="0"/>
          </a:p>
        </p:txBody>
      </p:sp>
      <p:graphicFrame>
        <p:nvGraphicFramePr>
          <p:cNvPr id="3" name="Group 216"/>
          <p:cNvGraphicFramePr>
            <a:graphicFrameLocks noGrp="1"/>
          </p:cNvGraphicFramePr>
          <p:nvPr>
            <p:extLst>
              <p:ext uri="{D42A27DB-BD31-4B8C-83A1-F6EECF244321}">
                <p14:modId xmlns:p14="http://schemas.microsoft.com/office/powerpoint/2010/main" val="1361418527"/>
              </p:ext>
            </p:extLst>
          </p:nvPr>
        </p:nvGraphicFramePr>
        <p:xfrm>
          <a:off x="269738" y="3883273"/>
          <a:ext cx="8547237" cy="2169347"/>
        </p:xfrm>
        <a:graphic>
          <a:graphicData uri="http://schemas.openxmlformats.org/drawingml/2006/table">
            <a:tbl>
              <a:tblPr>
                <a:effectLst>
                  <a:outerShdw blurRad="50800" dist="50800" dir="5400000" algn="ctr" rotWithShape="0">
                    <a:schemeClr val="bg1"/>
                  </a:outerShdw>
                </a:effectLst>
              </a:tblPr>
              <a:tblGrid>
                <a:gridCol w="2542226">
                  <a:extLst>
                    <a:ext uri="{9D8B030D-6E8A-4147-A177-3AD203B41FA5}">
                      <a16:colId xmlns:a16="http://schemas.microsoft.com/office/drawing/2014/main" val="20000"/>
                    </a:ext>
                  </a:extLst>
                </a:gridCol>
                <a:gridCol w="1128057">
                  <a:extLst>
                    <a:ext uri="{9D8B030D-6E8A-4147-A177-3AD203B41FA5}">
                      <a16:colId xmlns:a16="http://schemas.microsoft.com/office/drawing/2014/main" val="20001"/>
                    </a:ext>
                  </a:extLst>
                </a:gridCol>
                <a:gridCol w="920011">
                  <a:extLst>
                    <a:ext uri="{9D8B030D-6E8A-4147-A177-3AD203B41FA5}">
                      <a16:colId xmlns:a16="http://schemas.microsoft.com/office/drawing/2014/main" val="20002"/>
                    </a:ext>
                  </a:extLst>
                </a:gridCol>
                <a:gridCol w="1038827">
                  <a:extLst>
                    <a:ext uri="{9D8B030D-6E8A-4147-A177-3AD203B41FA5}">
                      <a16:colId xmlns:a16="http://schemas.microsoft.com/office/drawing/2014/main" val="20005"/>
                    </a:ext>
                  </a:extLst>
                </a:gridCol>
                <a:gridCol w="1076415">
                  <a:extLst>
                    <a:ext uri="{9D8B030D-6E8A-4147-A177-3AD203B41FA5}">
                      <a16:colId xmlns:a16="http://schemas.microsoft.com/office/drawing/2014/main" val="20006"/>
                    </a:ext>
                  </a:extLst>
                </a:gridCol>
                <a:gridCol w="1046308">
                  <a:extLst>
                    <a:ext uri="{9D8B030D-6E8A-4147-A177-3AD203B41FA5}">
                      <a16:colId xmlns:a16="http://schemas.microsoft.com/office/drawing/2014/main" val="20009"/>
                    </a:ext>
                  </a:extLst>
                </a:gridCol>
                <a:gridCol w="795393">
                  <a:extLst>
                    <a:ext uri="{9D8B030D-6E8A-4147-A177-3AD203B41FA5}">
                      <a16:colId xmlns:a16="http://schemas.microsoft.com/office/drawing/2014/main" val="20010"/>
                    </a:ext>
                  </a:extLst>
                </a:gridCol>
              </a:tblGrid>
              <a:tr h="36385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ATAMA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TÜRÜ</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MERKEZ BİRİMLER</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İLÇE BİRİMLERİ</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TOPLAM</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tr-TR"/>
                    </a:p>
                  </a:txBody>
                  <a:tcPr/>
                </a:tc>
                <a:extLst>
                  <a:ext uri="{0D108BD9-81ED-4DB2-BD59-A6C34878D82A}">
                    <a16:rowId xmlns:a16="http://schemas.microsoft.com/office/drawing/2014/main" val="10000"/>
                  </a:ext>
                </a:extLst>
              </a:tr>
              <a:tr h="357363">
                <a:tc v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GİDER</a:t>
                      </a:r>
                    </a:p>
                  </a:txBody>
                  <a:tcPr marT="45706" marB="45706"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GİDER</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01"/>
                  </a:ext>
                </a:extLst>
              </a:tr>
              <a:tr h="336462">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mn-lt"/>
                          <a:cs typeface="Arial" charset="0"/>
                        </a:rPr>
                        <a:t>BOŞ</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733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BAKANLIK ATAMALI</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59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108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60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VALİLİK ATAMALI      </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64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85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149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163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82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TOPLAM</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124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133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257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166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19</a:t>
            </a:fld>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571500" y="1077913"/>
            <a:ext cx="2341563" cy="71755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MİSYONUMUZ</a:t>
            </a:r>
          </a:p>
        </p:txBody>
      </p:sp>
      <p:sp useBgFill="1">
        <p:nvSpPr>
          <p:cNvPr id="16387" name="Metin kutusu 5"/>
          <p:cNvSpPr txBox="1">
            <a:spLocks noChangeArrowheads="1"/>
          </p:cNvSpPr>
          <p:nvPr/>
        </p:nvSpPr>
        <p:spPr bwMode="auto">
          <a:xfrm>
            <a:off x="4654550" y="2205038"/>
            <a:ext cx="184150" cy="369887"/>
          </a:xfrm>
          <a:prstGeom prst="rect">
            <a:avLst/>
          </a:prstGeom>
          <a:ln w="9525">
            <a:noFill/>
            <a:miter lim="800000"/>
            <a:headEnd/>
            <a:tailEnd/>
          </a:ln>
        </p:spPr>
        <p:txBody>
          <a:bodyPr wrap="none">
            <a:spAutoFit/>
          </a:bodyPr>
          <a:lstStyle/>
          <a:p>
            <a:pPr algn="just"/>
            <a:endParaRPr lang="tr-TR" altLang="tr-TR"/>
          </a:p>
        </p:txBody>
      </p:sp>
      <p:sp>
        <p:nvSpPr>
          <p:cNvPr id="7" name="Yuvarlatılmış Dikdörtgen 6"/>
          <p:cNvSpPr/>
          <p:nvPr/>
        </p:nvSpPr>
        <p:spPr>
          <a:xfrm>
            <a:off x="631825" y="3827463"/>
            <a:ext cx="2341563" cy="744537"/>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VİZYONUMUZ</a:t>
            </a:r>
          </a:p>
        </p:txBody>
      </p:sp>
      <p:sp>
        <p:nvSpPr>
          <p:cNvPr id="2" name="Yuvarlatılmış Dikdörtgen 1"/>
          <p:cNvSpPr/>
          <p:nvPr/>
        </p:nvSpPr>
        <p:spPr>
          <a:xfrm>
            <a:off x="571500" y="1928813"/>
            <a:ext cx="8100000" cy="18002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Bakanlığımız ilke ve hedefleri doğrultusunda;  katılımcı, tarafsız, saydam  bir  anlayışla çağdaş hizmet standartlarını  gerçekleştiren, kullanımında bulunan  kamu kaynaklarını en etkin ve verimli bir şekilde kullanabilen, uygulamayı takip eden  ve denetleyen bir kurum olmak. </a:t>
            </a:r>
          </a:p>
        </p:txBody>
      </p:sp>
      <p:sp>
        <p:nvSpPr>
          <p:cNvPr id="3" name="Yuvarlatılmış Dikdörtgen 2"/>
          <p:cNvSpPr/>
          <p:nvPr/>
        </p:nvSpPr>
        <p:spPr>
          <a:xfrm>
            <a:off x="539750" y="4652962"/>
            <a:ext cx="8100000" cy="180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Kalkınmış ve çağdaş bir Türkiye için kaynak yaratmada öncü, sürekli gelişmeye açık, şeffaf ve katılımcı bir yönetim anlayışı içerisinde, ekip ruhuyla hareket eden, kendisiyle ve vatandaşlarla barışık, çalışanların hizmet vermekten mutluluk duyduğu doğru, güvenilir ve adil bir mali hizmet sunan sürekli gelişen örnek bir kurum olmaktır</a:t>
            </a:r>
            <a:r>
              <a:rPr lang="tr-TR" dirty="0">
                <a:solidFill>
                  <a:schemeClr val="tx1"/>
                </a:solidFill>
              </a:rPr>
              <a:t>.</a:t>
            </a:r>
          </a:p>
        </p:txBody>
      </p:sp>
      <p:sp>
        <p:nvSpPr>
          <p:cNvPr id="9" name="Yuvarlatılmış Dikdörtgen 4"/>
          <p:cNvSpPr/>
          <p:nvPr/>
        </p:nvSpPr>
        <p:spPr>
          <a:xfrm>
            <a:off x="2428875" y="214313"/>
            <a:ext cx="4429125" cy="7143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GENEL BİLGİLER </a:t>
            </a:r>
          </a:p>
        </p:txBody>
      </p:sp>
      <p:sp>
        <p:nvSpPr>
          <p:cNvPr id="6" name="Slayt Numarası Yer Tutucusu 5"/>
          <p:cNvSpPr>
            <a:spLocks noGrp="1"/>
          </p:cNvSpPr>
          <p:nvPr>
            <p:ph type="sldNum" sz="quarter" idx="12"/>
          </p:nvPr>
        </p:nvSpPr>
        <p:spPr/>
        <p:txBody>
          <a:bodyPr/>
          <a:lstStyle/>
          <a:p>
            <a:pPr>
              <a:defRPr/>
            </a:pPr>
            <a:fld id="{70F63F88-EFBF-44E3-8AA3-2EF93B17461B}" type="slidenum">
              <a:rPr lang="tr-TR" altLang="tr-TR" smtClean="0"/>
              <a:pPr>
                <a:defRPr/>
              </a:pPr>
              <a:t>2</a:t>
            </a:fld>
            <a:endParaRPr lang="tr-TR" alt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58" name="Group 70"/>
          <p:cNvGraphicFramePr>
            <a:graphicFrameLocks noGrp="1"/>
          </p:cNvGraphicFramePr>
          <p:nvPr>
            <p:extLst>
              <p:ext uri="{D42A27DB-BD31-4B8C-83A1-F6EECF244321}">
                <p14:modId xmlns:p14="http://schemas.microsoft.com/office/powerpoint/2010/main" val="1514593663"/>
              </p:ext>
            </p:extLst>
          </p:nvPr>
        </p:nvGraphicFramePr>
        <p:xfrm>
          <a:off x="403225" y="1412875"/>
          <a:ext cx="8187500" cy="4791078"/>
        </p:xfrm>
        <a:graphic>
          <a:graphicData uri="http://schemas.openxmlformats.org/drawingml/2006/table">
            <a:tbl>
              <a:tblPr/>
              <a:tblGrid>
                <a:gridCol w="1972437">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170113">
                  <a:extLst>
                    <a:ext uri="{9D8B030D-6E8A-4147-A177-3AD203B41FA5}">
                      <a16:colId xmlns:a16="http://schemas.microsoft.com/office/drawing/2014/main" val="20002"/>
                    </a:ext>
                  </a:extLst>
                </a:gridCol>
                <a:gridCol w="1758950">
                  <a:extLst>
                    <a:ext uri="{9D8B030D-6E8A-4147-A177-3AD203B41FA5}">
                      <a16:colId xmlns:a16="http://schemas.microsoft.com/office/drawing/2014/main" val="20003"/>
                    </a:ext>
                  </a:extLst>
                </a:gridCol>
              </a:tblGrid>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    BAKANLIK ATAMALI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VALİLİK ATAMALI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a16="http://schemas.microsoft.com/office/drawing/2014/main" val="10000"/>
                  </a:ext>
                </a:extLst>
              </a:tr>
              <a:tr h="3476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DEFTERDAR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ŞEF</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30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DEFTERDAR YARDIMCISI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MEMUR – V.H.K.İ.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    MÜŞAVİR HAZİNE AVUKATI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TEKNİSYEN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571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HAZİNE AVUKATI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KORUMA GÜVENLİK GÖR.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635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MÜDÜR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Calibri" pitchFamily="34" charset="0"/>
                          <a:cs typeface="Arial" charset="0"/>
                        </a:rPr>
                        <a:t>17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ŞOFÖR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57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MÜDÜR YARDIMCISI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YARDIMCI HİZMETLİ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428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UZMAN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SÜREKLİ İŞÇİ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428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UZMAN YARDIMCISI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RAPORTÖR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8"/>
                  </a:ext>
                </a:extLst>
              </a:tr>
              <a:tr h="428625">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    MUHASEBE DENETMENİ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PROGRAMCI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39456148"/>
                  </a:ext>
                </a:extLst>
              </a:tr>
              <a:tr h="428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4 B SÖZLEŞMELİ PERSONEL</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4286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108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Calibri" pitchFamily="34" charset="0"/>
                          <a:cs typeface="Arial" charset="0"/>
                        </a:rPr>
                        <a:t>      GENEL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149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10"/>
                  </a:ext>
                </a:extLst>
              </a:tr>
            </a:tbl>
          </a:graphicData>
        </a:graphic>
      </p:graphicFrame>
      <p:sp>
        <p:nvSpPr>
          <p:cNvPr id="6" name="Yuvarlatılmış Dikdörtgen 7"/>
          <p:cNvSpPr/>
          <p:nvPr/>
        </p:nvSpPr>
        <p:spPr>
          <a:xfrm>
            <a:off x="395288" y="692150"/>
            <a:ext cx="3495675" cy="5715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PERSONELİNİN ÜNVANLAR İTİBARI İLE DAĞILIMI </a:t>
            </a:r>
          </a:p>
        </p:txBody>
      </p:sp>
      <p:sp>
        <p:nvSpPr>
          <p:cNvPr id="4" name="Slayt Numarası Yer Tutucusu 4"/>
          <p:cNvSpPr>
            <a:spLocks noGrp="1"/>
          </p:cNvSpPr>
          <p:nvPr>
            <p:ph type="sldNum" sz="quarter" idx="12"/>
          </p:nvPr>
        </p:nvSpPr>
        <p:spPr>
          <a:xfrm>
            <a:off x="6553200" y="6356350"/>
            <a:ext cx="2133600" cy="365125"/>
          </a:xfrm>
        </p:spPr>
        <p:txBody>
          <a:bodyPr/>
          <a:lstStyle/>
          <a:p>
            <a:pPr>
              <a:defRPr/>
            </a:pPr>
            <a:fld id="{C201B350-13C5-4ECC-8667-49AEE8388A64}" type="slidenum">
              <a:rPr lang="tr-TR" altLang="tr-TR" smtClean="0"/>
              <a:pPr>
                <a:defRPr/>
              </a:pPr>
              <a:t>20</a:t>
            </a:fld>
            <a:endParaRPr lang="tr-TR" alt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3" y="1387475"/>
            <a:ext cx="3857625" cy="500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İSTİHDAM EDİLEN ENGELLİ PERSONEL </a:t>
            </a:r>
          </a:p>
        </p:txBody>
      </p:sp>
      <p:graphicFrame>
        <p:nvGraphicFramePr>
          <p:cNvPr id="3" name="2 Tablo"/>
          <p:cNvGraphicFramePr>
            <a:graphicFrameLocks noGrp="1"/>
          </p:cNvGraphicFramePr>
          <p:nvPr>
            <p:extLst>
              <p:ext uri="{D42A27DB-BD31-4B8C-83A1-F6EECF244321}">
                <p14:modId xmlns:p14="http://schemas.microsoft.com/office/powerpoint/2010/main" val="4252829783"/>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400" b="1" i="0" u="none" strike="noStrike" cap="none" normalizeH="0" baseline="0" dirty="0" smtClean="0">
                          <a:ln>
                            <a:noFill/>
                          </a:ln>
                          <a:solidFill>
                            <a:schemeClr val="bg1"/>
                          </a:solidFill>
                          <a:effectLst/>
                          <a:latin typeface="Calibri" pitchFamily="34" charset="0"/>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KADIN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1" i="0" u="none" strike="noStrike" cap="none" normalizeH="0" baseline="0" dirty="0" smtClean="0">
                          <a:ln>
                            <a:noFill/>
                          </a:ln>
                          <a:solidFill>
                            <a:schemeClr val="tx1"/>
                          </a:solidFill>
                          <a:effectLst/>
                          <a:latin typeface="Calibri" panose="020F0502020204030204" pitchFamily="34" charset="0"/>
                        </a:rPr>
                        <a:t>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1" dirty="0" smtClean="0"/>
                        <a:t>5</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t>6       </a:t>
                      </a:r>
                      <a:r>
                        <a:rPr lang="tr-TR" sz="1200" b="1" baseline="0" dirty="0" smtClean="0"/>
                        <a:t>      </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468313" y="4076700"/>
            <a:ext cx="6791325" cy="584775"/>
          </a:xfrm>
          <a:prstGeom prst="rect">
            <a:avLst/>
          </a:prstGeom>
          <a:noFill/>
          <a:ln w="9525">
            <a:noFill/>
            <a:miter lim="800000"/>
            <a:headEnd/>
            <a:tailEnd/>
          </a:ln>
        </p:spPr>
        <p:txBody>
          <a:bodyPr>
            <a:spAutoFit/>
          </a:bodyPr>
          <a:lstStyle/>
          <a:p>
            <a:pPr eaLnBrk="0" hangingPunct="0"/>
            <a:r>
              <a:rPr lang="tr-TR" sz="1600" b="1" dirty="0">
                <a:latin typeface="+mn-lt"/>
              </a:rPr>
              <a:t>Defterdarlığımız merkez ve ilçelerinde  8</a:t>
            </a:r>
            <a:r>
              <a:rPr lang="tr-TR" sz="1600" b="1" dirty="0" smtClean="0">
                <a:latin typeface="+mn-lt"/>
              </a:rPr>
              <a:t>  </a:t>
            </a:r>
            <a:r>
              <a:rPr lang="tr-TR" sz="1600" b="1" dirty="0">
                <a:latin typeface="+mn-lt"/>
              </a:rPr>
              <a:t>adet engelli personel bulunmakta olup bu sayı toplam personel sayımızın % </a:t>
            </a:r>
            <a:r>
              <a:rPr lang="tr-TR" sz="1600" b="1" dirty="0" smtClean="0">
                <a:latin typeface="+mn-lt"/>
              </a:rPr>
              <a:t>3,1’sına </a:t>
            </a:r>
            <a:r>
              <a:rPr lang="tr-TR" sz="16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21</a:t>
            </a:fld>
            <a:endParaRPr lang="tr-TR" alt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3" y="1387475"/>
            <a:ext cx="5099099" cy="500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İSTİHDAM EDİLEN </a:t>
            </a:r>
            <a:r>
              <a:rPr lang="tr-TR" b="1" dirty="0" smtClean="0">
                <a:solidFill>
                  <a:schemeClr val="tx1"/>
                </a:solidFill>
                <a:latin typeface="+mj-lt"/>
              </a:rPr>
              <a:t>ŞEHİT VE GAZİ YAKINI PERSONEL</a:t>
            </a:r>
            <a:endParaRPr lang="tr-TR"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531362491"/>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400" b="1" i="0" u="none" strike="noStrike" cap="none" normalizeH="0" baseline="0" dirty="0" smtClean="0">
                          <a:ln>
                            <a:noFill/>
                          </a:ln>
                          <a:solidFill>
                            <a:schemeClr val="bg1"/>
                          </a:solidFill>
                          <a:effectLst/>
                          <a:latin typeface="Calibri" pitchFamily="34" charset="0"/>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KADIN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1" i="0" u="none" strike="noStrike" cap="none" normalizeH="0" baseline="0" dirty="0" smtClean="0">
                          <a:ln>
                            <a:noFill/>
                          </a:ln>
                          <a:solidFill>
                            <a:schemeClr val="tx1"/>
                          </a:solidFill>
                          <a:effectLst/>
                          <a:latin typeface="Calibri" panose="020F0502020204030204" pitchFamily="34"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1" dirty="0" smtClean="0"/>
                        <a:t>8</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t>15       </a:t>
                      </a:r>
                      <a:r>
                        <a:rPr lang="tr-TR" sz="1200" b="1" baseline="0" dirty="0" smtClean="0"/>
                        <a:t>      </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468313" y="4076700"/>
            <a:ext cx="7128023" cy="584775"/>
          </a:xfrm>
          <a:prstGeom prst="rect">
            <a:avLst/>
          </a:prstGeom>
          <a:noFill/>
          <a:ln w="9525">
            <a:noFill/>
            <a:miter lim="800000"/>
            <a:headEnd/>
            <a:tailEnd/>
          </a:ln>
        </p:spPr>
        <p:txBody>
          <a:bodyPr wrap="square">
            <a:spAutoFit/>
          </a:bodyPr>
          <a:lstStyle/>
          <a:p>
            <a:pPr eaLnBrk="0" hangingPunct="0"/>
            <a:r>
              <a:rPr lang="tr-TR" sz="1600" b="1" dirty="0">
                <a:latin typeface="+mn-lt"/>
              </a:rPr>
              <a:t>Defterdarlığımız merkez ve ilçelerinde  </a:t>
            </a:r>
            <a:r>
              <a:rPr lang="tr-TR" sz="1600" b="1" dirty="0" smtClean="0">
                <a:latin typeface="+mn-lt"/>
              </a:rPr>
              <a:t>25  </a:t>
            </a:r>
            <a:r>
              <a:rPr lang="tr-TR" sz="1600" b="1" dirty="0">
                <a:latin typeface="+mn-lt"/>
              </a:rPr>
              <a:t>adet </a:t>
            </a:r>
            <a:r>
              <a:rPr lang="tr-TR" sz="1600" b="1" dirty="0" smtClean="0">
                <a:latin typeface="+mn-lt"/>
              </a:rPr>
              <a:t>şehit ve gazi yakını </a:t>
            </a:r>
            <a:r>
              <a:rPr lang="tr-TR" sz="1600" b="1" dirty="0">
                <a:latin typeface="+mn-lt"/>
              </a:rPr>
              <a:t>personel bulunmakta olup bu sayı toplam personel sayımızın % </a:t>
            </a:r>
            <a:r>
              <a:rPr lang="tr-TR" sz="1600" b="1" dirty="0" smtClean="0">
                <a:latin typeface="+mn-lt"/>
              </a:rPr>
              <a:t>9,7’sına </a:t>
            </a:r>
            <a:r>
              <a:rPr lang="tr-TR" sz="16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22</a:t>
            </a:fld>
            <a:endParaRPr lang="tr-TR" altLang="tr-TR" dirty="0"/>
          </a:p>
        </p:txBody>
      </p:sp>
    </p:spTree>
    <p:extLst>
      <p:ext uri="{BB962C8B-B14F-4D97-AF65-F5344CB8AC3E}">
        <p14:creationId xmlns:p14="http://schemas.microsoft.com/office/powerpoint/2010/main" val="4257212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3" y="1387475"/>
            <a:ext cx="4955083" cy="500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İSTİHDAM </a:t>
            </a:r>
            <a:r>
              <a:rPr lang="tr-TR" b="1" dirty="0" smtClean="0">
                <a:solidFill>
                  <a:schemeClr val="tx1"/>
                </a:solidFill>
                <a:latin typeface="+mj-lt"/>
              </a:rPr>
              <a:t>EDİLEN SOSYAL HİZMETLER PERSONEL</a:t>
            </a:r>
            <a:endParaRPr lang="tr-TR"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552978313"/>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400" b="1" i="0" u="none" strike="noStrike" cap="none" normalizeH="0" baseline="0" dirty="0" smtClean="0">
                          <a:ln>
                            <a:noFill/>
                          </a:ln>
                          <a:solidFill>
                            <a:schemeClr val="bg1"/>
                          </a:solidFill>
                          <a:effectLst/>
                          <a:latin typeface="Calibri" pitchFamily="34" charset="0"/>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KADIN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1" i="0" u="none" strike="noStrike" cap="none" normalizeH="0" baseline="0" dirty="0" smtClean="0">
                          <a:ln>
                            <a:noFill/>
                          </a:ln>
                          <a:solidFill>
                            <a:schemeClr val="tx1"/>
                          </a:solidFill>
                          <a:effectLst/>
                          <a:latin typeface="Calibri" panose="020F0502020204030204" pitchFamily="34"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1" dirty="0" smtClean="0"/>
                        <a:t>1</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t>2       </a:t>
                      </a:r>
                      <a:r>
                        <a:rPr lang="tr-TR" sz="1200" b="1" baseline="0" dirty="0" smtClean="0"/>
                        <a:t>      </a:t>
                      </a:r>
                      <a:endParaRPr lang="tr-TR" sz="1200" b="1" dirty="0"/>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468313" y="4076700"/>
            <a:ext cx="7128023" cy="584775"/>
          </a:xfrm>
          <a:prstGeom prst="rect">
            <a:avLst/>
          </a:prstGeom>
          <a:noFill/>
          <a:ln w="9525">
            <a:noFill/>
            <a:miter lim="800000"/>
            <a:headEnd/>
            <a:tailEnd/>
          </a:ln>
        </p:spPr>
        <p:txBody>
          <a:bodyPr wrap="square">
            <a:spAutoFit/>
          </a:bodyPr>
          <a:lstStyle/>
          <a:p>
            <a:pPr eaLnBrk="0" hangingPunct="0"/>
            <a:r>
              <a:rPr lang="tr-TR" sz="1600" b="1" dirty="0">
                <a:latin typeface="+mn-lt"/>
              </a:rPr>
              <a:t>Defterdarlığımız merkez ve ilçelerinde  4</a:t>
            </a:r>
            <a:r>
              <a:rPr lang="tr-TR" sz="1600" b="1" dirty="0" smtClean="0">
                <a:latin typeface="+mn-lt"/>
              </a:rPr>
              <a:t>  adet sosyal hizmetler personeli </a:t>
            </a:r>
            <a:r>
              <a:rPr lang="tr-TR" sz="1600" b="1" dirty="0">
                <a:latin typeface="+mn-lt"/>
              </a:rPr>
              <a:t>bulunmakta olup bu sayı toplam personel sayımızın % 1</a:t>
            </a:r>
            <a:r>
              <a:rPr lang="tr-TR" sz="1600" b="1" dirty="0" smtClean="0">
                <a:latin typeface="+mn-lt"/>
              </a:rPr>
              <a:t>,6’sına </a:t>
            </a:r>
            <a:r>
              <a:rPr lang="tr-TR" sz="16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23</a:t>
            </a:fld>
            <a:endParaRPr lang="tr-TR" altLang="tr-TR" dirty="0"/>
          </a:p>
        </p:txBody>
      </p:sp>
    </p:spTree>
    <p:extLst>
      <p:ext uri="{BB962C8B-B14F-4D97-AF65-F5344CB8AC3E}">
        <p14:creationId xmlns:p14="http://schemas.microsoft.com/office/powerpoint/2010/main" val="2953359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7"/>
          <p:cNvSpPr/>
          <p:nvPr/>
        </p:nvSpPr>
        <p:spPr>
          <a:xfrm>
            <a:off x="250825" y="1628775"/>
            <a:ext cx="4000500" cy="5715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a:solidFill>
                  <a:schemeClr val="tx1"/>
                </a:solidFill>
                <a:latin typeface="+mj-lt"/>
              </a:rPr>
              <a:t>YILLAR İTİBARI İLE PERSONEL SAYISINDAKİ DEĞİŞİM </a:t>
            </a:r>
          </a:p>
        </p:txBody>
      </p:sp>
      <p:graphicFrame>
        <p:nvGraphicFramePr>
          <p:cNvPr id="40010" name="Group 74"/>
          <p:cNvGraphicFramePr>
            <a:graphicFrameLocks noGrp="1"/>
          </p:cNvGraphicFramePr>
          <p:nvPr>
            <p:extLst>
              <p:ext uri="{D42A27DB-BD31-4B8C-83A1-F6EECF244321}">
                <p14:modId xmlns:p14="http://schemas.microsoft.com/office/powerpoint/2010/main" val="3955106349"/>
              </p:ext>
            </p:extLst>
          </p:nvPr>
        </p:nvGraphicFramePr>
        <p:xfrm>
          <a:off x="259791" y="2636912"/>
          <a:ext cx="8531997" cy="1036264"/>
        </p:xfrm>
        <a:graphic>
          <a:graphicData uri="http://schemas.openxmlformats.org/drawingml/2006/table">
            <a:tbl>
              <a:tblPr/>
              <a:tblGrid>
                <a:gridCol w="1320045">
                  <a:extLst>
                    <a:ext uri="{9D8B030D-6E8A-4147-A177-3AD203B41FA5}">
                      <a16:colId xmlns:a16="http://schemas.microsoft.com/office/drawing/2014/main" val="20000"/>
                    </a:ext>
                  </a:extLst>
                </a:gridCol>
                <a:gridCol w="901494">
                  <a:extLst>
                    <a:ext uri="{9D8B030D-6E8A-4147-A177-3AD203B41FA5}">
                      <a16:colId xmlns:a16="http://schemas.microsoft.com/office/drawing/2014/main" val="20005"/>
                    </a:ext>
                  </a:extLst>
                </a:gridCol>
                <a:gridCol w="901494">
                  <a:extLst>
                    <a:ext uri="{9D8B030D-6E8A-4147-A177-3AD203B41FA5}">
                      <a16:colId xmlns:a16="http://schemas.microsoft.com/office/drawing/2014/main" val="20006"/>
                    </a:ext>
                  </a:extLst>
                </a:gridCol>
                <a:gridCol w="901494">
                  <a:extLst>
                    <a:ext uri="{9D8B030D-6E8A-4147-A177-3AD203B41FA5}">
                      <a16:colId xmlns:a16="http://schemas.microsoft.com/office/drawing/2014/main" val="20007"/>
                    </a:ext>
                  </a:extLst>
                </a:gridCol>
                <a:gridCol w="901494">
                  <a:extLst>
                    <a:ext uri="{9D8B030D-6E8A-4147-A177-3AD203B41FA5}">
                      <a16:colId xmlns:a16="http://schemas.microsoft.com/office/drawing/2014/main" val="20008"/>
                    </a:ext>
                  </a:extLst>
                </a:gridCol>
                <a:gridCol w="901494">
                  <a:extLst>
                    <a:ext uri="{9D8B030D-6E8A-4147-A177-3AD203B41FA5}">
                      <a16:colId xmlns:a16="http://schemas.microsoft.com/office/drawing/2014/main" val="20009"/>
                    </a:ext>
                  </a:extLst>
                </a:gridCol>
                <a:gridCol w="901494">
                  <a:extLst>
                    <a:ext uri="{9D8B030D-6E8A-4147-A177-3AD203B41FA5}">
                      <a16:colId xmlns:a16="http://schemas.microsoft.com/office/drawing/2014/main" val="20010"/>
                    </a:ext>
                  </a:extLst>
                </a:gridCol>
                <a:gridCol w="901494">
                  <a:extLst>
                    <a:ext uri="{9D8B030D-6E8A-4147-A177-3AD203B41FA5}">
                      <a16:colId xmlns:a16="http://schemas.microsoft.com/office/drawing/2014/main" val="20011"/>
                    </a:ext>
                  </a:extLst>
                </a:gridCol>
                <a:gridCol w="901494">
                  <a:extLst>
                    <a:ext uri="{9D8B030D-6E8A-4147-A177-3AD203B41FA5}">
                      <a16:colId xmlns:a16="http://schemas.microsoft.com/office/drawing/2014/main" val="1803432219"/>
                    </a:ext>
                  </a:extLst>
                </a:gridCol>
              </a:tblGrid>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YILLARA GÖRE</a:t>
                      </a:r>
                    </a:p>
                  </a:txBody>
                  <a:tcPr marT="45706" marB="45706"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2015</a:t>
                      </a:r>
                    </a:p>
                  </a:txBody>
                  <a:tcPr marT="45706" marB="45706"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2016</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2017</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2018</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2019</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2020</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2021</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bg1"/>
                          </a:solidFill>
                          <a:effectLst/>
                          <a:latin typeface="Calibri" pitchFamily="34" charset="0"/>
                          <a:cs typeface="Arial" charset="0"/>
                        </a:rPr>
                        <a:t>2022</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1"/>
                        </a:solidFill>
                        <a:effectLst/>
                        <a:latin typeface="Calibri" pitchFamily="34" charset="0"/>
                        <a:cs typeface="Arial"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a16="http://schemas.microsoft.com/office/drawing/2014/main" val="10000"/>
                  </a:ext>
                </a:extLst>
              </a:tr>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cs typeface="Arial" charset="0"/>
                        </a:rPr>
                        <a:t>PERSONEL SAYISI</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421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404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401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293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283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267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  255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257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24</a:t>
            </a:fld>
            <a:endParaRPr lang="tr-TR" alt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10"/>
          <p:cNvSpPr/>
          <p:nvPr/>
        </p:nvSpPr>
        <p:spPr>
          <a:xfrm>
            <a:off x="200025" y="358775"/>
            <a:ext cx="3638550" cy="64293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600" b="1">
              <a:solidFill>
                <a:schemeClr val="bg1"/>
              </a:solidFill>
              <a:cs typeface="Arial" charset="0"/>
            </a:endParaRPr>
          </a:p>
          <a:p>
            <a:pPr algn="ctr">
              <a:defRPr/>
            </a:pPr>
            <a:r>
              <a:rPr lang="tr-TR" sz="2000" b="1">
                <a:solidFill>
                  <a:schemeClr val="tx1"/>
                </a:solidFill>
                <a:cs typeface="Arial" charset="0"/>
              </a:rPr>
              <a:t>2021  YILINDA YAPILAN EĞİTİMLER </a:t>
            </a:r>
          </a:p>
          <a:p>
            <a:pPr algn="ctr">
              <a:defRPr/>
            </a:pPr>
            <a:r>
              <a:rPr lang="tr-TR" sz="1600">
                <a:solidFill>
                  <a:schemeClr val="bg1"/>
                </a:solidFill>
                <a:cs typeface="Arial" charset="0"/>
              </a:rPr>
              <a:t> </a:t>
            </a:r>
          </a:p>
        </p:txBody>
      </p:sp>
      <p:sp>
        <p:nvSpPr>
          <p:cNvPr id="40963" name="7 Metin kutusu"/>
          <p:cNvSpPr txBox="1">
            <a:spLocks noChangeArrowheads="1"/>
          </p:cNvSpPr>
          <p:nvPr/>
        </p:nvSpPr>
        <p:spPr bwMode="auto">
          <a:xfrm>
            <a:off x="467493" y="1538783"/>
            <a:ext cx="8208963" cy="4770537"/>
          </a:xfrm>
          <a:prstGeom prst="rect">
            <a:avLst/>
          </a:prstGeom>
          <a:noFill/>
          <a:ln w="9525">
            <a:noFill/>
            <a:miter lim="800000"/>
            <a:headEnd/>
            <a:tailEnd/>
          </a:ln>
        </p:spPr>
        <p:txBody>
          <a:bodyPr>
            <a:spAutoFit/>
          </a:bodyPr>
          <a:lstStyle/>
          <a:p>
            <a:pPr eaLnBrk="0" hangingPunct="0">
              <a:buFontTx/>
              <a:buChar char="•"/>
            </a:pPr>
            <a:r>
              <a:rPr lang="tr-TR" sz="1600" b="1" dirty="0"/>
              <a:t>   Muhasebe ve Personel Müdürlüğü personeli için 2021 yılı Hizmet İçi Eğitim kapsamında planlanan Bilgi Tazeleme Eğitimleri </a:t>
            </a:r>
            <a:r>
              <a:rPr lang="tr-TR" sz="1600" b="1" dirty="0" err="1"/>
              <a:t>Pandemi</a:t>
            </a:r>
            <a:r>
              <a:rPr lang="tr-TR" sz="1600" b="1" dirty="0"/>
              <a:t> nedeniyle düzenlenememiştir. </a:t>
            </a:r>
          </a:p>
          <a:p>
            <a:pPr eaLnBrk="0" hangingPunct="0"/>
            <a:r>
              <a:rPr lang="tr-TR" sz="1600" b="1" dirty="0"/>
              <a:t>Ancak</a:t>
            </a:r>
            <a:r>
              <a:rPr lang="tr-TR" sz="1600" b="1" dirty="0" smtClean="0"/>
              <a:t>;</a:t>
            </a:r>
          </a:p>
          <a:p>
            <a:pPr eaLnBrk="0" hangingPunct="0"/>
            <a:endParaRPr lang="tr-TR" sz="1600" b="1" dirty="0"/>
          </a:p>
          <a:p>
            <a:pPr eaLnBrk="0" hangingPunct="0">
              <a:buFontTx/>
              <a:buChar char="•"/>
            </a:pPr>
            <a:r>
              <a:rPr lang="tr-TR" sz="1600" b="1" dirty="0"/>
              <a:t>     Afet ve Acil Durum Müdürlüğünce Defterdarlığımız Merkez birimlerinde görevli personele Afet Farkındalık Eğitimi Düzenlenmiştir</a:t>
            </a:r>
            <a:r>
              <a:rPr lang="tr-TR" sz="1600" b="1" dirty="0" smtClean="0"/>
              <a:t>.</a:t>
            </a:r>
          </a:p>
          <a:p>
            <a:pPr eaLnBrk="0" hangingPunct="0">
              <a:buFontTx/>
              <a:buChar char="•"/>
            </a:pPr>
            <a:endParaRPr lang="tr-TR" sz="1600" b="1" dirty="0"/>
          </a:p>
          <a:p>
            <a:pPr eaLnBrk="0" hangingPunct="0">
              <a:buFontTx/>
              <a:buChar char="•"/>
            </a:pPr>
            <a:endParaRPr lang="tr-TR" sz="1600" b="1" dirty="0" smtClean="0"/>
          </a:p>
          <a:p>
            <a:pPr eaLnBrk="0" hangingPunct="0">
              <a:buFontTx/>
              <a:buChar char="•"/>
            </a:pPr>
            <a:r>
              <a:rPr lang="tr-TR" sz="1600" b="1" dirty="0" smtClean="0"/>
              <a:t>Bakanlığımızca </a:t>
            </a:r>
            <a:r>
              <a:rPr lang="tr-TR" sz="1600" b="1" dirty="0"/>
              <a:t>CBİKO (Uzaktan Eğitim Kapısı) sistemi </a:t>
            </a:r>
            <a:r>
              <a:rPr lang="tr-TR" sz="1600" b="1" dirty="0" smtClean="0"/>
              <a:t>üzerinden;</a:t>
            </a:r>
            <a:br>
              <a:rPr lang="tr-TR" sz="1600" b="1" dirty="0" smtClean="0"/>
            </a:br>
            <a:endParaRPr lang="tr-TR" sz="1600" b="1" dirty="0" smtClean="0"/>
          </a:p>
          <a:p>
            <a:pPr marL="342900" indent="-342900" eaLnBrk="0" hangingPunct="0">
              <a:buFont typeface="+mj-lt"/>
              <a:buAutoNum type="arabicPeriod"/>
            </a:pPr>
            <a:r>
              <a:rPr lang="tr-TR" sz="1600" b="1" dirty="0" smtClean="0"/>
              <a:t>657 Devlet Memurları Kanunu, </a:t>
            </a:r>
          </a:p>
          <a:p>
            <a:pPr marL="342900" indent="-342900" eaLnBrk="0" hangingPunct="0">
              <a:buFont typeface="+mj-lt"/>
              <a:buAutoNum type="arabicPeriod"/>
            </a:pPr>
            <a:r>
              <a:rPr lang="tr-TR" sz="1600" b="1" dirty="0" smtClean="0"/>
              <a:t>6245 Sayılı Harcırah Kanunu, </a:t>
            </a:r>
          </a:p>
          <a:p>
            <a:pPr marL="342900" indent="-342900" eaLnBrk="0" hangingPunct="0">
              <a:buFont typeface="+mj-lt"/>
              <a:buAutoNum type="arabicPeriod"/>
            </a:pPr>
            <a:r>
              <a:rPr lang="tr-TR" sz="1600" b="1" dirty="0" smtClean="0"/>
              <a:t>4734 Sayılı Kamu İhale Kanunu ve 4735 Sayılı Kamu İhale Sözleşmeleri Kanunu, </a:t>
            </a:r>
          </a:p>
          <a:p>
            <a:pPr marL="342900" indent="-342900" eaLnBrk="0" hangingPunct="0">
              <a:buFont typeface="+mj-lt"/>
              <a:buAutoNum type="arabicPeriod"/>
            </a:pPr>
            <a:r>
              <a:rPr lang="tr-TR" sz="1600" b="1" dirty="0" smtClean="0"/>
              <a:t>Genel Muhasebe, </a:t>
            </a:r>
          </a:p>
          <a:p>
            <a:pPr marL="342900" indent="-342900" eaLnBrk="0" hangingPunct="0">
              <a:buFont typeface="+mj-lt"/>
              <a:buAutoNum type="arabicPeriod"/>
            </a:pPr>
            <a:r>
              <a:rPr lang="tr-TR" sz="1600" b="1" dirty="0" smtClean="0"/>
              <a:t>Etkili İletişim Beden Dili ve Kişisel İmaj Oluşturma Eğitimi, </a:t>
            </a:r>
          </a:p>
          <a:p>
            <a:pPr marL="342900" indent="-342900" eaLnBrk="0" hangingPunct="0">
              <a:buFont typeface="+mj-lt"/>
              <a:buAutoNum type="arabicPeriod"/>
            </a:pPr>
            <a:r>
              <a:rPr lang="tr-TR" sz="1600" b="1" dirty="0" smtClean="0"/>
              <a:t>İnsan Hakları Temelinde İş Yerinde Cinsiyet Eşitliği, </a:t>
            </a:r>
          </a:p>
          <a:p>
            <a:pPr marL="342900" indent="-342900" eaLnBrk="0" hangingPunct="0">
              <a:buFont typeface="+mj-lt"/>
              <a:buAutoNum type="arabicPeriod"/>
            </a:pPr>
            <a:r>
              <a:rPr lang="tr-TR" sz="1600" b="1" dirty="0" smtClean="0"/>
              <a:t>İnsan Hakları ve Kamu Denetçiliği Kurumu Bağlamında iyi Yönetim İlkeleri, </a:t>
            </a:r>
          </a:p>
          <a:p>
            <a:pPr marL="342900" indent="-342900" eaLnBrk="0" hangingPunct="0">
              <a:buFont typeface="+mj-lt"/>
              <a:buAutoNum type="arabicPeriod"/>
            </a:pPr>
            <a:r>
              <a:rPr lang="tr-TR" sz="1600" b="1" dirty="0" smtClean="0"/>
              <a:t>İnsan Hakları Çerçevesinde Etik, </a:t>
            </a:r>
            <a:endParaRPr lang="tr-TR" sz="1600" b="1" dirty="0"/>
          </a:p>
          <a:p>
            <a:pPr marL="342900" indent="-342900" eaLnBrk="0" hangingPunct="0">
              <a:buFont typeface="+mj-lt"/>
              <a:buAutoNum type="arabicPeriod"/>
            </a:pPr>
            <a:r>
              <a:rPr lang="tr-TR" sz="1600" b="1" dirty="0" smtClean="0"/>
              <a:t>İnsan Hakları Eğitimleri </a:t>
            </a:r>
            <a:r>
              <a:rPr lang="tr-TR" sz="1600" b="1" dirty="0"/>
              <a:t>düzenlenmiştir.</a:t>
            </a:r>
          </a:p>
        </p:txBody>
      </p:sp>
      <p:sp>
        <p:nvSpPr>
          <p:cNvPr id="5" name="4 Yuvarlatılmış Dikdörtgen"/>
          <p:cNvSpPr/>
          <p:nvPr/>
        </p:nvSpPr>
        <p:spPr>
          <a:xfrm>
            <a:off x="325269" y="3284984"/>
            <a:ext cx="8569325" cy="3240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6" name="4 Yuvarlatılmış Dikdörtgen"/>
          <p:cNvSpPr/>
          <p:nvPr/>
        </p:nvSpPr>
        <p:spPr>
          <a:xfrm>
            <a:off x="323848" y="2492896"/>
            <a:ext cx="8569325" cy="627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7" name="4 Yuvarlatılmış Dikdörtgen"/>
          <p:cNvSpPr/>
          <p:nvPr/>
        </p:nvSpPr>
        <p:spPr>
          <a:xfrm>
            <a:off x="323849" y="1484784"/>
            <a:ext cx="8569325" cy="8543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25</a:t>
            </a:fld>
            <a:endParaRPr lang="tr-TR" alt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10"/>
          <p:cNvSpPr/>
          <p:nvPr/>
        </p:nvSpPr>
        <p:spPr>
          <a:xfrm>
            <a:off x="200025" y="358775"/>
            <a:ext cx="3638550" cy="64293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600" b="1" dirty="0">
              <a:solidFill>
                <a:schemeClr val="bg1"/>
              </a:solidFill>
              <a:cs typeface="Arial" charset="0"/>
            </a:endParaRPr>
          </a:p>
          <a:p>
            <a:pPr algn="ctr">
              <a:defRPr/>
            </a:pPr>
            <a:r>
              <a:rPr lang="tr-TR" sz="2000" b="1" dirty="0" smtClean="0">
                <a:solidFill>
                  <a:schemeClr val="tx1"/>
                </a:solidFill>
                <a:cs typeface="Arial" charset="0"/>
              </a:rPr>
              <a:t>2022  </a:t>
            </a:r>
            <a:r>
              <a:rPr lang="tr-TR" sz="2000" b="1" dirty="0">
                <a:solidFill>
                  <a:schemeClr val="tx1"/>
                </a:solidFill>
                <a:cs typeface="Arial" charset="0"/>
              </a:rPr>
              <a:t>YILINDA </a:t>
            </a:r>
            <a:r>
              <a:rPr lang="tr-TR" sz="2000" b="1" dirty="0" smtClean="0">
                <a:solidFill>
                  <a:schemeClr val="tx1"/>
                </a:solidFill>
                <a:cs typeface="Arial" charset="0"/>
              </a:rPr>
              <a:t>PLANLANAN </a:t>
            </a:r>
            <a:r>
              <a:rPr lang="tr-TR" sz="2000" b="1" dirty="0">
                <a:solidFill>
                  <a:schemeClr val="tx1"/>
                </a:solidFill>
                <a:cs typeface="Arial" charset="0"/>
              </a:rPr>
              <a:t>EĞİTİMLER </a:t>
            </a:r>
          </a:p>
          <a:p>
            <a:pPr algn="ctr">
              <a:defRPr/>
            </a:pPr>
            <a:r>
              <a:rPr lang="tr-TR" sz="1600" dirty="0">
                <a:solidFill>
                  <a:schemeClr val="bg1"/>
                </a:solidFill>
                <a:cs typeface="Arial" charset="0"/>
              </a:rPr>
              <a:t> </a:t>
            </a:r>
          </a:p>
        </p:txBody>
      </p:sp>
      <p:sp>
        <p:nvSpPr>
          <p:cNvPr id="40963" name="7 Metin kutusu"/>
          <p:cNvSpPr txBox="1">
            <a:spLocks noChangeArrowheads="1"/>
          </p:cNvSpPr>
          <p:nvPr/>
        </p:nvSpPr>
        <p:spPr bwMode="auto">
          <a:xfrm>
            <a:off x="323528" y="1717357"/>
            <a:ext cx="8666163" cy="830997"/>
          </a:xfrm>
          <a:prstGeom prst="rect">
            <a:avLst/>
          </a:prstGeom>
          <a:noFill/>
          <a:ln w="9525">
            <a:noFill/>
            <a:miter lim="800000"/>
            <a:headEnd/>
            <a:tailEnd/>
          </a:ln>
        </p:spPr>
        <p:txBody>
          <a:bodyPr wrap="square">
            <a:spAutoFit/>
          </a:bodyPr>
          <a:lstStyle/>
          <a:p>
            <a:pPr eaLnBrk="0" hangingPunct="0">
              <a:buFontTx/>
              <a:buChar char="•"/>
            </a:pPr>
            <a:r>
              <a:rPr lang="tr-TR" sz="1600" b="1" dirty="0"/>
              <a:t>   </a:t>
            </a:r>
            <a:r>
              <a:rPr lang="tr-TR" sz="1600" b="1" u="sng" dirty="0" smtClean="0"/>
              <a:t>Mevzuat ve Bilgi Tazeleme Eğitimi (Personel Mevzuatı)</a:t>
            </a:r>
            <a:br>
              <a:rPr lang="tr-TR" sz="1600" b="1" u="sng" dirty="0" smtClean="0"/>
            </a:br>
            <a:r>
              <a:rPr lang="tr-TR" sz="1600" b="1" dirty="0" smtClean="0"/>
              <a:t>     </a:t>
            </a:r>
            <a:br>
              <a:rPr lang="tr-TR" sz="1600" b="1" dirty="0" smtClean="0"/>
            </a:br>
            <a:r>
              <a:rPr lang="tr-TR" sz="1600" b="1" dirty="0" smtClean="0"/>
              <a:t>    </a:t>
            </a:r>
            <a:r>
              <a:rPr lang="tr-TR" sz="1600" dirty="0" smtClean="0"/>
              <a:t>-Eğitim 07-11.11.2022 tarihleri arasında 5 iş günü 30 saat Defterdarlık Eğitim Salonunda yapılacaktır.</a:t>
            </a:r>
          </a:p>
        </p:txBody>
      </p:sp>
      <p:sp>
        <p:nvSpPr>
          <p:cNvPr id="7" name="4 Yuvarlatılmış Dikdörtgen"/>
          <p:cNvSpPr/>
          <p:nvPr/>
        </p:nvSpPr>
        <p:spPr>
          <a:xfrm>
            <a:off x="323849" y="1484784"/>
            <a:ext cx="8569325"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26</a:t>
            </a:fld>
            <a:endParaRPr lang="tr-TR" altLang="tr-TR"/>
          </a:p>
        </p:txBody>
      </p:sp>
      <p:sp>
        <p:nvSpPr>
          <p:cNvPr id="9" name="4 Yuvarlatılmış Dikdörtgen"/>
          <p:cNvSpPr/>
          <p:nvPr/>
        </p:nvSpPr>
        <p:spPr>
          <a:xfrm>
            <a:off x="323849" y="3090502"/>
            <a:ext cx="8569325"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0" name="4 Yuvarlatılmış Dikdörtgen"/>
          <p:cNvSpPr/>
          <p:nvPr/>
        </p:nvSpPr>
        <p:spPr>
          <a:xfrm>
            <a:off x="323849" y="4696220"/>
            <a:ext cx="8569325"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2" name="7 Metin kutusu"/>
          <p:cNvSpPr txBox="1">
            <a:spLocks noChangeArrowheads="1"/>
          </p:cNvSpPr>
          <p:nvPr/>
        </p:nvSpPr>
        <p:spPr bwMode="auto">
          <a:xfrm>
            <a:off x="340486" y="3325105"/>
            <a:ext cx="8666163" cy="830997"/>
          </a:xfrm>
          <a:prstGeom prst="rect">
            <a:avLst/>
          </a:prstGeom>
          <a:noFill/>
          <a:ln w="9525">
            <a:noFill/>
            <a:miter lim="800000"/>
            <a:headEnd/>
            <a:tailEnd/>
          </a:ln>
        </p:spPr>
        <p:txBody>
          <a:bodyPr wrap="square">
            <a:spAutoFit/>
          </a:bodyPr>
          <a:lstStyle/>
          <a:p>
            <a:pPr eaLnBrk="0" hangingPunct="0">
              <a:buFontTx/>
              <a:buChar char="•"/>
            </a:pPr>
            <a:r>
              <a:rPr lang="tr-TR" sz="1600" b="1" dirty="0"/>
              <a:t>   </a:t>
            </a:r>
            <a:r>
              <a:rPr lang="tr-TR" sz="1600" b="1" u="sng" dirty="0" smtClean="0"/>
              <a:t>Mevzuat ve Bilgi Tazeleme Eğitimi (Muhasebe Mevzuatı)</a:t>
            </a:r>
            <a:br>
              <a:rPr lang="tr-TR" sz="1600" b="1" u="sng" dirty="0" smtClean="0"/>
            </a:br>
            <a:r>
              <a:rPr lang="tr-TR" sz="1600" b="1" dirty="0" smtClean="0"/>
              <a:t>     </a:t>
            </a:r>
            <a:br>
              <a:rPr lang="tr-TR" sz="1600" b="1" dirty="0" smtClean="0"/>
            </a:br>
            <a:r>
              <a:rPr lang="tr-TR" sz="1600" b="1" dirty="0" smtClean="0"/>
              <a:t>    </a:t>
            </a:r>
            <a:r>
              <a:rPr lang="tr-TR" sz="1600" dirty="0" smtClean="0"/>
              <a:t>-Eğitim 14-18.11.2022 tarihleri arasında 5 iş günü 30 saat Defterdarlık Eğitim Salonunda yapılacaktır.</a:t>
            </a:r>
          </a:p>
        </p:txBody>
      </p:sp>
      <p:sp>
        <p:nvSpPr>
          <p:cNvPr id="13" name="7 Metin kutusu"/>
          <p:cNvSpPr txBox="1">
            <a:spLocks noChangeArrowheads="1"/>
          </p:cNvSpPr>
          <p:nvPr/>
        </p:nvSpPr>
        <p:spPr bwMode="auto">
          <a:xfrm>
            <a:off x="340486" y="4927862"/>
            <a:ext cx="8666163" cy="830997"/>
          </a:xfrm>
          <a:prstGeom prst="rect">
            <a:avLst/>
          </a:prstGeom>
          <a:noFill/>
          <a:ln w="9525">
            <a:noFill/>
            <a:miter lim="800000"/>
            <a:headEnd/>
            <a:tailEnd/>
          </a:ln>
        </p:spPr>
        <p:txBody>
          <a:bodyPr wrap="square">
            <a:spAutoFit/>
          </a:bodyPr>
          <a:lstStyle/>
          <a:p>
            <a:pPr eaLnBrk="0" hangingPunct="0">
              <a:buFontTx/>
              <a:buChar char="•"/>
            </a:pPr>
            <a:r>
              <a:rPr lang="tr-TR" sz="1600" b="1" dirty="0"/>
              <a:t>   </a:t>
            </a:r>
            <a:r>
              <a:rPr lang="tr-TR" sz="1600" b="1" u="sng" dirty="0" smtClean="0"/>
              <a:t>Mevzuat ve Bilgi Tazeleme Eğitimi (</a:t>
            </a:r>
            <a:r>
              <a:rPr lang="tr-TR" sz="1600" b="1" u="sng" dirty="0" err="1" smtClean="0"/>
              <a:t>Muhakemat</a:t>
            </a:r>
            <a:r>
              <a:rPr lang="tr-TR" sz="1600" b="1" u="sng" dirty="0" smtClean="0"/>
              <a:t> Mevzuatı)</a:t>
            </a:r>
            <a:br>
              <a:rPr lang="tr-TR" sz="1600" b="1" u="sng" dirty="0" smtClean="0"/>
            </a:br>
            <a:r>
              <a:rPr lang="tr-TR" sz="1600" b="1" dirty="0" smtClean="0"/>
              <a:t>     </a:t>
            </a:r>
            <a:br>
              <a:rPr lang="tr-TR" sz="1600" b="1" dirty="0" smtClean="0"/>
            </a:br>
            <a:r>
              <a:rPr lang="tr-TR" sz="1600" b="1" dirty="0" smtClean="0"/>
              <a:t>    </a:t>
            </a:r>
            <a:r>
              <a:rPr lang="tr-TR" sz="1600" dirty="0" smtClean="0"/>
              <a:t>-Eğitim 21-25.11.2022 tarihleri arasında 5 iş günü 30 saat Defterdarlık Eğitim Salonunda yapılacaktır.</a:t>
            </a:r>
          </a:p>
        </p:txBody>
      </p:sp>
    </p:spTree>
    <p:extLst>
      <p:ext uri="{BB962C8B-B14F-4D97-AF65-F5344CB8AC3E}">
        <p14:creationId xmlns:p14="http://schemas.microsoft.com/office/powerpoint/2010/main" val="727137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553966534"/>
              </p:ext>
            </p:extLst>
          </p:nvPr>
        </p:nvGraphicFramePr>
        <p:xfrm>
          <a:off x="214313" y="705827"/>
          <a:ext cx="8100000" cy="5728682"/>
        </p:xfrm>
        <a:graphic>
          <a:graphicData uri="http://schemas.openxmlformats.org/drawingml/2006/table">
            <a:tbl>
              <a:tblPr/>
              <a:tblGrid>
                <a:gridCol w="3817566">
                  <a:extLst>
                    <a:ext uri="{9D8B030D-6E8A-4147-A177-3AD203B41FA5}">
                      <a16:colId xmlns:a16="http://schemas.microsoft.com/office/drawing/2014/main" val="20000"/>
                    </a:ext>
                  </a:extLst>
                </a:gridCol>
                <a:gridCol w="2040274">
                  <a:extLst>
                    <a:ext uri="{9D8B030D-6E8A-4147-A177-3AD203B41FA5}">
                      <a16:colId xmlns:a16="http://schemas.microsoft.com/office/drawing/2014/main" val="20001"/>
                    </a:ext>
                  </a:extLst>
                </a:gridCol>
                <a:gridCol w="2242160">
                  <a:extLst>
                    <a:ext uri="{9D8B030D-6E8A-4147-A177-3AD203B41FA5}">
                      <a16:colId xmlns:a16="http://schemas.microsoft.com/office/drawing/2014/main" val="20002"/>
                    </a:ext>
                  </a:extLst>
                </a:gridCol>
              </a:tblGrid>
              <a:tr h="3029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PERSONEL KADRO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extLst>
                  <a:ext uri="{0D108BD9-81ED-4DB2-BD59-A6C34878D82A}">
                    <a16:rowId xmlns:a16="http://schemas.microsoft.com/office/drawing/2014/main" val="10000"/>
                  </a:ext>
                </a:extLst>
              </a:tr>
              <a:tr h="330151">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DOLU</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BOŞ</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Muhakemat</a:t>
                      </a:r>
                      <a:r>
                        <a:rPr kumimoji="0" lang="tr-TR" sz="1200" b="1" i="0" u="none" strike="noStrike" cap="none" normalizeH="0" baseline="0" dirty="0" smtClean="0">
                          <a:ln>
                            <a:noFill/>
                          </a:ln>
                          <a:solidFill>
                            <a:srgbClr val="000000"/>
                          </a:solidFill>
                          <a:effectLst/>
                          <a:latin typeface="Calibri" pitchFamily="34" charset="0"/>
                          <a:cs typeface="Arial" charset="0"/>
                        </a:rPr>
                        <a:t>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93891513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123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9736440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Personel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83118268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Muhasebe Denetmenleri Koordinatörlüğü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4897195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Uludağ Üniversitesi D.S.S.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Büyükorhan</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Gemlik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Gürsu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Harmancık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İnegöl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7"/>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İznik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Karacabey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Keles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Kestel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Mudanya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M.Kemalpaşa</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24244837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Nilüfer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8</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Orhaneli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0498603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Orhangazi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Osmangazi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0</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2779493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Yenişehir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50402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Yıldırım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4438879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217</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205</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5" name="Yuvarlatılmış Dikdörtgen 4"/>
          <p:cNvSpPr/>
          <p:nvPr/>
        </p:nvSpPr>
        <p:spPr>
          <a:xfrm>
            <a:off x="251520" y="188913"/>
            <a:ext cx="3824288" cy="38258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rPr>
              <a:t> BİRİMLERİNİN DOLU-BOŞ KADRO DURUMU </a:t>
            </a:r>
          </a:p>
        </p:txBody>
      </p:sp>
      <p:sp>
        <p:nvSpPr>
          <p:cNvPr id="6" name="Dikdörtgen 7"/>
          <p:cNvSpPr>
            <a:spLocks noChangeArrowheads="1"/>
          </p:cNvSpPr>
          <p:nvPr/>
        </p:nvSpPr>
        <p:spPr bwMode="auto">
          <a:xfrm>
            <a:off x="142875" y="6508576"/>
            <a:ext cx="8643938" cy="304800"/>
          </a:xfrm>
          <a:prstGeom prst="rect">
            <a:avLst/>
          </a:prstGeom>
          <a:noFill/>
          <a:ln w="76200">
            <a:noFill/>
            <a:miter lim="800000"/>
            <a:headEnd/>
            <a:tailEnd/>
          </a:ln>
        </p:spPr>
        <p:txBody>
          <a:bodyPr>
            <a:spAutoFit/>
          </a:bodyPr>
          <a:lstStyle/>
          <a:p>
            <a:r>
              <a:rPr lang="tr-TR" altLang="tr-TR" sz="1400" b="1" dirty="0"/>
              <a:t>Toplam kadrolarımızın </a:t>
            </a:r>
            <a:r>
              <a:rPr lang="tr-TR" altLang="tr-TR" sz="1400" b="1" dirty="0" smtClean="0"/>
              <a:t> yaklaşık  %49’u </a:t>
            </a:r>
            <a:r>
              <a:rPr lang="tr-TR" altLang="tr-TR" sz="1400" b="1" dirty="0"/>
              <a:t>boş bulunmaktadır.</a:t>
            </a:r>
            <a:endParaRPr lang="tr-TR" altLang="tr-TR" sz="1600" b="1" dirty="0"/>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27</a:t>
            </a:fld>
            <a:endParaRPr lang="tr-TR" altLang="tr-TR"/>
          </a:p>
        </p:txBody>
      </p:sp>
    </p:spTree>
    <p:extLst>
      <p:ext uri="{BB962C8B-B14F-4D97-AF65-F5344CB8AC3E}">
        <p14:creationId xmlns:p14="http://schemas.microsoft.com/office/powerpoint/2010/main" val="1011737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357188" y="1125538"/>
            <a:ext cx="3500437" cy="5000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solidFill>
                  <a:schemeClr val="tx1"/>
                </a:solidFill>
              </a:rPr>
              <a:t>PERSONELİN ÖĞRENİM DURUMU </a:t>
            </a:r>
          </a:p>
        </p:txBody>
      </p:sp>
      <p:graphicFrame>
        <p:nvGraphicFramePr>
          <p:cNvPr id="7" name="Tablo 6"/>
          <p:cNvGraphicFramePr>
            <a:graphicFrameLocks noGrp="1"/>
          </p:cNvGraphicFramePr>
          <p:nvPr>
            <p:extLst>
              <p:ext uri="{D42A27DB-BD31-4B8C-83A1-F6EECF244321}">
                <p14:modId xmlns:p14="http://schemas.microsoft.com/office/powerpoint/2010/main" val="1402677537"/>
              </p:ext>
            </p:extLst>
          </p:nvPr>
        </p:nvGraphicFramePr>
        <p:xfrm>
          <a:off x="357188" y="1989138"/>
          <a:ext cx="8291512" cy="3232151"/>
        </p:xfrm>
        <a:graphic>
          <a:graphicData uri="http://schemas.openxmlformats.org/drawingml/2006/table">
            <a:tbl>
              <a:tblPr/>
              <a:tblGrid>
                <a:gridCol w="1296987">
                  <a:extLst>
                    <a:ext uri="{9D8B030D-6E8A-4147-A177-3AD203B41FA5}">
                      <a16:colId xmlns:a16="http://schemas.microsoft.com/office/drawing/2014/main" val="20000"/>
                    </a:ext>
                  </a:extLst>
                </a:gridCol>
                <a:gridCol w="1071563">
                  <a:extLst>
                    <a:ext uri="{9D8B030D-6E8A-4147-A177-3AD203B41FA5}">
                      <a16:colId xmlns:a16="http://schemas.microsoft.com/office/drawing/2014/main" val="20001"/>
                    </a:ext>
                  </a:extLst>
                </a:gridCol>
                <a:gridCol w="1185862">
                  <a:extLst>
                    <a:ext uri="{9D8B030D-6E8A-4147-A177-3AD203B41FA5}">
                      <a16:colId xmlns:a16="http://schemas.microsoft.com/office/drawing/2014/main" val="20002"/>
                    </a:ext>
                  </a:extLst>
                </a:gridCol>
                <a:gridCol w="1184275">
                  <a:extLst>
                    <a:ext uri="{9D8B030D-6E8A-4147-A177-3AD203B41FA5}">
                      <a16:colId xmlns:a16="http://schemas.microsoft.com/office/drawing/2014/main" val="20003"/>
                    </a:ext>
                  </a:extLst>
                </a:gridCol>
                <a:gridCol w="1184275">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84275">
                  <a:extLst>
                    <a:ext uri="{9D8B030D-6E8A-4147-A177-3AD203B41FA5}">
                      <a16:colId xmlns:a16="http://schemas.microsoft.com/office/drawing/2014/main" val="20006"/>
                    </a:ext>
                  </a:extLst>
                </a:gridCol>
              </a:tblGrid>
              <a:tr h="5619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ÖĞRENİM DURUMU</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06413">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449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İLKÖĞRETİM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LİSE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14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25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51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ÖNLİSANS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39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50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45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37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171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%65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YÜKSEK 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43078" name="Dikdörtgen 7"/>
          <p:cNvSpPr>
            <a:spLocks noChangeArrowheads="1"/>
          </p:cNvSpPr>
          <p:nvPr/>
        </p:nvSpPr>
        <p:spPr bwMode="auto">
          <a:xfrm>
            <a:off x="300038" y="5373688"/>
            <a:ext cx="8143875" cy="338137"/>
          </a:xfrm>
          <a:prstGeom prst="rect">
            <a:avLst/>
          </a:prstGeom>
          <a:noFill/>
          <a:ln w="76200">
            <a:noFill/>
            <a:miter lim="800000"/>
            <a:headEnd/>
            <a:tailEnd/>
          </a:ln>
        </p:spPr>
        <p:txBody>
          <a:bodyPr>
            <a:spAutoFit/>
          </a:bodyPr>
          <a:lstStyle/>
          <a:p>
            <a:r>
              <a:rPr lang="tr-TR" altLang="tr-TR" sz="1400" b="1" dirty="0"/>
              <a:t>Defterdarlığımız personelinin %</a:t>
            </a:r>
            <a:r>
              <a:rPr lang="tr-TR" altLang="tr-TR" sz="1400" b="1" dirty="0" smtClean="0"/>
              <a:t>67’i  </a:t>
            </a:r>
            <a:r>
              <a:rPr lang="tr-TR" altLang="tr-TR" sz="1400" b="1" dirty="0"/>
              <a:t>4 yıllık lisans ve yüksek lisans mezunudur</a:t>
            </a:r>
            <a:r>
              <a:rPr lang="tr-TR" altLang="tr-TR" sz="1600" dirty="0"/>
              <a:t>.</a:t>
            </a: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28</a:t>
            </a:fld>
            <a:endParaRPr lang="tr-TR" alt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5750" y="642938"/>
            <a:ext cx="3643313" cy="5000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b="1" dirty="0">
                <a:solidFill>
                  <a:schemeClr val="tx1"/>
                </a:solidFill>
              </a:rPr>
              <a:t>PERSONELİN HİZMET SÜRELERİ </a:t>
            </a:r>
          </a:p>
        </p:txBody>
      </p:sp>
      <p:graphicFrame>
        <p:nvGraphicFramePr>
          <p:cNvPr id="44120" name="Group 88"/>
          <p:cNvGraphicFramePr>
            <a:graphicFrameLocks noGrp="1"/>
          </p:cNvGraphicFramePr>
          <p:nvPr>
            <p:extLst>
              <p:ext uri="{D42A27DB-BD31-4B8C-83A1-F6EECF244321}">
                <p14:modId xmlns:p14="http://schemas.microsoft.com/office/powerpoint/2010/main" val="1318814410"/>
              </p:ext>
            </p:extLst>
          </p:nvPr>
        </p:nvGraphicFramePr>
        <p:xfrm>
          <a:off x="250825" y="1428750"/>
          <a:ext cx="8642350" cy="3579815"/>
        </p:xfrm>
        <a:graphic>
          <a:graphicData uri="http://schemas.openxmlformats.org/drawingml/2006/table">
            <a:tbl>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233488">
                  <a:extLst>
                    <a:ext uri="{9D8B030D-6E8A-4147-A177-3AD203B41FA5}">
                      <a16:colId xmlns:a16="http://schemas.microsoft.com/office/drawing/2014/main" val="20002"/>
                    </a:ext>
                  </a:extLst>
                </a:gridCol>
                <a:gridCol w="1235075">
                  <a:extLst>
                    <a:ext uri="{9D8B030D-6E8A-4147-A177-3AD203B41FA5}">
                      <a16:colId xmlns:a16="http://schemas.microsoft.com/office/drawing/2014/main" val="20003"/>
                    </a:ext>
                  </a:extLst>
                </a:gridCol>
                <a:gridCol w="1233487">
                  <a:extLst>
                    <a:ext uri="{9D8B030D-6E8A-4147-A177-3AD203B41FA5}">
                      <a16:colId xmlns:a16="http://schemas.microsoft.com/office/drawing/2014/main" val="20004"/>
                    </a:ext>
                  </a:extLst>
                </a:gridCol>
                <a:gridCol w="1235075">
                  <a:extLst>
                    <a:ext uri="{9D8B030D-6E8A-4147-A177-3AD203B41FA5}">
                      <a16:colId xmlns:a16="http://schemas.microsoft.com/office/drawing/2014/main" val="20005"/>
                    </a:ext>
                  </a:extLst>
                </a:gridCol>
                <a:gridCol w="1235075">
                  <a:extLst>
                    <a:ext uri="{9D8B030D-6E8A-4147-A177-3AD203B41FA5}">
                      <a16:colId xmlns:a16="http://schemas.microsoft.com/office/drawing/2014/main" val="20006"/>
                    </a:ext>
                  </a:extLst>
                </a:gridCol>
              </a:tblGrid>
              <a:tr h="398463">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HİZMET GRUPLARI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875">
                <a:tc vMerge="1">
                  <a:txBody>
                    <a:bodyPr/>
                    <a:lstStyle/>
                    <a:p>
                      <a:endParaRPr lang="tr-TR"/>
                    </a:p>
                  </a:txBody>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398463">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1  -  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96875">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6  -  10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98463">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11  -  15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98463">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16  -  20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96875">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21  -  25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Century Gothic" pitchFamily="34" charset="0"/>
                          <a:cs typeface="Century Gothic" pitchFamily="34"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47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8463">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26  -  30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96875">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ea typeface="Times New Roman" pitchFamily="18" charset="0"/>
                          <a:cs typeface="Century Gothic" pitchFamily="34" charset="0"/>
                        </a:rPr>
                        <a:t>31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ea typeface="Times New Roman" pitchFamily="18" charset="0"/>
                          <a:cs typeface="Century Gothic" pitchFamily="34" charset="0"/>
                        </a:rPr>
                        <a:t>22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31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72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Arial" charset="0"/>
                        </a:rPr>
                        <a:t>%28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44118" name="Dikdörtgen 5"/>
          <p:cNvSpPr>
            <a:spLocks noChangeArrowheads="1"/>
          </p:cNvSpPr>
          <p:nvPr/>
        </p:nvSpPr>
        <p:spPr bwMode="auto">
          <a:xfrm>
            <a:off x="250825" y="5229225"/>
            <a:ext cx="8501063" cy="1169551"/>
          </a:xfrm>
          <a:prstGeom prst="rect">
            <a:avLst/>
          </a:prstGeom>
          <a:noFill/>
          <a:ln w="76200">
            <a:noFill/>
            <a:miter lim="800000"/>
            <a:headEnd/>
            <a:tailEnd/>
          </a:ln>
        </p:spPr>
        <p:txBody>
          <a:bodyPr>
            <a:spAutoFit/>
          </a:bodyPr>
          <a:lstStyle/>
          <a:p>
            <a:pPr algn="just"/>
            <a:r>
              <a:rPr lang="tr-TR" altLang="tr-TR" sz="1400" b="1" dirty="0"/>
              <a:t>Defterdarlığımız personelinin yaklaşık  </a:t>
            </a:r>
            <a:r>
              <a:rPr lang="tr-TR" altLang="tr-TR" sz="1400" b="1" dirty="0" smtClean="0"/>
              <a:t>%50’Sİ  </a:t>
            </a:r>
            <a:r>
              <a:rPr lang="tr-TR" altLang="tr-TR" sz="1400" b="1" dirty="0"/>
              <a:t>hizmet süresi </a:t>
            </a:r>
            <a:r>
              <a:rPr lang="tr-TR" altLang="tr-TR" sz="1400" b="1" dirty="0" smtClean="0"/>
              <a:t>20 </a:t>
            </a:r>
            <a:r>
              <a:rPr lang="tr-TR" altLang="tr-TR" sz="1400" b="1" dirty="0"/>
              <a:t>yılın </a:t>
            </a:r>
            <a:r>
              <a:rPr lang="tr-TR" altLang="tr-TR" sz="1400" b="1" dirty="0" smtClean="0"/>
              <a:t>üzerinde </a:t>
            </a:r>
            <a:r>
              <a:rPr lang="tr-TR" altLang="tr-TR" sz="1400" b="1" dirty="0"/>
              <a:t>bulunmaktadır.</a:t>
            </a:r>
          </a:p>
          <a:p>
            <a:pPr algn="just"/>
            <a:r>
              <a:rPr lang="tr-TR" altLang="tr-TR" sz="1400" b="1" dirty="0"/>
              <a:t>Defterdarlığımız personelinin yaklaşık  </a:t>
            </a:r>
            <a:r>
              <a:rPr lang="tr-TR" altLang="tr-TR" sz="1400" b="1" dirty="0" smtClean="0"/>
              <a:t>%43’ü  </a:t>
            </a:r>
            <a:r>
              <a:rPr lang="tr-TR" altLang="tr-TR" sz="1400" b="1" dirty="0"/>
              <a:t>kadın  </a:t>
            </a:r>
            <a:r>
              <a:rPr lang="tr-TR" altLang="tr-TR" sz="1400" b="1" dirty="0" smtClean="0"/>
              <a:t>%57’si  </a:t>
            </a:r>
            <a:r>
              <a:rPr lang="tr-TR" altLang="tr-TR" sz="1400" b="1" dirty="0"/>
              <a:t>erkek personeldir</a:t>
            </a:r>
            <a:endParaRPr lang="tr-TR" sz="1400" b="1" dirty="0"/>
          </a:p>
          <a:p>
            <a:pPr algn="just"/>
            <a:endParaRPr lang="tr-TR" altLang="tr-TR" sz="1400" b="1" dirty="0"/>
          </a:p>
          <a:p>
            <a:endParaRPr lang="tr-TR" altLang="tr-TR" sz="1400" b="1" dirty="0"/>
          </a:p>
          <a:p>
            <a:endParaRPr lang="tr-TR" altLang="tr-TR" sz="1400" b="1" dirty="0"/>
          </a:p>
        </p:txBody>
      </p:sp>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29</a:t>
            </a:fld>
            <a:endParaRPr lang="tr-TR" alt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463550" y="781124"/>
            <a:ext cx="4960938" cy="71437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GÖREV, YETKİ VE SORUMLULUKLARIMIZ</a:t>
            </a:r>
          </a:p>
        </p:txBody>
      </p:sp>
      <p:sp>
        <p:nvSpPr>
          <p:cNvPr id="2" name="Yuvarlatılmış Dikdörtgen 1"/>
          <p:cNvSpPr/>
          <p:nvPr/>
        </p:nvSpPr>
        <p:spPr>
          <a:xfrm>
            <a:off x="481013" y="1746323"/>
            <a:ext cx="810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      Hazine </a:t>
            </a:r>
            <a:r>
              <a:rPr lang="tr-TR" sz="1600" dirty="0">
                <a:solidFill>
                  <a:schemeClr val="tx1"/>
                </a:solidFill>
              </a:rPr>
              <a:t>ve Maliye Bakanlığı taşra teşkilatı olan Defterdarlığımız, Cumhurbaşkanlığı teşkilatı hakkında 1 numaralı Cumhurbaşkanlığı kararnamesi, Gelir İdaresi Başkanlığının kuruluşu hakkında 4 numaralı Cumhurbaşkanlığı Kararnamesin de Hazine ve Maliye Bakanlığının taşra teşkilatlarına verilen görevleri yürütmektedir. </a:t>
            </a:r>
          </a:p>
        </p:txBody>
      </p:sp>
      <p:sp>
        <p:nvSpPr>
          <p:cNvPr id="6" name="Yuvarlatılmış Dikdörtgen 5"/>
          <p:cNvSpPr/>
          <p:nvPr/>
        </p:nvSpPr>
        <p:spPr>
          <a:xfrm>
            <a:off x="468313" y="2982517"/>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schemeClr val="tx1"/>
              </a:solidFill>
            </a:endParaRPr>
          </a:p>
        </p:txBody>
      </p:sp>
      <p:sp>
        <p:nvSpPr>
          <p:cNvPr id="18437" name="15 Dikdörtgen"/>
          <p:cNvSpPr>
            <a:spLocks noChangeArrowheads="1"/>
          </p:cNvSpPr>
          <p:nvPr/>
        </p:nvSpPr>
        <p:spPr bwMode="auto">
          <a:xfrm>
            <a:off x="511954" y="3147627"/>
            <a:ext cx="6389687" cy="339725"/>
          </a:xfrm>
          <a:prstGeom prst="rect">
            <a:avLst/>
          </a:prstGeom>
          <a:noFill/>
          <a:ln w="9525">
            <a:noFill/>
            <a:miter lim="800000"/>
            <a:headEnd/>
            <a:tailEnd/>
          </a:ln>
        </p:spPr>
        <p:txBody>
          <a:bodyPr>
            <a:spAutoFit/>
          </a:bodyPr>
          <a:lstStyle/>
          <a:p>
            <a:r>
              <a:rPr lang="tr-TR" altLang="tr-TR" sz="1600" b="1" dirty="0"/>
              <a:t>1-</a:t>
            </a:r>
            <a:r>
              <a:rPr lang="tr-TR" altLang="tr-TR" sz="1600" dirty="0"/>
              <a:t> Devletin hesaplarını tutmak, saymanlık hizmetlerini yürütmek,</a:t>
            </a:r>
          </a:p>
        </p:txBody>
      </p:sp>
      <p:sp>
        <p:nvSpPr>
          <p:cNvPr id="8" name="Yuvarlatılmış Dikdörtgen 7"/>
          <p:cNvSpPr/>
          <p:nvPr/>
        </p:nvSpPr>
        <p:spPr>
          <a:xfrm>
            <a:off x="463550" y="3833684"/>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tr-TR" sz="1600" dirty="0">
              <a:solidFill>
                <a:schemeClr val="tx1"/>
              </a:solidFill>
            </a:endParaRPr>
          </a:p>
        </p:txBody>
      </p:sp>
      <p:sp>
        <p:nvSpPr>
          <p:cNvPr id="9" name="Yuvarlatılmış Dikdörtgen 8"/>
          <p:cNvSpPr/>
          <p:nvPr/>
        </p:nvSpPr>
        <p:spPr>
          <a:xfrm>
            <a:off x="481013" y="4684851"/>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8441" name="11 Dikdörtgen"/>
          <p:cNvSpPr>
            <a:spLocks noChangeArrowheads="1"/>
          </p:cNvSpPr>
          <p:nvPr/>
        </p:nvSpPr>
        <p:spPr bwMode="auto">
          <a:xfrm>
            <a:off x="511954" y="3887820"/>
            <a:ext cx="8001000" cy="584775"/>
          </a:xfrm>
          <a:prstGeom prst="rect">
            <a:avLst/>
          </a:prstGeom>
          <a:noFill/>
          <a:ln w="9525">
            <a:noFill/>
            <a:miter lim="800000"/>
            <a:headEnd/>
            <a:tailEnd/>
          </a:ln>
        </p:spPr>
        <p:txBody>
          <a:bodyPr wrap="square">
            <a:spAutoFit/>
          </a:bodyPr>
          <a:lstStyle/>
          <a:p>
            <a:pPr algn="just"/>
            <a:r>
              <a:rPr lang="tr-TR" sz="1600" b="1" dirty="0"/>
              <a:t>2</a:t>
            </a:r>
            <a:r>
              <a:rPr lang="tr-TR" sz="1600" b="1" dirty="0" smtClean="0"/>
              <a:t>- </a:t>
            </a:r>
            <a:r>
              <a:rPr lang="tr-TR" sz="1600" dirty="0" smtClean="0"/>
              <a:t>Genel </a:t>
            </a:r>
            <a:r>
              <a:rPr lang="tr-TR" sz="1600" dirty="0"/>
              <a:t>bütçe kapsamındaki kamu idareleri ve özel bütçeli idarelerin hukuk danışmanlığını </a:t>
            </a:r>
            <a:r>
              <a:rPr lang="tr-TR" sz="1600" dirty="0" smtClean="0"/>
              <a:t>ve </a:t>
            </a:r>
            <a:r>
              <a:rPr lang="tr-TR" sz="1600" dirty="0" err="1"/>
              <a:t>muhakemat</a:t>
            </a:r>
            <a:r>
              <a:rPr lang="tr-TR" sz="1600" dirty="0"/>
              <a:t> hizmetlerini talepleri halinde yerine getirmek</a:t>
            </a:r>
          </a:p>
        </p:txBody>
      </p:sp>
      <p:sp>
        <p:nvSpPr>
          <p:cNvPr id="18442" name="12 Dikdörtgen"/>
          <p:cNvSpPr>
            <a:spLocks noChangeArrowheads="1"/>
          </p:cNvSpPr>
          <p:nvPr/>
        </p:nvSpPr>
        <p:spPr bwMode="auto">
          <a:xfrm>
            <a:off x="513050" y="4752751"/>
            <a:ext cx="8001000" cy="584200"/>
          </a:xfrm>
          <a:prstGeom prst="rect">
            <a:avLst/>
          </a:prstGeom>
          <a:noFill/>
          <a:ln w="9525">
            <a:noFill/>
            <a:miter lim="800000"/>
            <a:headEnd/>
            <a:tailEnd/>
          </a:ln>
        </p:spPr>
        <p:txBody>
          <a:bodyPr>
            <a:spAutoFit/>
          </a:bodyPr>
          <a:lstStyle/>
          <a:p>
            <a:pPr algn="just"/>
            <a:r>
              <a:rPr lang="tr-TR" sz="1600" b="1" dirty="0"/>
              <a:t>3</a:t>
            </a:r>
            <a:r>
              <a:rPr lang="tr-TR" sz="1600" b="1" dirty="0" smtClean="0"/>
              <a:t>-</a:t>
            </a:r>
            <a:r>
              <a:rPr lang="tr-TR" sz="1600" dirty="0" smtClean="0"/>
              <a:t> </a:t>
            </a:r>
            <a:r>
              <a:rPr lang="tr-TR" sz="1600" dirty="0"/>
              <a:t>İl atamalı personelin atama, nakil, özlük ve emeklilik işlemlerini yapmak, hizmet içi eğitim planlarının hazırlanmasını koordine etmek üzere örgütlenmiş bulunmaktadır.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a:t>
            </a:fld>
            <a:endParaRPr lang="tr-TR" alt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14313" y="142875"/>
            <a:ext cx="3421062" cy="5476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rPr>
              <a:t>MUHAKEMAT İŞLEMLERİ</a:t>
            </a:r>
          </a:p>
        </p:txBody>
      </p:sp>
      <p:graphicFrame>
        <p:nvGraphicFramePr>
          <p:cNvPr id="45131" name="Group 75"/>
          <p:cNvGraphicFramePr>
            <a:graphicFrameLocks noGrp="1"/>
          </p:cNvGraphicFramePr>
          <p:nvPr>
            <p:extLst>
              <p:ext uri="{D42A27DB-BD31-4B8C-83A1-F6EECF244321}">
                <p14:modId xmlns:p14="http://schemas.microsoft.com/office/powerpoint/2010/main" val="1549404173"/>
              </p:ext>
            </p:extLst>
          </p:nvPr>
        </p:nvGraphicFramePr>
        <p:xfrm>
          <a:off x="319410" y="2276475"/>
          <a:ext cx="8501062" cy="3892679"/>
        </p:xfrm>
        <a:graphic>
          <a:graphicData uri="http://schemas.openxmlformats.org/drawingml/2006/table">
            <a:tbl>
              <a:tblPr/>
              <a:tblGrid>
                <a:gridCol w="2338109">
                  <a:extLst>
                    <a:ext uri="{9D8B030D-6E8A-4147-A177-3AD203B41FA5}">
                      <a16:colId xmlns:a16="http://schemas.microsoft.com/office/drawing/2014/main" val="20000"/>
                    </a:ext>
                  </a:extLst>
                </a:gridCol>
                <a:gridCol w="2026785">
                  <a:extLst>
                    <a:ext uri="{9D8B030D-6E8A-4147-A177-3AD203B41FA5}">
                      <a16:colId xmlns:a16="http://schemas.microsoft.com/office/drawing/2014/main" val="20001"/>
                    </a:ext>
                  </a:extLst>
                </a:gridCol>
                <a:gridCol w="2068084">
                  <a:extLst>
                    <a:ext uri="{9D8B030D-6E8A-4147-A177-3AD203B41FA5}">
                      <a16:colId xmlns:a16="http://schemas.microsoft.com/office/drawing/2014/main" val="20002"/>
                    </a:ext>
                  </a:extLst>
                </a:gridCol>
                <a:gridCol w="2068084">
                  <a:extLst>
                    <a:ext uri="{9D8B030D-6E8A-4147-A177-3AD203B41FA5}">
                      <a16:colId xmlns:a16="http://schemas.microsoft.com/office/drawing/2014/main" val="190544222"/>
                    </a:ext>
                  </a:extLst>
                </a:gridCol>
              </a:tblGrid>
              <a:tr h="560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DOSYA TÜRÜ</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TOPLAM DOSYA SAYISI (ARALIK  2021)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DOSYA SAY.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5086">
                <a:tc row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cap="none" normalizeH="0" baseline="0" dirty="0" smtClean="0">
                          <a:ln>
                            <a:noFill/>
                          </a:ln>
                          <a:solidFill>
                            <a:srgbClr val="000000"/>
                          </a:solidFill>
                          <a:effectLst/>
                          <a:latin typeface="Calibri" pitchFamily="34" charset="0"/>
                          <a:cs typeface="Arial" charset="0"/>
                        </a:rPr>
                        <a:t>İL MERKEZ DOSYALARI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500" b="1" i="0" u="none" strike="noStrike" cap="none" normalizeH="0" baseline="0" dirty="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cap="none" normalizeH="0" baseline="0" dirty="0" smtClean="0">
                          <a:ln>
                            <a:noFill/>
                          </a:ln>
                          <a:solidFill>
                            <a:srgbClr val="000000"/>
                          </a:solidFill>
                          <a:effectLst/>
                          <a:latin typeface="Calibri" pitchFamily="34" charset="0"/>
                          <a:cs typeface="Arial" charset="0"/>
                        </a:rPr>
                        <a:t>İLÇE DOSYALARI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Hukuk Hazırlık </a:t>
                      </a:r>
                      <a:r>
                        <a:rPr kumimoji="0" lang="tr-TR" altLang="tr-TR" sz="1200" b="1" i="0" u="none" strike="noStrike" cap="none" normalizeH="0" baseline="0" dirty="0" err="1" smtClean="0">
                          <a:ln>
                            <a:noFill/>
                          </a:ln>
                          <a:solidFill>
                            <a:srgbClr val="000000"/>
                          </a:solidFill>
                          <a:effectLst/>
                          <a:latin typeface="Calibri" pitchFamily="34" charset="0"/>
                          <a:cs typeface="Arial" charset="0"/>
                        </a:rPr>
                        <a:t>Dosy</a:t>
                      </a:r>
                      <a:r>
                        <a:rPr kumimoji="0" lang="tr-TR" altLang="tr-TR" sz="1200" b="1" i="0" u="none" strike="noStrike" cap="none" normalizeH="0" baseline="0" dirty="0" smtClean="0">
                          <a:ln>
                            <a:noFill/>
                          </a:ln>
                          <a:solidFill>
                            <a:srgbClr val="000000"/>
                          </a:solidFill>
                          <a:effectLst/>
                          <a:latin typeface="Calibri" pitchFamily="34" charset="0"/>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      52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46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51648">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Ceza Hazırlık   </a:t>
                      </a:r>
                      <a:r>
                        <a:rPr kumimoji="0" lang="tr-TR" altLang="tr-TR" sz="1200" b="1" i="0" u="none" strike="noStrike" cap="none" normalizeH="0" baseline="0" dirty="0" err="1" smtClean="0">
                          <a:ln>
                            <a:noFill/>
                          </a:ln>
                          <a:solidFill>
                            <a:srgbClr val="000000"/>
                          </a:solidFill>
                          <a:effectLst/>
                          <a:latin typeface="Calibri" pitchFamily="34" charset="0"/>
                          <a:cs typeface="Arial" charset="0"/>
                        </a:rPr>
                        <a:t>Dosy</a:t>
                      </a:r>
                      <a:r>
                        <a:rPr kumimoji="0" lang="tr-TR" altLang="tr-TR" sz="1200" b="1" i="0" u="none" strike="noStrike" cap="none" normalizeH="0" baseline="0" dirty="0" smtClean="0">
                          <a:ln>
                            <a:noFill/>
                          </a:ln>
                          <a:solidFill>
                            <a:srgbClr val="000000"/>
                          </a:solidFill>
                          <a:effectLst/>
                          <a:latin typeface="Calibri" pitchFamily="34" charset="0"/>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     263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277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1191">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Hukuk Dava </a:t>
                      </a:r>
                      <a:r>
                        <a:rPr kumimoji="0" lang="tr-TR" altLang="tr-TR" sz="1200" b="1" i="0" u="none" strike="noStrike" cap="none" normalizeH="0" baseline="0" dirty="0" err="1" smtClean="0">
                          <a:ln>
                            <a:noFill/>
                          </a:ln>
                          <a:solidFill>
                            <a:srgbClr val="000000"/>
                          </a:solidFill>
                          <a:effectLst/>
                          <a:latin typeface="Calibri" pitchFamily="34" charset="0"/>
                          <a:cs typeface="Arial" charset="0"/>
                        </a:rPr>
                        <a:t>Dosy</a:t>
                      </a:r>
                      <a:r>
                        <a:rPr kumimoji="0" lang="tr-TR" altLang="tr-TR" sz="1200" b="1" i="0" u="none" strike="noStrike" cap="none" normalizeH="0" baseline="0" dirty="0" smtClean="0">
                          <a:ln>
                            <a:noFill/>
                          </a:ln>
                          <a:solidFill>
                            <a:srgbClr val="000000"/>
                          </a:solidFill>
                          <a:effectLst/>
                          <a:latin typeface="Calibri" pitchFamily="34" charset="0"/>
                          <a:cs typeface="Arial" charset="0"/>
                        </a:rPr>
                        <a:t>.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2.873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2.626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53191">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Ceza Dava </a:t>
                      </a:r>
                      <a:r>
                        <a:rPr kumimoji="0" lang="tr-TR" altLang="tr-TR" sz="1200" b="1" i="0" u="none" strike="noStrike" cap="none" normalizeH="0" baseline="0" dirty="0" err="1" smtClean="0">
                          <a:ln>
                            <a:noFill/>
                          </a:ln>
                          <a:solidFill>
                            <a:srgbClr val="000000"/>
                          </a:solidFill>
                          <a:effectLst/>
                          <a:latin typeface="Calibri" pitchFamily="34" charset="0"/>
                          <a:cs typeface="Arial" charset="0"/>
                        </a:rPr>
                        <a:t>Dosy</a:t>
                      </a:r>
                      <a:r>
                        <a:rPr kumimoji="0" lang="tr-TR" altLang="tr-TR" sz="1200" b="1" i="0" u="none" strike="noStrike" cap="none" normalizeH="0" baseline="0" dirty="0" smtClean="0">
                          <a:ln>
                            <a:noFill/>
                          </a:ln>
                          <a:solidFill>
                            <a:srgbClr val="000000"/>
                          </a:solidFill>
                          <a:effectLst/>
                          <a:latin typeface="Calibri" pitchFamily="34" charset="0"/>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3.195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3.316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07227">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İcra Dava Dosy.</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   103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82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42735">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İcra Takip Dava Dosy.</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2.503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2.587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59718">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İdari Dava Dosy.</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  722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693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67436">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Kayyumluk Dava Dosy.</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  284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280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8"/>
                  </a:ext>
                </a:extLst>
              </a:tr>
              <a:tr h="362947">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İLÇE DOSYALARI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4.099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3.959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9"/>
                  </a:ext>
                </a:extLst>
              </a:tr>
              <a:tr h="3149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rgbClr val="000000"/>
                          </a:solidFill>
                          <a:effectLst/>
                          <a:latin typeface="Calibri" pitchFamily="34" charset="0"/>
                          <a:cs typeface="Arial" charset="0"/>
                        </a:rPr>
                        <a:t>TOPLAM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smtClean="0">
                        <a:ln>
                          <a:noFill/>
                        </a:ln>
                        <a:solidFill>
                          <a:srgbClr val="000000"/>
                        </a:solidFill>
                        <a:effectLst/>
                        <a:latin typeface="Calibri" pitchFamily="34" charset="0"/>
                        <a:cs typeface="Arial"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14.094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Calibri" pitchFamily="34" charset="0"/>
                          <a:cs typeface="Arial" charset="0"/>
                        </a:rPr>
                        <a:t>13.866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0"/>
                  </a:ext>
                </a:extLst>
              </a:tr>
            </a:tbl>
          </a:graphicData>
        </a:graphic>
      </p:graphicFrame>
      <p:sp>
        <p:nvSpPr>
          <p:cNvPr id="45101" name="Dikdörtgen 3"/>
          <p:cNvSpPr>
            <a:spLocks noChangeArrowheads="1"/>
          </p:cNvSpPr>
          <p:nvPr/>
        </p:nvSpPr>
        <p:spPr bwMode="auto">
          <a:xfrm>
            <a:off x="251520" y="6237312"/>
            <a:ext cx="8604250" cy="461665"/>
          </a:xfrm>
          <a:prstGeom prst="rect">
            <a:avLst/>
          </a:prstGeom>
          <a:noFill/>
          <a:ln w="76200">
            <a:noFill/>
            <a:miter lim="800000"/>
            <a:headEnd/>
            <a:tailEnd/>
          </a:ln>
        </p:spPr>
        <p:txBody>
          <a:bodyPr>
            <a:spAutoFit/>
          </a:bodyPr>
          <a:lstStyle/>
          <a:p>
            <a:r>
              <a:rPr lang="tr-TR" altLang="tr-TR" sz="1200" b="1" dirty="0">
                <a:cs typeface="Times New Roman" pitchFamily="18" charset="0"/>
              </a:rPr>
              <a:t>1 Temmuz 2022 tarihi itibariyle </a:t>
            </a:r>
            <a:r>
              <a:rPr lang="tr-TR" altLang="tr-TR" sz="1200" b="1" dirty="0" err="1">
                <a:cs typeface="Times New Roman" pitchFamily="18" charset="0"/>
              </a:rPr>
              <a:t>Muhakemat</a:t>
            </a:r>
            <a:r>
              <a:rPr lang="tr-TR" altLang="tr-TR" sz="1200" b="1" dirty="0">
                <a:cs typeface="Times New Roman" pitchFamily="18" charset="0"/>
              </a:rPr>
              <a:t> Müdürlüğünün derdest dosya sayısı  13.866 adet olup, dosyaların 3.959 adedi ilçelere aittir. 2022 yılında sonuçlanan  1.270 dosyadan,836 adedi lehte, 434 adedi aleyhte sonuçlanmıştır.</a:t>
            </a:r>
          </a:p>
        </p:txBody>
      </p:sp>
      <p:sp>
        <p:nvSpPr>
          <p:cNvPr id="8" name="7 Yuvarlatılmış Dikdörtgen"/>
          <p:cNvSpPr/>
          <p:nvPr/>
        </p:nvSpPr>
        <p:spPr>
          <a:xfrm>
            <a:off x="285750" y="819150"/>
            <a:ext cx="8429625" cy="9286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200" dirty="0">
                <a:solidFill>
                  <a:schemeClr val="tx1"/>
                </a:solidFill>
              </a:rPr>
              <a:t>Defterdarlığımız </a:t>
            </a:r>
            <a:r>
              <a:rPr lang="tr-TR" sz="1200" dirty="0" err="1">
                <a:solidFill>
                  <a:schemeClr val="tx1"/>
                </a:solidFill>
              </a:rPr>
              <a:t>Muhakemat</a:t>
            </a:r>
            <a:r>
              <a:rPr lang="tr-TR" sz="1200" dirty="0">
                <a:solidFill>
                  <a:schemeClr val="tx1"/>
                </a:solidFill>
              </a:rPr>
              <a:t> hizmetleri İl </a:t>
            </a:r>
            <a:r>
              <a:rPr lang="tr-TR" sz="1200" dirty="0" err="1">
                <a:solidFill>
                  <a:schemeClr val="tx1"/>
                </a:solidFill>
              </a:rPr>
              <a:t>Muhakemat</a:t>
            </a:r>
            <a:r>
              <a:rPr lang="tr-TR" sz="1200" dirty="0">
                <a:solidFill>
                  <a:schemeClr val="tx1"/>
                </a:solidFill>
              </a:rPr>
              <a:t> Müdürlüğünde 6 Müşavir Hazine Avukatı, 8 Hazine Avukatı (1 tanesi </a:t>
            </a:r>
            <a:r>
              <a:rPr lang="tr-TR" sz="1200" dirty="0" err="1">
                <a:solidFill>
                  <a:schemeClr val="tx1"/>
                </a:solidFill>
              </a:rPr>
              <a:t>Muhakemat</a:t>
            </a:r>
            <a:r>
              <a:rPr lang="tr-TR" sz="1200" dirty="0">
                <a:solidFill>
                  <a:schemeClr val="tx1"/>
                </a:solidFill>
              </a:rPr>
              <a:t> Müdür Vekili olmak üzere) 5 memur ve 4 Defterdarlık Uzmanı, Gemlik, Mudanya, Karacabey ve Mustafakemalpaşa ilçelerinde 1’er Hazine Avukatı, İnegöl İlçesinde ise 2 Hazine Avukatı tarafından yerine getirilmektedir. Orhangazi, Orhaneli, Keles ve İznik ilçelerinin dava dosyaları  </a:t>
            </a:r>
            <a:r>
              <a:rPr lang="tr-TR" sz="1200" dirty="0" err="1">
                <a:solidFill>
                  <a:schemeClr val="tx1"/>
                </a:solidFill>
              </a:rPr>
              <a:t>Muhakemat</a:t>
            </a:r>
            <a:r>
              <a:rPr lang="tr-TR" sz="1200" dirty="0">
                <a:solidFill>
                  <a:schemeClr val="tx1"/>
                </a:solidFill>
              </a:rPr>
              <a:t> Müdürlüğü avukatlarınca merkezden, Yenişehir ilçesinin davaları ise İnegöl Hazine Avukatı tarafından takip edilmektedir. </a:t>
            </a:r>
          </a:p>
        </p:txBody>
      </p:sp>
      <p:sp>
        <p:nvSpPr>
          <p:cNvPr id="3" name="Yuvarlatılmış Dikdörtgen 2"/>
          <p:cNvSpPr/>
          <p:nvPr/>
        </p:nvSpPr>
        <p:spPr>
          <a:xfrm>
            <a:off x="285750" y="1857375"/>
            <a:ext cx="3421063" cy="3714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rPr>
              <a:t>MUHAKEMAT MD. DAVA DOSYA SAYISI</a:t>
            </a:r>
            <a:r>
              <a:rPr lang="tr-TR" sz="1400" b="1" dirty="0">
                <a:solidFill>
                  <a:schemeClr val="bg1"/>
                </a:solidFill>
              </a:rPr>
              <a:t> </a:t>
            </a:r>
          </a:p>
        </p:txBody>
      </p:sp>
      <p:sp>
        <p:nvSpPr>
          <p:cNvPr id="5" name="Slayt Numarası Yer Tutucusu 4"/>
          <p:cNvSpPr>
            <a:spLocks noGrp="1"/>
          </p:cNvSpPr>
          <p:nvPr>
            <p:ph type="sldNum" sz="quarter" idx="12"/>
          </p:nvPr>
        </p:nvSpPr>
        <p:spPr/>
        <p:txBody>
          <a:bodyPr/>
          <a:lstStyle/>
          <a:p>
            <a:pPr>
              <a:defRPr/>
            </a:pPr>
            <a:fld id="{70F63F88-EFBF-44E3-8AA3-2EF93B17461B}" type="slidenum">
              <a:rPr lang="tr-TR" altLang="tr-TR" smtClean="0"/>
              <a:pPr>
                <a:defRPr/>
              </a:pPr>
              <a:t>30</a:t>
            </a:fld>
            <a:endParaRPr lang="tr-TR" altLang="tr-TR"/>
          </a:p>
        </p:txBody>
      </p:sp>
    </p:spTree>
    <p:extLst>
      <p:ext uri="{BB962C8B-B14F-4D97-AF65-F5344CB8AC3E}">
        <p14:creationId xmlns:p14="http://schemas.microsoft.com/office/powerpoint/2010/main" val="2800458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428625" y="325438"/>
            <a:ext cx="3351213" cy="52387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MUHASEBE  İŞLEMLERİ</a:t>
            </a:r>
          </a:p>
        </p:txBody>
      </p:sp>
      <p:sp>
        <p:nvSpPr>
          <p:cNvPr id="10" name="Yuvarlatılmış Dikdörtgen 9"/>
          <p:cNvSpPr/>
          <p:nvPr/>
        </p:nvSpPr>
        <p:spPr>
          <a:xfrm>
            <a:off x="428625" y="2325688"/>
            <a:ext cx="3279775" cy="5000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latin typeface="+mj-lt"/>
              </a:rPr>
              <a:t>BÜTÇE GİDER TÜRLERİNE GÖRE DAĞILIMI</a:t>
            </a:r>
          </a:p>
        </p:txBody>
      </p:sp>
      <p:graphicFrame>
        <p:nvGraphicFramePr>
          <p:cNvPr id="46120" name="Group 40"/>
          <p:cNvGraphicFramePr>
            <a:graphicFrameLocks noGrp="1"/>
          </p:cNvGraphicFramePr>
          <p:nvPr>
            <p:extLst>
              <p:ext uri="{D42A27DB-BD31-4B8C-83A1-F6EECF244321}">
                <p14:modId xmlns:p14="http://schemas.microsoft.com/office/powerpoint/2010/main" val="1884726791"/>
              </p:ext>
            </p:extLst>
          </p:nvPr>
        </p:nvGraphicFramePr>
        <p:xfrm>
          <a:off x="428625" y="3000375"/>
          <a:ext cx="8100000" cy="1954724"/>
        </p:xfrm>
        <a:graphic>
          <a:graphicData uri="http://schemas.openxmlformats.org/drawingml/2006/table">
            <a:tbl>
              <a:tblPr/>
              <a:tblGrid>
                <a:gridCol w="284723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508353">
                  <a:extLst>
                    <a:ext uri="{9D8B030D-6E8A-4147-A177-3AD203B41FA5}">
                      <a16:colId xmlns:a16="http://schemas.microsoft.com/office/drawing/2014/main" val="2377019668"/>
                    </a:ext>
                  </a:extLst>
                </a:gridCol>
              </a:tblGrid>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GİDERLERİ HARCAMA TÜRÜ</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ARALIK 2020</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ARALIK 2021</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DEĞ. ORAN %</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Cari Harcamalar</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8.137.543.104,28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9.932.602.281,44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0,82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smtClean="0">
                          <a:solidFill>
                            <a:srgbClr val="000000"/>
                          </a:solidFill>
                          <a:effectLst/>
                          <a:latin typeface="Calibri" panose="020F0502020204030204" pitchFamily="34" charset="0"/>
                        </a:rPr>
                        <a:t>6.773.191.706,45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Yatırım Harcamaları</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a:solidFill>
                            <a:srgbClr val="000000"/>
                          </a:solidFill>
                          <a:effectLst/>
                          <a:latin typeface="Calibri" panose="020F0502020204030204" pitchFamily="34" charset="0"/>
                        </a:rPr>
                        <a:t>735.524.360,35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a:solidFill>
                            <a:srgbClr val="000000"/>
                          </a:solidFill>
                          <a:effectLst/>
                          <a:latin typeface="Calibri" panose="020F0502020204030204" pitchFamily="34" charset="0"/>
                        </a:rPr>
                        <a:t>1.157.993.097,86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a:solidFill>
                            <a:srgbClr val="000000"/>
                          </a:solidFill>
                          <a:effectLst/>
                          <a:latin typeface="Calibri" panose="020F0502020204030204" pitchFamily="34" charset="0"/>
                        </a:rPr>
                        <a:t>0,64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fontAlgn="ctr"/>
                      <a:r>
                        <a:rPr lang="tr-TR" sz="1200" b="1" i="0" u="none" strike="noStrike" dirty="0" smtClean="0">
                          <a:solidFill>
                            <a:srgbClr val="000000"/>
                          </a:solidFill>
                          <a:effectLst/>
                          <a:latin typeface="Calibri" panose="020F0502020204030204" pitchFamily="34" charset="0"/>
                        </a:rPr>
                        <a:t>787.745.761,81 </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Transfer Harcamaları  + Borç Verme</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424.671.905,12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509.087.054,78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0,83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smtClean="0">
                          <a:solidFill>
                            <a:srgbClr val="000000"/>
                          </a:solidFill>
                          <a:effectLst/>
                          <a:latin typeface="Calibri" panose="020F0502020204030204" pitchFamily="34" charset="0"/>
                        </a:rPr>
                        <a:t>323.200.583,05 </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smtClean="0">
                          <a:ln>
                            <a:noFill/>
                          </a:ln>
                          <a:solidFill>
                            <a:srgbClr val="000000"/>
                          </a:solidFill>
                          <a:effectLst/>
                          <a:latin typeface="Calibri" pitchFamily="34" charset="0"/>
                          <a:cs typeface="Arial" charset="0"/>
                        </a:rPr>
                        <a:t>TOPLAM</a:t>
                      </a:r>
                    </a:p>
                  </a:txBody>
                  <a:tcPr marL="91429" marR="91429" marT="45658" marB="456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a:solidFill>
                            <a:srgbClr val="000000"/>
                          </a:solidFill>
                          <a:effectLst/>
                          <a:latin typeface="Calibri" panose="020F0502020204030204" pitchFamily="34" charset="0"/>
                        </a:rPr>
                        <a:t>9.297.739.369,75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a:solidFill>
                            <a:srgbClr val="000000"/>
                          </a:solidFill>
                          <a:effectLst/>
                          <a:latin typeface="Calibri" panose="020F0502020204030204" pitchFamily="34" charset="0"/>
                        </a:rPr>
                        <a:t>11.599.682.434,08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a:solidFill>
                            <a:srgbClr val="000000"/>
                          </a:solidFill>
                          <a:effectLst/>
                          <a:latin typeface="Calibri" panose="020F0502020204030204" pitchFamily="34" charset="0"/>
                        </a:rPr>
                        <a:t>0,80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fontAlgn="b"/>
                      <a:r>
                        <a:rPr lang="tr-TR" sz="1200" b="1" i="0" u="none" strike="noStrike" dirty="0" smtClean="0">
                          <a:solidFill>
                            <a:srgbClr val="000000"/>
                          </a:solidFill>
                          <a:effectLst/>
                          <a:latin typeface="Calibri" panose="020F0502020204030204" pitchFamily="34" charset="0"/>
                        </a:rPr>
                        <a:t>7.884.138.051,31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8" name="7 Dikdörtgen"/>
          <p:cNvSpPr>
            <a:spLocks noChangeArrowheads="1"/>
          </p:cNvSpPr>
          <p:nvPr/>
        </p:nvSpPr>
        <p:spPr bwMode="auto">
          <a:xfrm>
            <a:off x="395536" y="5281389"/>
            <a:ext cx="7929562" cy="523875"/>
          </a:xfrm>
          <a:prstGeom prst="rect">
            <a:avLst/>
          </a:prstGeom>
          <a:noFill/>
          <a:ln w="9525">
            <a:noFill/>
            <a:miter lim="800000"/>
            <a:headEnd/>
            <a:tailEnd/>
          </a:ln>
        </p:spPr>
        <p:txBody>
          <a:bodyPr>
            <a:spAutoFit/>
          </a:bodyPr>
          <a:lstStyle/>
          <a:p>
            <a:pPr algn="just">
              <a:defRPr/>
            </a:pPr>
            <a:r>
              <a:rPr lang="tr-TR" altLang="tr-TR" sz="1400" b="1" dirty="0"/>
              <a:t>İlimiz muhasebe birimleri tarafından Aralık 2020 yılında  bütçe giderleri toplam </a:t>
            </a:r>
            <a:r>
              <a:rPr lang="tr-TR" altLang="tr-TR" sz="1400" b="1" dirty="0">
                <a:solidFill>
                  <a:schemeClr val="tx1">
                    <a:lumMod val="95000"/>
                    <a:lumOff val="5000"/>
                  </a:schemeClr>
                </a:solidFill>
              </a:rPr>
              <a:t>9.297.739.369,75</a:t>
            </a:r>
            <a:r>
              <a:rPr lang="tr-TR" altLang="tr-TR" sz="1400" b="1" dirty="0"/>
              <a:t> TL iken Aralık 2021  tarihi itibariyle  bütçe giderleri </a:t>
            </a:r>
            <a:r>
              <a:rPr lang="tr-TR" altLang="tr-TR" sz="1400" b="1" dirty="0">
                <a:solidFill>
                  <a:schemeClr val="tx1">
                    <a:lumMod val="95000"/>
                    <a:lumOff val="5000"/>
                  </a:schemeClr>
                </a:solidFill>
              </a:rPr>
              <a:t>toplamı  11.599.682.434,08 </a:t>
            </a:r>
            <a:r>
              <a:rPr lang="tr-TR" altLang="tr-TR" sz="1400" b="1" dirty="0"/>
              <a:t>TL olarak gerçekleşmiştir.</a:t>
            </a:r>
          </a:p>
        </p:txBody>
      </p:sp>
      <p:sp>
        <p:nvSpPr>
          <p:cNvPr id="9" name="12 Yuvarlatılmış Dikdörtgen"/>
          <p:cNvSpPr/>
          <p:nvPr/>
        </p:nvSpPr>
        <p:spPr>
          <a:xfrm>
            <a:off x="428625" y="1000125"/>
            <a:ext cx="8143875" cy="1174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400" dirty="0"/>
              <a:t>İlimizde muhasebe  işlemleri; Merkezde Muhasebe Müdürlüğü ve Uludağ D.S.S. ,  17 ilçe </a:t>
            </a:r>
            <a:r>
              <a:rPr lang="tr-TR" altLang="tr-TR" sz="1400" dirty="0" err="1"/>
              <a:t>Malmüdürlüğünce</a:t>
            </a:r>
            <a:r>
              <a:rPr lang="tr-TR" altLang="tr-TR" sz="1400" dirty="0"/>
              <a:t> </a:t>
            </a:r>
            <a:r>
              <a:rPr lang="tr-TR" altLang="tr-TR" sz="1400" b="1" dirty="0"/>
              <a:t>160</a:t>
            </a:r>
            <a:r>
              <a:rPr lang="tr-TR" altLang="tr-TR" sz="1400" dirty="0"/>
              <a:t> personelle yürütülmekte olup Muhasebe birimlerimiz merkez ve ilçelerde toplam </a:t>
            </a:r>
            <a:r>
              <a:rPr lang="tr-TR" altLang="tr-TR" sz="1400" b="1" dirty="0"/>
              <a:t>1297</a:t>
            </a:r>
            <a:r>
              <a:rPr lang="tr-TR" altLang="tr-TR" sz="1400" dirty="0"/>
              <a:t> Tahakkuk dairesine hizmet vermektedir.</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31</a:t>
            </a:fld>
            <a:endParaRPr lang="tr-TR" altLang="tr-TR"/>
          </a:p>
        </p:txBody>
      </p:sp>
      <p:sp>
        <p:nvSpPr>
          <p:cNvPr id="11" name="7 Dikdörtgen"/>
          <p:cNvSpPr>
            <a:spLocks noChangeArrowheads="1"/>
          </p:cNvSpPr>
          <p:nvPr/>
        </p:nvSpPr>
        <p:spPr bwMode="auto">
          <a:xfrm>
            <a:off x="386854" y="5857453"/>
            <a:ext cx="7929562" cy="523875"/>
          </a:xfrm>
          <a:prstGeom prst="rect">
            <a:avLst/>
          </a:prstGeom>
          <a:noFill/>
          <a:ln w="9525">
            <a:noFill/>
            <a:miter lim="800000"/>
            <a:headEnd/>
            <a:tailEnd/>
          </a:ln>
        </p:spPr>
        <p:txBody>
          <a:bodyPr>
            <a:spAutoFit/>
          </a:bodyPr>
          <a:lstStyle/>
          <a:p>
            <a:pPr algn="just">
              <a:defRPr/>
            </a:pPr>
            <a:r>
              <a:rPr lang="tr-TR" altLang="tr-TR" sz="1400" b="1" dirty="0"/>
              <a:t>İlimiz muhasebe birimleri tarafından Haziran 2022 yılında  bütçe giderleri  7.884.138.051,31 TL olarak gerçekleşmiştir.</a:t>
            </a:r>
          </a:p>
        </p:txBody>
      </p:sp>
    </p:spTree>
    <p:extLst>
      <p:ext uri="{BB962C8B-B14F-4D97-AF65-F5344CB8AC3E}">
        <p14:creationId xmlns:p14="http://schemas.microsoft.com/office/powerpoint/2010/main" val="42838124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14313" y="142875"/>
            <a:ext cx="4214812" cy="500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solidFill>
                  <a:schemeClr val="tx1"/>
                </a:solidFill>
                <a:latin typeface="+mj-lt"/>
              </a:rPr>
              <a:t>MERKEZ VE İLÇE BİRİMLERİNİN  GELİR-GİDER KARŞILAMA ORANI </a:t>
            </a:r>
          </a:p>
        </p:txBody>
      </p:sp>
      <p:graphicFrame>
        <p:nvGraphicFramePr>
          <p:cNvPr id="47248" name="Group 144"/>
          <p:cNvGraphicFramePr>
            <a:graphicFrameLocks noGrp="1"/>
          </p:cNvGraphicFramePr>
          <p:nvPr>
            <p:extLst>
              <p:ext uri="{D42A27DB-BD31-4B8C-83A1-F6EECF244321}">
                <p14:modId xmlns:p14="http://schemas.microsoft.com/office/powerpoint/2010/main" val="4267135378"/>
              </p:ext>
            </p:extLst>
          </p:nvPr>
        </p:nvGraphicFramePr>
        <p:xfrm>
          <a:off x="214313" y="705827"/>
          <a:ext cx="8676000" cy="5602606"/>
        </p:xfrm>
        <a:graphic>
          <a:graphicData uri="http://schemas.openxmlformats.org/drawingml/2006/table">
            <a:tbl>
              <a:tblPr/>
              <a:tblGrid>
                <a:gridCol w="1981423">
                  <a:extLst>
                    <a:ext uri="{9D8B030D-6E8A-4147-A177-3AD203B41FA5}">
                      <a16:colId xmlns:a16="http://schemas.microsoft.com/office/drawing/2014/main" val="20000"/>
                    </a:ext>
                  </a:extLst>
                </a:gridCol>
                <a:gridCol w="1196915">
                  <a:extLst>
                    <a:ext uri="{9D8B030D-6E8A-4147-A177-3AD203B41FA5}">
                      <a16:colId xmlns:a16="http://schemas.microsoft.com/office/drawing/2014/main" val="20001"/>
                    </a:ext>
                  </a:extLst>
                </a:gridCol>
                <a:gridCol w="1251357">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304898">
                  <a:extLst>
                    <a:ext uri="{9D8B030D-6E8A-4147-A177-3AD203B41FA5}">
                      <a16:colId xmlns:a16="http://schemas.microsoft.com/office/drawing/2014/main" val="20004"/>
                    </a:ext>
                  </a:extLst>
                </a:gridCol>
                <a:gridCol w="1117556">
                  <a:extLst>
                    <a:ext uri="{9D8B030D-6E8A-4147-A177-3AD203B41FA5}">
                      <a16:colId xmlns:a16="http://schemas.microsoft.com/office/drawing/2014/main" val="20005"/>
                    </a:ext>
                  </a:extLst>
                </a:gridCol>
                <a:gridCol w="887747">
                  <a:extLst>
                    <a:ext uri="{9D8B030D-6E8A-4147-A177-3AD203B41FA5}">
                      <a16:colId xmlns:a16="http://schemas.microsoft.com/office/drawing/2014/main" val="20006"/>
                    </a:ext>
                  </a:extLst>
                </a:gridCol>
              </a:tblGrid>
              <a:tr h="31037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ARALIK 2020</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cs typeface="Arial" charset="0"/>
                        </a:rPr>
                        <a:t>ARALIK 2021</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80551">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GELİRLERİ</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GEL/GİD KARŞ.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GELİRLERİ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GEL/GİD KARŞ. OR   %</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1.781.815.847,24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4.767.347.958,35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2.391.158.384,41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6.069.070.503,75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Büyükorhan</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dirty="0">
                          <a:solidFill>
                            <a:srgbClr val="000000"/>
                          </a:solidFill>
                          <a:effectLst/>
                          <a:latin typeface="Calibri" panose="020F0502020204030204" pitchFamily="34" charset="0"/>
                        </a:rPr>
                        <a:t>6.635.622,00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21.014.821,34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dirty="0">
                          <a:solidFill>
                            <a:srgbClr val="000000"/>
                          </a:solidFill>
                          <a:effectLst/>
                          <a:latin typeface="Calibri" panose="020F0502020204030204" pitchFamily="34" charset="0"/>
                        </a:rPr>
                        <a:t>0,32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9.120.183,84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24.220.103,39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a:solidFill>
                            <a:srgbClr val="000000"/>
                          </a:solidFill>
                          <a:effectLst/>
                          <a:latin typeface="Calibri" panose="020F0502020204030204" pitchFamily="34" charset="0"/>
                        </a:rPr>
                        <a:t>0,38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Gemlik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6.610.546.196,27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331.745.757,20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19,93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9.635.838.482,59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392.925.998,08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24,52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Gürsu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10.155.872,36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dirty="0">
                          <a:solidFill>
                            <a:srgbClr val="000000"/>
                          </a:solidFill>
                          <a:effectLst/>
                          <a:latin typeface="Calibri" panose="020F0502020204030204" pitchFamily="34" charset="0"/>
                        </a:rPr>
                        <a:t>120.028.831,10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dirty="0">
                          <a:solidFill>
                            <a:srgbClr val="000000"/>
                          </a:solidFill>
                          <a:effectLst/>
                          <a:latin typeface="Calibri" panose="020F0502020204030204" pitchFamily="34" charset="0"/>
                        </a:rPr>
                        <a:t>0,08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13.446.043,42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148.836.511,99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Harmancık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4.018.269,23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17.796.374,99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5.319.996,34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20.905.889,76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İnegöl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99.053.472,81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487.337.468,94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144.251.767,48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599.029.820,54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7"/>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İznik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10.194.802,67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100.319.988,36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dirty="0">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13.007.506,33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125.384.441,81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Karacabey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17.105.850,19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170.484.778,39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22.060.562,78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206.368.195,24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Keles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13.659.432,02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28.860.426,70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dirty="0">
                          <a:solidFill>
                            <a:srgbClr val="000000"/>
                          </a:solidFill>
                          <a:effectLst/>
                          <a:latin typeface="Calibri" panose="020F0502020204030204" pitchFamily="34" charset="0"/>
                        </a:rPr>
                        <a:t>0,47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17.746.462,81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rtl="0" fontAlgn="ctr"/>
                      <a:r>
                        <a:rPr lang="tr-TR" sz="1100" b="0" i="0" u="none" strike="noStrike">
                          <a:solidFill>
                            <a:srgbClr val="000000"/>
                          </a:solidFill>
                          <a:effectLst/>
                          <a:latin typeface="Calibri" panose="020F0502020204030204" pitchFamily="34" charset="0"/>
                        </a:rPr>
                        <a:t>34.020.812,49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rtl="0" fontAlgn="ctr"/>
                      <a:r>
                        <a:rPr lang="tr-TR" sz="1100" b="0" i="0" u="none" strike="noStrike">
                          <a:solidFill>
                            <a:srgbClr val="000000"/>
                          </a:solidFill>
                          <a:effectLst/>
                          <a:latin typeface="Calibri" panose="020F0502020204030204" pitchFamily="34" charset="0"/>
                        </a:rPr>
                        <a:t>0,52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Kestel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10.735.688,73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97.324.954,71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14.509.647,50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139.832.079,82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Mudanya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2.145.759.923,08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209.192.709,09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10,26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2.831.454.523,92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249.999.377,42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11,33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M.Kemalpaşa</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20.947.319,23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205.047.387,54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26.540.502,18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246.906.755,80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24244837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Nilüfer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49.259.673,67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563.576.527,37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62.950.136,17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684.628.287,67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Orhaneli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22.932.839,21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56.422.861,86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29.174.962,25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67.525.382,26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0,43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0498603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Orhangazi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15.671.518,58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152.300.370,11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17.307.453,22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184.490.705,22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Osmangazi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247.824.621,67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1.125.953.246,08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400.433.368,90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1.345.341.363,38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2779493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Yenişehir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13.655.576,80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151.358.358,20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17.228.631,78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181.745.822,97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50402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Yıldırım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62.462.992,88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691.536.549,37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a:solidFill>
                            <a:srgbClr val="000000"/>
                          </a:solidFill>
                          <a:effectLst/>
                          <a:latin typeface="Calibri" panose="020F0502020204030204" pitchFamily="34" charset="0"/>
                        </a:rPr>
                        <a:t>82.519.954,57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rtl="0" fontAlgn="ctr"/>
                      <a:r>
                        <a:rPr lang="tr-TR" sz="1100" b="0" i="0" u="none" strike="noStrike" dirty="0">
                          <a:solidFill>
                            <a:srgbClr val="000000"/>
                          </a:solidFill>
                          <a:effectLst/>
                          <a:latin typeface="Calibri" panose="020F0502020204030204" pitchFamily="34" charset="0"/>
                        </a:rPr>
                        <a:t>878.450.381,46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0" i="0" u="none" strike="noStrike" dirty="0">
                          <a:solidFill>
                            <a:srgbClr val="000000"/>
                          </a:solidFill>
                          <a:effectLst/>
                          <a:latin typeface="Calibri" panose="020F0502020204030204" pitchFamily="34" charset="0"/>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4438879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rtl="0" fontAlgn="ctr"/>
                      <a:r>
                        <a:rPr lang="tr-TR" sz="1100" b="1" i="0" u="none" strike="noStrike" dirty="0">
                          <a:solidFill>
                            <a:srgbClr val="000000"/>
                          </a:solidFill>
                          <a:effectLst/>
                          <a:latin typeface="Calibri" panose="020F0502020204030204" pitchFamily="34" charset="0"/>
                        </a:rPr>
                        <a:t>11.142.435.518,64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rtl="0" fontAlgn="ctr"/>
                      <a:r>
                        <a:rPr lang="tr-TR" sz="1100" b="1" i="0" u="none" strike="noStrike" dirty="0">
                          <a:solidFill>
                            <a:srgbClr val="000000"/>
                          </a:solidFill>
                          <a:effectLst/>
                          <a:latin typeface="Calibri" panose="020F0502020204030204" pitchFamily="34" charset="0"/>
                        </a:rPr>
                        <a:t>9.297.649.369,70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1" i="0" u="none" strike="noStrike" dirty="0">
                          <a:solidFill>
                            <a:srgbClr val="000000"/>
                          </a:solidFill>
                          <a:effectLst/>
                          <a:latin typeface="Calibri" panose="020F0502020204030204" pitchFamily="34" charset="0"/>
                        </a:rPr>
                        <a:t>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rtl="0" fontAlgn="ctr"/>
                      <a:r>
                        <a:rPr lang="tr-TR" sz="1100" b="1" i="0" u="none" strike="noStrike" dirty="0">
                          <a:solidFill>
                            <a:srgbClr val="000000"/>
                          </a:solidFill>
                          <a:effectLst/>
                          <a:latin typeface="Calibri" panose="020F0502020204030204" pitchFamily="34" charset="0"/>
                        </a:rPr>
                        <a:t>15.734.068.570,49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l" rtl="0" fontAlgn="ctr"/>
                      <a:r>
                        <a:rPr lang="tr-TR" sz="1100" b="1" i="0" u="none" strike="noStrike" dirty="0">
                          <a:solidFill>
                            <a:srgbClr val="000000"/>
                          </a:solidFill>
                          <a:effectLst/>
                          <a:latin typeface="Calibri" panose="020F0502020204030204" pitchFamily="34" charset="0"/>
                        </a:rPr>
                        <a:t>11.599.682.433,05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rtl="0" fontAlgn="ctr"/>
                      <a:r>
                        <a:rPr lang="tr-TR" sz="1100" b="1" i="0" u="none" strike="noStrike" dirty="0">
                          <a:solidFill>
                            <a:srgbClr val="000000"/>
                          </a:solidFill>
                          <a:effectLst/>
                          <a:latin typeface="Calibri" panose="020F0502020204030204" pitchFamily="34" charset="0"/>
                        </a:rPr>
                        <a:t>1,36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5" name="Dikdörtgen 2"/>
          <p:cNvSpPr>
            <a:spLocks noChangeArrowheads="1"/>
          </p:cNvSpPr>
          <p:nvPr/>
        </p:nvSpPr>
        <p:spPr bwMode="auto">
          <a:xfrm>
            <a:off x="179512" y="6423139"/>
            <a:ext cx="8753892" cy="276999"/>
          </a:xfrm>
          <a:prstGeom prst="rect">
            <a:avLst/>
          </a:prstGeom>
          <a:noFill/>
          <a:ln w="76200">
            <a:noFill/>
            <a:miter lim="800000"/>
            <a:headEnd/>
            <a:tailEnd/>
          </a:ln>
        </p:spPr>
        <p:txBody>
          <a:bodyPr wrap="square">
            <a:spAutoFit/>
          </a:bodyPr>
          <a:lstStyle/>
          <a:p>
            <a:r>
              <a:rPr lang="tr-TR" altLang="tr-TR" sz="1200" b="1" dirty="0" smtClean="0"/>
              <a:t>2020  </a:t>
            </a:r>
            <a:r>
              <a:rPr lang="tr-TR" altLang="tr-TR" sz="1200" b="1" dirty="0"/>
              <a:t>Yılı sonu Bütçe Gelir Top:</a:t>
            </a:r>
            <a:r>
              <a:rPr lang="tr-TR" altLang="tr-TR" sz="1200" b="1" dirty="0">
                <a:solidFill>
                  <a:srgbClr val="000000"/>
                </a:solidFill>
              </a:rPr>
              <a:t> </a:t>
            </a:r>
            <a:r>
              <a:rPr lang="tr-TR" altLang="tr-TR" sz="1200" b="1" dirty="0" smtClean="0">
                <a:solidFill>
                  <a:srgbClr val="000000"/>
                </a:solidFill>
              </a:rPr>
              <a:t>11.142.435.518,64 </a:t>
            </a:r>
            <a:r>
              <a:rPr lang="tr-TR" altLang="tr-TR" sz="1200" b="1" dirty="0">
                <a:solidFill>
                  <a:srgbClr val="000000"/>
                </a:solidFill>
              </a:rPr>
              <a:t>T</a:t>
            </a:r>
            <a:r>
              <a:rPr lang="tr-TR" sz="1200" b="1" dirty="0">
                <a:solidFill>
                  <a:srgbClr val="000000"/>
                </a:solidFill>
              </a:rPr>
              <a:t>L, Bütçe Giderleri </a:t>
            </a:r>
            <a:r>
              <a:rPr lang="tr-TR" sz="1200" b="1" dirty="0" smtClean="0">
                <a:solidFill>
                  <a:srgbClr val="000000"/>
                </a:solidFill>
              </a:rPr>
              <a:t>9.297.649.369,70 </a:t>
            </a:r>
            <a:r>
              <a:rPr lang="tr-TR" sz="1200" b="1" dirty="0">
                <a:solidFill>
                  <a:srgbClr val="000000"/>
                </a:solidFill>
              </a:rPr>
              <a:t>TL  </a:t>
            </a:r>
            <a:r>
              <a:rPr lang="tr-TR" sz="1200" b="1" dirty="0" err="1">
                <a:solidFill>
                  <a:srgbClr val="000000"/>
                </a:solidFill>
              </a:rPr>
              <a:t>Karş</a:t>
            </a:r>
            <a:r>
              <a:rPr lang="tr-TR" sz="1200" b="1" dirty="0">
                <a:solidFill>
                  <a:srgbClr val="000000"/>
                </a:solidFill>
              </a:rPr>
              <a:t>. Oranı: % </a:t>
            </a:r>
            <a:r>
              <a:rPr lang="tr-TR" sz="1200" b="1" dirty="0" smtClean="0">
                <a:solidFill>
                  <a:srgbClr val="000000"/>
                </a:solidFill>
              </a:rPr>
              <a:t>120 </a:t>
            </a:r>
            <a:r>
              <a:rPr lang="tr-TR" sz="1200" b="1" dirty="0" err="1" smtClean="0">
                <a:solidFill>
                  <a:srgbClr val="000000"/>
                </a:solidFill>
              </a:rPr>
              <a:t>dir</a:t>
            </a:r>
            <a:r>
              <a:rPr lang="tr-TR" sz="1200" b="1" dirty="0">
                <a:solidFill>
                  <a:srgbClr val="000000"/>
                </a:solidFill>
              </a:rPr>
              <a:t>. </a:t>
            </a:r>
            <a:r>
              <a:rPr lang="tr-TR" sz="1200" dirty="0">
                <a:solidFill>
                  <a:srgbClr val="000000"/>
                </a:solidFill>
              </a:rPr>
              <a:t>	</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32</a:t>
            </a:fld>
            <a:endParaRPr lang="tr-TR" altLang="tr-TR"/>
          </a:p>
        </p:txBody>
      </p:sp>
    </p:spTree>
    <p:extLst>
      <p:ext uri="{BB962C8B-B14F-4D97-AF65-F5344CB8AC3E}">
        <p14:creationId xmlns:p14="http://schemas.microsoft.com/office/powerpoint/2010/main" val="73989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14313" y="142875"/>
            <a:ext cx="4214812" cy="500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a:solidFill>
                  <a:schemeClr val="tx1"/>
                </a:solidFill>
                <a:latin typeface="+mj-lt"/>
              </a:rPr>
              <a:t>MERKEZ VE İLÇE BİRİMLERİNİN  GELİR-GİDER KARŞILAMA ORANI </a:t>
            </a:r>
          </a:p>
        </p:txBody>
      </p:sp>
      <p:graphicFrame>
        <p:nvGraphicFramePr>
          <p:cNvPr id="47248" name="Group 144"/>
          <p:cNvGraphicFramePr>
            <a:graphicFrameLocks noGrp="1"/>
          </p:cNvGraphicFramePr>
          <p:nvPr>
            <p:extLst>
              <p:ext uri="{D42A27DB-BD31-4B8C-83A1-F6EECF244321}">
                <p14:modId xmlns:p14="http://schemas.microsoft.com/office/powerpoint/2010/main" val="1903410191"/>
              </p:ext>
            </p:extLst>
          </p:nvPr>
        </p:nvGraphicFramePr>
        <p:xfrm>
          <a:off x="214313" y="705827"/>
          <a:ext cx="8675999" cy="5602606"/>
        </p:xfrm>
        <a:graphic>
          <a:graphicData uri="http://schemas.openxmlformats.org/drawingml/2006/table">
            <a:tbl>
              <a:tblPr/>
              <a:tblGrid>
                <a:gridCol w="3203777">
                  <a:extLst>
                    <a:ext uri="{9D8B030D-6E8A-4147-A177-3AD203B41FA5}">
                      <a16:colId xmlns:a16="http://schemas.microsoft.com/office/drawing/2014/main" val="20000"/>
                    </a:ext>
                  </a:extLst>
                </a:gridCol>
                <a:gridCol w="1935301">
                  <a:extLst>
                    <a:ext uri="{9D8B030D-6E8A-4147-A177-3AD203B41FA5}">
                      <a16:colId xmlns:a16="http://schemas.microsoft.com/office/drawing/2014/main" val="20001"/>
                    </a:ext>
                  </a:extLst>
                </a:gridCol>
                <a:gridCol w="2023328">
                  <a:extLst>
                    <a:ext uri="{9D8B030D-6E8A-4147-A177-3AD203B41FA5}">
                      <a16:colId xmlns:a16="http://schemas.microsoft.com/office/drawing/2014/main" val="20002"/>
                    </a:ext>
                  </a:extLst>
                </a:gridCol>
                <a:gridCol w="1513593">
                  <a:extLst>
                    <a:ext uri="{9D8B030D-6E8A-4147-A177-3AD203B41FA5}">
                      <a16:colId xmlns:a16="http://schemas.microsoft.com/office/drawing/2014/main" val="20003"/>
                    </a:ext>
                  </a:extLst>
                </a:gridCol>
              </a:tblGrid>
              <a:tr h="31037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540591">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GELİRLERİ</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GEL/GİD KARŞ.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1.911.879.758,73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4.247.339.575,45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Büyükorhan</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3.670.725,78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17.743.739,37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Gemlik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9.204.493.612,16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287.416.035,75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32,02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Gürsu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3.468.898,11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113.796.191,83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5"/>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Harmancık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2.669.770,94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15.551.573,67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İnegöl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85.407.586,39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463.338.425,68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7"/>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İznik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4.360.964,46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94.162.897,93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Karacabey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9.631.401,76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156.731.494,36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Keles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13.240.164,83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24.856.612,90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0,53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Kestel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4.993.612,35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107.769.431,52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Mudanya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2.141.473.827,97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191.011.803,42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11,21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M.Kemalpaşa</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18.649.742,28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187.119.466,62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24244837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Nilüfer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smtClean="0">
                          <a:solidFill>
                            <a:srgbClr val="000000"/>
                          </a:solidFill>
                          <a:effectLst/>
                          <a:latin typeface="Calibri" panose="020F0502020204030204" pitchFamily="34" charset="0"/>
                        </a:rPr>
                        <a:t>2.319,01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smtClean="0">
                          <a:solidFill>
                            <a:srgbClr val="000000"/>
                          </a:solidFill>
                          <a:effectLst/>
                          <a:latin typeface="Calibri" panose="020F0502020204030204" pitchFamily="34" charset="0"/>
                        </a:rPr>
                        <a:t>700.540,04</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smtClean="0">
                          <a:solidFill>
                            <a:srgbClr val="000000"/>
                          </a:solidFill>
                          <a:effectLst/>
                          <a:latin typeface="Calibri" panose="020F0502020204030204" pitchFamily="34" charset="0"/>
                        </a:rPr>
                        <a:t>0,00</a:t>
                      </a:r>
                      <a:r>
                        <a:rPr lang="tr-TR" sz="12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90145462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Orhaneli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               25.817.064,29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51.120.398,04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00498603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Orhangazi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                 6.135.552,91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136.675.967,72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14178846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Osmangazi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             359.629.116,00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1.007.696.011,46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42779493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Yenişehir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               13.856.228,47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133.391.702,95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850402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Yıldırım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a:solidFill>
                            <a:srgbClr val="000000"/>
                          </a:solidFill>
                          <a:effectLst/>
                          <a:latin typeface="Calibri" panose="020F0502020204030204" pitchFamily="34" charset="0"/>
                        </a:rPr>
                        <a:t>               28.755.130,49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r" fontAlgn="b"/>
                      <a:r>
                        <a:rPr lang="tr-TR" sz="1200" b="0" i="0" u="none" strike="noStrike" dirty="0">
                          <a:solidFill>
                            <a:srgbClr val="000000"/>
                          </a:solidFill>
                          <a:effectLst/>
                          <a:latin typeface="Calibri" panose="020F0502020204030204" pitchFamily="34" charset="0"/>
                        </a:rPr>
                        <a:t>               647.716.182,60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0" i="0" u="none" strike="noStrike" dirty="0">
                          <a:solidFill>
                            <a:srgbClr val="000000"/>
                          </a:solidFill>
                          <a:effectLst/>
                          <a:latin typeface="Calibri" panose="020F0502020204030204" pitchFamily="34" charset="0"/>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4438879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r>
                        <a:rPr lang="tr-TR" sz="1200" b="1" dirty="0" smtClean="0">
                          <a:latin typeface="+mn-lt"/>
                        </a:rPr>
                        <a:t>13.838.135.548,93</a:t>
                      </a:r>
                      <a:endParaRPr lang="tr-TR" sz="1200" b="1" dirty="0">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r>
                        <a:rPr lang="tr-TR" sz="1200" b="1" dirty="0" smtClean="0">
                          <a:latin typeface="+mn-lt"/>
                        </a:rPr>
                        <a:t>7.884.138.051,31</a:t>
                      </a:r>
                      <a:endParaRPr lang="tr-TR" sz="1200" b="1" dirty="0">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tr-TR" sz="1200" b="1" i="0" u="none" strike="noStrike" dirty="0">
                          <a:solidFill>
                            <a:srgbClr val="000000"/>
                          </a:solidFill>
                          <a:effectLst/>
                          <a:latin typeface="+mn-lt"/>
                        </a:rPr>
                        <a:t>2,71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4"/>
                  </a:ext>
                </a:extLst>
              </a:tr>
            </a:tbl>
          </a:graphicData>
        </a:graphic>
      </p:graphicFrame>
      <p:sp>
        <p:nvSpPr>
          <p:cNvPr id="6" name="Dikdörtgen 2"/>
          <p:cNvSpPr>
            <a:spLocks noChangeArrowheads="1"/>
          </p:cNvSpPr>
          <p:nvPr/>
        </p:nvSpPr>
        <p:spPr bwMode="auto">
          <a:xfrm>
            <a:off x="107504" y="6423139"/>
            <a:ext cx="8753892" cy="276999"/>
          </a:xfrm>
          <a:prstGeom prst="rect">
            <a:avLst/>
          </a:prstGeom>
          <a:noFill/>
          <a:ln w="76200">
            <a:noFill/>
            <a:miter lim="800000"/>
            <a:headEnd/>
            <a:tailEnd/>
          </a:ln>
        </p:spPr>
        <p:txBody>
          <a:bodyPr wrap="square">
            <a:spAutoFit/>
          </a:bodyPr>
          <a:lstStyle/>
          <a:p>
            <a:r>
              <a:rPr lang="tr-TR" altLang="tr-TR" sz="1200" b="1" dirty="0"/>
              <a:t>2022  Haziran sonu Bütçe Gelir Top:</a:t>
            </a:r>
            <a:r>
              <a:rPr lang="tr-TR" altLang="tr-TR" sz="1200" b="1" dirty="0">
                <a:solidFill>
                  <a:srgbClr val="000000"/>
                </a:solidFill>
              </a:rPr>
              <a:t> 13.838.135.548,93 T</a:t>
            </a:r>
            <a:r>
              <a:rPr lang="tr-TR" sz="1200" b="1" dirty="0">
                <a:solidFill>
                  <a:srgbClr val="000000"/>
                </a:solidFill>
              </a:rPr>
              <a:t>L, Bütçe Giderleri 7.884.138.051,31 TL  </a:t>
            </a:r>
            <a:r>
              <a:rPr lang="tr-TR" sz="1200" b="1" dirty="0" err="1">
                <a:solidFill>
                  <a:srgbClr val="000000"/>
                </a:solidFill>
              </a:rPr>
              <a:t>Karş</a:t>
            </a:r>
            <a:r>
              <a:rPr lang="tr-TR" sz="1200" b="1" dirty="0">
                <a:solidFill>
                  <a:srgbClr val="000000"/>
                </a:solidFill>
              </a:rPr>
              <a:t>. Oranı: %2,71 </a:t>
            </a:r>
            <a:r>
              <a:rPr lang="tr-TR" sz="1200" b="1" dirty="0" err="1">
                <a:solidFill>
                  <a:srgbClr val="000000"/>
                </a:solidFill>
              </a:rPr>
              <a:t>dir</a:t>
            </a:r>
            <a:r>
              <a:rPr lang="tr-TR" sz="1200" b="1" dirty="0">
                <a:solidFill>
                  <a:srgbClr val="000000"/>
                </a:solidFill>
              </a:rPr>
              <a:t>. </a:t>
            </a:r>
            <a:r>
              <a:rPr lang="tr-TR" sz="1200" dirty="0">
                <a:solidFill>
                  <a:srgbClr val="000000"/>
                </a:solidFill>
              </a:rPr>
              <a:t>	</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33</a:t>
            </a:fld>
            <a:endParaRPr lang="tr-TR" altLang="tr-TR"/>
          </a:p>
        </p:txBody>
      </p:sp>
    </p:spTree>
    <p:extLst>
      <p:ext uri="{BB962C8B-B14F-4D97-AF65-F5344CB8AC3E}">
        <p14:creationId xmlns:p14="http://schemas.microsoft.com/office/powerpoint/2010/main" val="12433393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4136724278"/>
              </p:ext>
            </p:extLst>
          </p:nvPr>
        </p:nvGraphicFramePr>
        <p:xfrm>
          <a:off x="280893" y="739523"/>
          <a:ext cx="8606159" cy="5212421"/>
        </p:xfrm>
        <a:graphic>
          <a:graphicData uri="http://schemas.openxmlformats.org/drawingml/2006/table">
            <a:tbl>
              <a:tblPr/>
              <a:tblGrid>
                <a:gridCol w="3044034">
                  <a:extLst>
                    <a:ext uri="{9D8B030D-6E8A-4147-A177-3AD203B41FA5}">
                      <a16:colId xmlns:a16="http://schemas.microsoft.com/office/drawing/2014/main" val="20000"/>
                    </a:ext>
                  </a:extLst>
                </a:gridCol>
                <a:gridCol w="1817602">
                  <a:extLst>
                    <a:ext uri="{9D8B030D-6E8A-4147-A177-3AD203B41FA5}">
                      <a16:colId xmlns:a16="http://schemas.microsoft.com/office/drawing/2014/main" val="20001"/>
                    </a:ext>
                  </a:extLst>
                </a:gridCol>
                <a:gridCol w="1817602">
                  <a:extLst>
                    <a:ext uri="{9D8B030D-6E8A-4147-A177-3AD203B41FA5}">
                      <a16:colId xmlns:a16="http://schemas.microsoft.com/office/drawing/2014/main" val="1841090156"/>
                    </a:ext>
                  </a:extLst>
                </a:gridCol>
                <a:gridCol w="1926921">
                  <a:extLst>
                    <a:ext uri="{9D8B030D-6E8A-4147-A177-3AD203B41FA5}">
                      <a16:colId xmlns:a16="http://schemas.microsoft.com/office/drawing/2014/main" val="20002"/>
                    </a:ext>
                  </a:extLst>
                </a:gridCol>
              </a:tblGrid>
              <a:tr h="34690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MUHASEBE BİRİMİNİN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MAAŞ ÖDENEN PERSONEL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16024">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ARALIK 2020</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ARALIK 2021</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Calibri" pitchFamily="34" charset="0"/>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32.522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29.956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30.815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Büyükorhan</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a:solidFill>
                            <a:srgbClr val="000000"/>
                          </a:solidFill>
                          <a:effectLst/>
                          <a:latin typeface="Calibri" panose="020F0502020204030204" pitchFamily="34" charset="0"/>
                        </a:rPr>
                        <a:t>229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a:solidFill>
                            <a:srgbClr val="000000"/>
                          </a:solidFill>
                          <a:effectLst/>
                          <a:latin typeface="Calibri" panose="020F0502020204030204" pitchFamily="34" charset="0"/>
                        </a:rPr>
                        <a:t>197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tr-TR" sz="1200" b="0" i="0" u="none" strike="noStrike" dirty="0" smtClean="0">
                          <a:solidFill>
                            <a:srgbClr val="000000"/>
                          </a:solidFill>
                          <a:effectLst/>
                          <a:latin typeface="+mn-lt"/>
                        </a:rPr>
                        <a:t>201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Gemlik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2.841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3.074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3.482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Gürsu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a:solidFill>
                            <a:srgbClr val="000000"/>
                          </a:solidFill>
                          <a:effectLst/>
                          <a:latin typeface="Calibri" panose="020F0502020204030204" pitchFamily="34" charset="0"/>
                        </a:rPr>
                        <a:t>1.513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a:solidFill>
                            <a:srgbClr val="000000"/>
                          </a:solidFill>
                          <a:effectLst/>
                          <a:latin typeface="Calibri" panose="020F0502020204030204" pitchFamily="34" charset="0"/>
                        </a:rPr>
                        <a:t>1.440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tr-TR" sz="1200" b="0" i="0" u="none" strike="noStrike" dirty="0" smtClean="0">
                          <a:solidFill>
                            <a:srgbClr val="000000"/>
                          </a:solidFill>
                          <a:effectLst/>
                          <a:latin typeface="+mn-lt"/>
                        </a:rPr>
                        <a:t>1.463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40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Harmancık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192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187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İnegöl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4.456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4.528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4.527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7"/>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İznik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a:solidFill>
                            <a:srgbClr val="000000"/>
                          </a:solidFill>
                          <a:effectLst/>
                          <a:latin typeface="Calibri" panose="020F0502020204030204" pitchFamily="34" charset="0"/>
                        </a:rPr>
                        <a:t>1.038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a:solidFill>
                            <a:srgbClr val="000000"/>
                          </a:solidFill>
                          <a:effectLst/>
                          <a:latin typeface="Calibri" panose="020F0502020204030204" pitchFamily="34" charset="0"/>
                        </a:rPr>
                        <a:t>1.023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tr-TR" sz="1200" b="0" i="0" u="none" strike="noStrike" dirty="0" smtClean="0">
                          <a:solidFill>
                            <a:srgbClr val="000000"/>
                          </a:solidFill>
                          <a:effectLst/>
                          <a:latin typeface="+mn-lt"/>
                        </a:rPr>
                        <a:t>1.008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Karacabey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1.926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1.541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1.569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Keles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a:solidFill>
                            <a:srgbClr val="000000"/>
                          </a:solidFill>
                          <a:effectLst/>
                          <a:latin typeface="Calibri" panose="020F0502020204030204" pitchFamily="34" charset="0"/>
                        </a:rPr>
                        <a:t>249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a:solidFill>
                            <a:srgbClr val="000000"/>
                          </a:solidFill>
                          <a:effectLst/>
                          <a:latin typeface="Calibri" panose="020F0502020204030204" pitchFamily="34" charset="0"/>
                        </a:rPr>
                        <a:t>250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tr-TR" sz="1200" b="0" i="0" u="none" strike="noStrike" dirty="0" smtClean="0">
                          <a:solidFill>
                            <a:srgbClr val="000000"/>
                          </a:solidFill>
                          <a:effectLst/>
                          <a:latin typeface="+mn-lt"/>
                        </a:rPr>
                        <a:t>242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Kestel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1.036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1.056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1.100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Mudanya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1.824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1.738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1.741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Calibri" pitchFamily="34" charset="0"/>
                          <a:cs typeface="Arial" charset="0"/>
                        </a:rPr>
                        <a:t>M.Kemalpaşa</a:t>
                      </a:r>
                      <a:r>
                        <a:rPr kumimoji="0" lang="tr-TR" sz="1200" b="1" i="0" u="none" strike="noStrike" cap="none" normalizeH="0" baseline="0" dirty="0" smtClean="0">
                          <a:ln>
                            <a:noFill/>
                          </a:ln>
                          <a:solidFill>
                            <a:srgbClr val="000000"/>
                          </a:solidFill>
                          <a:effectLst/>
                          <a:latin typeface="Calibri" pitchFamily="34" charset="0"/>
                          <a:cs typeface="Arial" charset="0"/>
                        </a:rPr>
                        <a:t>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2.017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2.025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2.030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24244837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Nilüfer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5.402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5.232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5.368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Calibri" pitchFamily="34" charset="0"/>
                          <a:cs typeface="Arial" charset="0"/>
                        </a:rPr>
                        <a:t>Orhaneli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583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651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657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04986035"/>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Orhangazi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1.527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1.559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a:solidFill>
                            <a:srgbClr val="000000"/>
                          </a:solidFill>
                          <a:effectLst/>
                          <a:latin typeface="+mn-lt"/>
                        </a:rPr>
                        <a:t>1</a:t>
                      </a:r>
                      <a:r>
                        <a:rPr lang="tr-TR" sz="1200" b="0" i="0" u="none" strike="noStrike" dirty="0" smtClean="0">
                          <a:solidFill>
                            <a:srgbClr val="000000"/>
                          </a:solidFill>
                          <a:effectLst/>
                          <a:latin typeface="+mn-lt"/>
                        </a:rPr>
                        <a:t>.491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Osmangazi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10.922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10.909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10.802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27794938"/>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Yenişehir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1.494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1.496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1.546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504029"/>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Yıldırım </a:t>
                      </a:r>
                      <a:r>
                        <a:rPr kumimoji="0" lang="tr-TR" sz="1200" b="1" i="0" u="none" strike="noStrike" cap="none" normalizeH="0" baseline="0" dirty="0" err="1" smtClean="0">
                          <a:ln>
                            <a:noFill/>
                          </a:ln>
                          <a:solidFill>
                            <a:srgbClr val="000000"/>
                          </a:solidFill>
                          <a:effectLst/>
                          <a:latin typeface="Calibri" pitchFamily="34" charset="0"/>
                          <a:cs typeface="Arial" charset="0"/>
                        </a:rPr>
                        <a:t>Malmüdürlüğü</a:t>
                      </a:r>
                      <a:endParaRPr kumimoji="0" lang="tr-TR" sz="1200" b="1" i="0" u="none" strike="noStrike" cap="none" normalizeH="0" baseline="0" dirty="0" smtClean="0">
                        <a:ln>
                          <a:noFill/>
                        </a:ln>
                        <a:solidFill>
                          <a:srgbClr val="000000"/>
                        </a:solidFill>
                        <a:effectLst/>
                        <a:latin typeface="Calibri" pitchFamily="34" charset="0"/>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a:solidFill>
                            <a:srgbClr val="000000"/>
                          </a:solidFill>
                          <a:effectLst/>
                          <a:latin typeface="Calibri" panose="020F0502020204030204" pitchFamily="34" charset="0"/>
                        </a:rPr>
                        <a:t>7.568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a:solidFill>
                            <a:srgbClr val="000000"/>
                          </a:solidFill>
                          <a:effectLst/>
                          <a:latin typeface="Calibri" panose="020F0502020204030204" pitchFamily="34" charset="0"/>
                        </a:rPr>
                        <a:t>7.876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7.988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44388791"/>
                  </a:ext>
                </a:extLst>
              </a:tr>
              <a:tr h="2400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pitchFamily="34" charset="0"/>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a:solidFill>
                            <a:srgbClr val="000000"/>
                          </a:solidFill>
                          <a:effectLst/>
                          <a:latin typeface="Calibri" panose="020F0502020204030204" pitchFamily="34" charset="0"/>
                        </a:rPr>
                        <a:t>77.339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a:solidFill>
                            <a:srgbClr val="000000"/>
                          </a:solidFill>
                          <a:effectLst/>
                          <a:latin typeface="Calibri" panose="020F0502020204030204" pitchFamily="34" charset="0"/>
                        </a:rPr>
                        <a:t>74.731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1" i="0" u="none" strike="noStrike" dirty="0" smtClean="0">
                          <a:solidFill>
                            <a:srgbClr val="000000"/>
                          </a:solidFill>
                          <a:effectLst/>
                          <a:latin typeface="+mn-lt"/>
                        </a:rPr>
                        <a:t>76.217 </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6" name="Yuvarlatılmış Dikdörtgen 5"/>
          <p:cNvSpPr/>
          <p:nvPr/>
        </p:nvSpPr>
        <p:spPr>
          <a:xfrm>
            <a:off x="280893" y="204218"/>
            <a:ext cx="5319713"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400" b="1" dirty="0">
                <a:solidFill>
                  <a:schemeClr val="tx1"/>
                </a:solidFill>
              </a:rPr>
              <a:t>İLİMİZDE GENEL BÜTÇEDEN MAAŞ ÖDENEN PERSONEL  SAYILARI</a:t>
            </a:r>
          </a:p>
        </p:txBody>
      </p:sp>
      <p:sp>
        <p:nvSpPr>
          <p:cNvPr id="7" name="5 Metin kutusu"/>
          <p:cNvSpPr txBox="1">
            <a:spLocks noChangeArrowheads="1"/>
          </p:cNvSpPr>
          <p:nvPr/>
        </p:nvSpPr>
        <p:spPr bwMode="auto">
          <a:xfrm>
            <a:off x="251520" y="6165304"/>
            <a:ext cx="6456960" cy="523220"/>
          </a:xfrm>
          <a:prstGeom prst="rect">
            <a:avLst/>
          </a:prstGeom>
          <a:noFill/>
          <a:ln w="9525">
            <a:noFill/>
            <a:miter lim="800000"/>
            <a:headEnd/>
            <a:tailEnd/>
          </a:ln>
        </p:spPr>
        <p:txBody>
          <a:bodyPr wrap="none">
            <a:spAutoFit/>
          </a:bodyPr>
          <a:lstStyle/>
          <a:p>
            <a:pPr eaLnBrk="0" hangingPunct="0"/>
            <a:r>
              <a:rPr lang="tr-TR" sz="1400" b="1" dirty="0"/>
              <a:t>İlimizde Aralık 2020’de </a:t>
            </a:r>
            <a:r>
              <a:rPr lang="tr-TR" sz="1400" b="1" u="sng" dirty="0"/>
              <a:t>77.339</a:t>
            </a:r>
            <a:r>
              <a:rPr lang="tr-TR" sz="1400" b="1" dirty="0"/>
              <a:t> personele 2021’de  </a:t>
            </a:r>
            <a:r>
              <a:rPr lang="tr-TR" sz="1400" b="1" u="sng" dirty="0"/>
              <a:t>74.731</a:t>
            </a:r>
            <a:r>
              <a:rPr lang="tr-TR" sz="1400" b="1" dirty="0"/>
              <a:t> personele maaş ödenirken;</a:t>
            </a:r>
            <a:br>
              <a:rPr lang="tr-TR" sz="1400" b="1" dirty="0"/>
            </a:br>
            <a:r>
              <a:rPr lang="tr-TR" sz="1400" b="1" dirty="0"/>
              <a:t>Haziran 2022 itibariyle 76.217 personele maaş ödemesi olmuştur.</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34</a:t>
            </a:fld>
            <a:endParaRPr lang="tr-TR" altLang="tr-TR"/>
          </a:p>
        </p:txBody>
      </p:sp>
    </p:spTree>
    <p:extLst>
      <p:ext uri="{BB962C8B-B14F-4D97-AF65-F5344CB8AC3E}">
        <p14:creationId xmlns:p14="http://schemas.microsoft.com/office/powerpoint/2010/main" val="36526687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0988" y="1298550"/>
            <a:ext cx="2928938"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smtClean="0">
                <a:latin typeface="+mj-lt"/>
              </a:rPr>
              <a:t>D.S.S  GELİR-GİDER DURUMU </a:t>
            </a:r>
          </a:p>
        </p:txBody>
      </p:sp>
      <p:graphicFrame>
        <p:nvGraphicFramePr>
          <p:cNvPr id="49210" name="Group 58"/>
          <p:cNvGraphicFramePr>
            <a:graphicFrameLocks noGrp="1"/>
          </p:cNvGraphicFramePr>
          <p:nvPr>
            <p:extLst>
              <p:ext uri="{D42A27DB-BD31-4B8C-83A1-F6EECF244321}">
                <p14:modId xmlns:p14="http://schemas.microsoft.com/office/powerpoint/2010/main" val="401425801"/>
              </p:ext>
            </p:extLst>
          </p:nvPr>
        </p:nvGraphicFramePr>
        <p:xfrm>
          <a:off x="280988" y="1916832"/>
          <a:ext cx="8460000" cy="4304762"/>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5135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2020</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2020</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2000">
                <a:tc>
                  <a:txBody>
                    <a:bodyPr/>
                    <a:lstStyle/>
                    <a:p>
                      <a:pPr algn="l" fontAlgn="ctr"/>
                      <a:r>
                        <a:rPr lang="tr-TR" sz="1200" b="1" i="0" u="none" strike="noStrike" dirty="0">
                          <a:solidFill>
                            <a:srgbClr val="000000"/>
                          </a:solidFill>
                          <a:effectLst/>
                          <a:latin typeface="Calibri" panose="020F0502020204030204" pitchFamily="34" charset="0"/>
                        </a:rPr>
                        <a:t>Uludağ Ün. Sağlık </a:t>
                      </a:r>
                      <a:r>
                        <a:rPr lang="tr-TR" sz="1200" b="1" i="0" u="none" strike="noStrike" dirty="0" err="1">
                          <a:solidFill>
                            <a:srgbClr val="000000"/>
                          </a:solidFill>
                          <a:effectLst/>
                          <a:latin typeface="Calibri" panose="020F0502020204030204" pitchFamily="34" charset="0"/>
                        </a:rPr>
                        <a:t>Uyg.Hast</a:t>
                      </a:r>
                      <a:r>
                        <a:rPr lang="tr-TR" sz="12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428.922.067,00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540.812.147,00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15454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Sürekli eğ.Uyg.Ar. Mer.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1.146.475,00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1.277.586,00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3.288.904,00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3.340.802,00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1198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5.525.533,60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4.138.191,00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2139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Ün.Fen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530.881,00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495.975,00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341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9.000,00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7.168,00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89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1.555.712,00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1.597.032,00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496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Ün.Spor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15.997,00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22.355,00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Ün.Eğitim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9.498.120,00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2.674.181,00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Ün.İktisadi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52.695,00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53.470,00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71890">
                <a:tc>
                  <a:txBody>
                    <a:bodyPr/>
                    <a:lstStyle/>
                    <a:p>
                      <a:pPr algn="l" fontAlgn="ctr"/>
                      <a:r>
                        <a:rPr lang="tr-TR" sz="1200" b="1" i="0" u="none" strike="noStrike">
                          <a:solidFill>
                            <a:srgbClr val="000000"/>
                          </a:solidFill>
                          <a:effectLst/>
                          <a:latin typeface="Calibri" panose="020F0502020204030204" pitchFamily="34" charset="0"/>
                        </a:rPr>
                        <a:t> Uludağ Ün.Gemlik Hukuk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20.693,00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18.413,00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93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Ün.İnegöl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60.000,00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53.774,00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71890">
                <a:tc>
                  <a:txBody>
                    <a:bodyPr/>
                    <a:lstStyle/>
                    <a:p>
                      <a:pPr algn="l" fontAlgn="b"/>
                      <a:r>
                        <a:rPr lang="tr-TR" sz="1200" b="1" i="0" u="none" strike="noStrike">
                          <a:solidFill>
                            <a:srgbClr val="000000"/>
                          </a:solidFill>
                          <a:effectLst/>
                          <a:latin typeface="Calibri" panose="020F0502020204030204" pitchFamily="34" charset="0"/>
                        </a:rPr>
                        <a:t>Uludağ Ün.Mudanya Güzel Sanat. Fak.</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473,00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335,00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20122496"/>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Ün.Ybancıdillet</a:t>
                      </a:r>
                      <a:r>
                        <a:rPr lang="tr-TR" sz="1200" b="1" i="0" u="none" strike="noStrike" dirty="0">
                          <a:solidFill>
                            <a:srgbClr val="000000"/>
                          </a:solidFill>
                          <a:effectLst/>
                          <a:latin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a:solidFill>
                            <a:srgbClr val="000000"/>
                          </a:solidFill>
                          <a:effectLst/>
                          <a:latin typeface="Calibri" panose="020F0502020204030204" pitchFamily="34" charset="0"/>
                        </a:rPr>
                        <a:t>               548.758,00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r>
                        <a:rPr lang="tr-TR" sz="1200" b="1" i="0" u="none" strike="noStrike" dirty="0">
                          <a:solidFill>
                            <a:srgbClr val="000000"/>
                          </a:solidFill>
                          <a:effectLst/>
                          <a:latin typeface="Calibri" panose="020F0502020204030204" pitchFamily="34" charset="0"/>
                        </a:rPr>
                        <a:t>                  477.212,00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300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Yuvarlatılmış Dikdörtgen 4"/>
          <p:cNvSpPr/>
          <p:nvPr/>
        </p:nvSpPr>
        <p:spPr>
          <a:xfrm>
            <a:off x="240507" y="559798"/>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35</a:t>
            </a:fld>
            <a:endParaRPr lang="tr-TR" altLang="tr-TR"/>
          </a:p>
        </p:txBody>
      </p:sp>
    </p:spTree>
    <p:extLst>
      <p:ext uri="{BB962C8B-B14F-4D97-AF65-F5344CB8AC3E}">
        <p14:creationId xmlns:p14="http://schemas.microsoft.com/office/powerpoint/2010/main" val="4534577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0988" y="713203"/>
            <a:ext cx="2928938"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smtClean="0">
                <a:latin typeface="+mj-lt"/>
              </a:rPr>
              <a:t>D.S.S  GELİR-GİDER DURUMU </a:t>
            </a:r>
          </a:p>
        </p:txBody>
      </p:sp>
      <p:sp>
        <p:nvSpPr>
          <p:cNvPr id="5" name="Yuvarlatılmış Dikdörtgen 4"/>
          <p:cNvSpPr/>
          <p:nvPr/>
        </p:nvSpPr>
        <p:spPr>
          <a:xfrm>
            <a:off x="280988" y="33338"/>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graphicFrame>
        <p:nvGraphicFramePr>
          <p:cNvPr id="7" name="Group 58"/>
          <p:cNvGraphicFramePr>
            <a:graphicFrameLocks noGrp="1"/>
          </p:cNvGraphicFramePr>
          <p:nvPr/>
        </p:nvGraphicFramePr>
        <p:xfrm>
          <a:off x="280988" y="1250194"/>
          <a:ext cx="8460000" cy="5419166"/>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4872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Aralık 2020</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2020</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Ün.Sağlık</a:t>
                      </a:r>
                      <a:r>
                        <a:rPr lang="tr-TR" sz="1200" b="1" i="0" u="none" strike="noStrike" dirty="0">
                          <a:solidFill>
                            <a:srgbClr val="000000"/>
                          </a:solidFill>
                          <a:effectLst/>
                          <a:latin typeface="Calibri" panose="020F0502020204030204" pitchFamily="34" charset="0"/>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Mustafa K.Paşa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52.227,00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17.250,00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Harmancık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13.450,00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807,00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Uzaktan Eğ.Uy.Araş.Mrk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9.608,00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12.391,00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64.719,00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53.906,00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Ün.Teknik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292.592,00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324.781,00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Ün.Matbaa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281.482,00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296.700,00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Ün.Türkçe Öğ.Uy.ve 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5.422.609,00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1.660.593,00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Ün.Mennan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43.073,00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15.226,00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95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Ün.İnegöl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1.710.610,00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636.312,00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414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Ün.Orhangazi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71.707,00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52.988,00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89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Ün.Gemlik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8.296,00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2.583,00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Ün.Sosyal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37.046,00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31.489,00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64101243"/>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Ün.Döner Sermaye İŞletmesi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18.084,00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Ün.Arıcılık Geliş.Uy.Ar.Mrk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137.307,00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22.941,00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80701799"/>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Ün.İznik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4.160,00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5.432,00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Ün.Karacabey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2.839,00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170,00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25091740"/>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Ün.Eğitim Aile Sağ. 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631.183,00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582.642,00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295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407638026"/>
                  </a:ext>
                </a:extLst>
              </a:tr>
              <a:tr h="257946">
                <a:tc>
                  <a:txBody>
                    <a:bodyPr/>
                    <a:lstStyle/>
                    <a:p>
                      <a:pPr algn="l" fontAlgn="ctr"/>
                      <a:r>
                        <a:rPr lang="tr-TR" sz="1200" b="1" i="0" u="none" strike="noStrike" dirty="0">
                          <a:solidFill>
                            <a:srgbClr val="000000"/>
                          </a:solidFill>
                          <a:effectLst/>
                          <a:latin typeface="Calibri" panose="020F0502020204030204" pitchFamily="34" charset="0"/>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459.958.216,60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558.702.936,00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24.432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36</a:t>
            </a:fld>
            <a:endParaRPr lang="tr-TR" altLang="tr-TR"/>
          </a:p>
        </p:txBody>
      </p:sp>
    </p:spTree>
    <p:extLst>
      <p:ext uri="{BB962C8B-B14F-4D97-AF65-F5344CB8AC3E}">
        <p14:creationId xmlns:p14="http://schemas.microsoft.com/office/powerpoint/2010/main" val="8356586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5750" y="1484784"/>
            <a:ext cx="2928938"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smtClean="0">
                <a:latin typeface="+mj-lt"/>
              </a:rPr>
              <a:t>D.S.S  GELİR-GİDER DURUMU </a:t>
            </a:r>
          </a:p>
        </p:txBody>
      </p:sp>
      <p:graphicFrame>
        <p:nvGraphicFramePr>
          <p:cNvPr id="49210" name="Group 58"/>
          <p:cNvGraphicFramePr>
            <a:graphicFrameLocks noGrp="1"/>
          </p:cNvGraphicFramePr>
          <p:nvPr>
            <p:extLst>
              <p:ext uri="{D42A27DB-BD31-4B8C-83A1-F6EECF244321}">
                <p14:modId xmlns:p14="http://schemas.microsoft.com/office/powerpoint/2010/main" val="3329314886"/>
              </p:ext>
            </p:extLst>
          </p:nvPr>
        </p:nvGraphicFramePr>
        <p:xfrm>
          <a:off x="285750" y="2060848"/>
          <a:ext cx="8460000" cy="4304762"/>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5135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2000">
                <a:tc>
                  <a:txBody>
                    <a:bodyPr/>
                    <a:lstStyle/>
                    <a:p>
                      <a:pPr algn="l" fontAlgn="ctr"/>
                      <a:r>
                        <a:rPr lang="tr-TR" sz="1200" b="1" i="0" u="none" strike="noStrike" dirty="0">
                          <a:solidFill>
                            <a:srgbClr val="000000"/>
                          </a:solidFill>
                          <a:effectLst/>
                          <a:latin typeface="Calibri" panose="020F0502020204030204" pitchFamily="34" charset="0"/>
                        </a:rPr>
                        <a:t>Uludağ Ün. Sağlık </a:t>
                      </a:r>
                      <a:r>
                        <a:rPr lang="tr-TR" sz="1200" b="1" i="0" u="none" strike="noStrike" dirty="0" err="1">
                          <a:solidFill>
                            <a:srgbClr val="000000"/>
                          </a:solidFill>
                          <a:effectLst/>
                          <a:latin typeface="Calibri" panose="020F0502020204030204" pitchFamily="34" charset="0"/>
                        </a:rPr>
                        <a:t>Uyg.Hast</a:t>
                      </a:r>
                      <a:r>
                        <a:rPr lang="tr-TR" sz="12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          819.764.150,00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644.233.134,00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16510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Sürekli eğ.Uyg.Ar. Mer.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1.493.121,00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826.360,00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658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4.472.342,00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1.130.953,00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1114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7.287.744,00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6.017.627,00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2539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Ün.Fen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380.361,00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540.269,00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26.500,00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26.789,00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1.583.279,00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1.404.675,00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529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Ün.Spor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72.909,00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71.686,00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Ün.Eğitim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1.219.585,00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8.037.929,00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114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Ün.İktisadi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22.723,00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19.325,00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71890">
                <a:tc>
                  <a:txBody>
                    <a:bodyPr/>
                    <a:lstStyle/>
                    <a:p>
                      <a:pPr algn="l" fontAlgn="ctr"/>
                      <a:r>
                        <a:rPr lang="tr-TR" sz="1200" b="1" i="0" u="none" strike="noStrike">
                          <a:solidFill>
                            <a:srgbClr val="000000"/>
                          </a:solidFill>
                          <a:effectLst/>
                          <a:latin typeface="Calibri" panose="020F0502020204030204" pitchFamily="34" charset="0"/>
                        </a:rPr>
                        <a:t> Uludağ Ün.Gemlik Hukuk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15.772,00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14.145,00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Ün.İnegöl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25.000,00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21.258,00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Ün.Mudanya Güzel Sanat.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20122496"/>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Ün.Ybancıdillet</a:t>
                      </a:r>
                      <a:r>
                        <a:rPr lang="tr-TR" sz="1200" b="1" i="0" u="none" strike="noStrike" dirty="0">
                          <a:solidFill>
                            <a:srgbClr val="000000"/>
                          </a:solidFill>
                          <a:effectLst/>
                          <a:latin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667.411,00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699.493,00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351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Yuvarlatılmış Dikdörtgen 4"/>
          <p:cNvSpPr/>
          <p:nvPr/>
        </p:nvSpPr>
        <p:spPr>
          <a:xfrm>
            <a:off x="285750" y="627775"/>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37</a:t>
            </a:fld>
            <a:endParaRPr lang="tr-TR" altLang="tr-TR"/>
          </a:p>
        </p:txBody>
      </p:sp>
    </p:spTree>
    <p:extLst>
      <p:ext uri="{BB962C8B-B14F-4D97-AF65-F5344CB8AC3E}">
        <p14:creationId xmlns:p14="http://schemas.microsoft.com/office/powerpoint/2010/main" val="54425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0988" y="713203"/>
            <a:ext cx="2928938"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smtClean="0">
                <a:latin typeface="+mj-lt"/>
              </a:rPr>
              <a:t>D.S.S  GELİR-GİDER DURUMU </a:t>
            </a:r>
          </a:p>
        </p:txBody>
      </p:sp>
      <p:sp>
        <p:nvSpPr>
          <p:cNvPr id="5" name="Yuvarlatılmış Dikdörtgen 4"/>
          <p:cNvSpPr/>
          <p:nvPr/>
        </p:nvSpPr>
        <p:spPr>
          <a:xfrm>
            <a:off x="280988" y="33338"/>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graphicFrame>
        <p:nvGraphicFramePr>
          <p:cNvPr id="7" name="Group 58"/>
          <p:cNvGraphicFramePr>
            <a:graphicFrameLocks noGrp="1"/>
          </p:cNvGraphicFramePr>
          <p:nvPr/>
        </p:nvGraphicFramePr>
        <p:xfrm>
          <a:off x="280988" y="1250194"/>
          <a:ext cx="8460000" cy="5419166"/>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4872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Aralık 2021</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Ün.Sağlık</a:t>
                      </a:r>
                      <a:r>
                        <a:rPr lang="tr-TR" sz="1200" b="1" i="0" u="none" strike="noStrike" dirty="0">
                          <a:solidFill>
                            <a:srgbClr val="000000"/>
                          </a:solidFill>
                          <a:effectLst/>
                          <a:latin typeface="Calibri" panose="020F0502020204030204" pitchFamily="34" charset="0"/>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Mustafa K.Paşa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59.797,00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61.489,00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157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Harmancık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14.235,00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7.254,00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43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Uzaktan Eğ.Uy.Araş.Mrk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14.400,00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14.611,00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62.767,00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130.616,00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Ün.Teknik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224.957,00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433.570,00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Ün.Matbaa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366.284,00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356.459,00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Ün.Türkçe Öğ.Uy.ve 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4.063.205,00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3.053.542,00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Ün.Mennan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17.510,00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11.943,00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Ün.İnegöl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628.256,00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308.228,00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Ün.Orhangazi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40.040,00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51.667,00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84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Ün.Gemlik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70.400,00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119.841,00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151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Ün.Sosyal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13.471,00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20.990,00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63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64101243"/>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Ün.Döner Sermaye İŞletmesi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1.329,00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Ün.Arıcılık Geliş.Uy.Ar.Mrk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115.560,00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136.530,00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80701799"/>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Ün.İznik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15.258,00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12.126,00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Ün.Karacabey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433,00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26,00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25091740"/>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Ün.Eğitim Aile Sağ. 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405.483,00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371.631,00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311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407638026"/>
                  </a:ext>
                </a:extLst>
              </a:tr>
              <a:tr h="257946">
                <a:tc>
                  <a:txBody>
                    <a:bodyPr/>
                    <a:lstStyle/>
                    <a:p>
                      <a:pPr algn="l" fontAlgn="ctr"/>
                      <a:r>
                        <a:rPr lang="tr-TR" sz="1200" b="1" i="0" u="none" strike="noStrike" dirty="0">
                          <a:solidFill>
                            <a:srgbClr val="000000"/>
                          </a:solidFill>
                          <a:effectLst/>
                          <a:latin typeface="Calibri" panose="020F0502020204030204" pitchFamily="34" charset="0"/>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843.142.953,00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a:solidFill>
                            <a:srgbClr val="000000"/>
                          </a:solidFill>
                          <a:effectLst/>
                          <a:latin typeface="Calibri" panose="020F0502020204030204" pitchFamily="34" charset="0"/>
                        </a:rPr>
                        <a:t>        668.135.495,00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1" i="0" u="none" strike="noStrike" dirty="0">
                          <a:solidFill>
                            <a:srgbClr val="000000"/>
                          </a:solidFill>
                          <a:effectLst/>
                          <a:latin typeface="Calibri" panose="020F0502020204030204" pitchFamily="34" charset="0"/>
                        </a:rPr>
                        <a:t>26.045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2" name="Slayt Numarası Yer Tutucusu 1"/>
          <p:cNvSpPr>
            <a:spLocks noGrp="1"/>
          </p:cNvSpPr>
          <p:nvPr>
            <p:ph type="sldNum" sz="quarter" idx="12"/>
          </p:nvPr>
        </p:nvSpPr>
        <p:spPr>
          <a:xfrm>
            <a:off x="6974904" y="6356350"/>
            <a:ext cx="2133600" cy="365125"/>
          </a:xfrm>
        </p:spPr>
        <p:txBody>
          <a:bodyPr/>
          <a:lstStyle/>
          <a:p>
            <a:pPr>
              <a:defRPr/>
            </a:pPr>
            <a:fld id="{70F63F88-EFBF-44E3-8AA3-2EF93B17461B}" type="slidenum">
              <a:rPr lang="tr-TR" altLang="tr-TR" smtClean="0"/>
              <a:pPr>
                <a:defRPr/>
              </a:pPr>
              <a:t>38</a:t>
            </a:fld>
            <a:endParaRPr lang="tr-TR" altLang="tr-TR" dirty="0"/>
          </a:p>
        </p:txBody>
      </p:sp>
    </p:spTree>
    <p:extLst>
      <p:ext uri="{BB962C8B-B14F-4D97-AF65-F5344CB8AC3E}">
        <p14:creationId xmlns:p14="http://schemas.microsoft.com/office/powerpoint/2010/main" val="2013114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39</a:t>
            </a:fld>
            <a:endParaRPr lang="tr-TR" altLang="tr-TR" dirty="0"/>
          </a:p>
        </p:txBody>
      </p:sp>
      <p:sp>
        <p:nvSpPr>
          <p:cNvPr id="5" name="Yuvarlatılmış Dikdörtgen 4"/>
          <p:cNvSpPr/>
          <p:nvPr/>
        </p:nvSpPr>
        <p:spPr>
          <a:xfrm>
            <a:off x="356542" y="1333682"/>
            <a:ext cx="2928938"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a:latin typeface="+mj-lt"/>
              </a:rPr>
              <a:t>D.S.S  GELİR-GİDER DURUMU </a:t>
            </a:r>
          </a:p>
        </p:txBody>
      </p:sp>
      <p:graphicFrame>
        <p:nvGraphicFramePr>
          <p:cNvPr id="6" name="Group 58"/>
          <p:cNvGraphicFramePr>
            <a:graphicFrameLocks noGrp="1"/>
          </p:cNvGraphicFramePr>
          <p:nvPr>
            <p:extLst>
              <p:ext uri="{D42A27DB-BD31-4B8C-83A1-F6EECF244321}">
                <p14:modId xmlns:p14="http://schemas.microsoft.com/office/powerpoint/2010/main" val="1340311661"/>
              </p:ext>
            </p:extLst>
          </p:nvPr>
        </p:nvGraphicFramePr>
        <p:xfrm>
          <a:off x="356542" y="2039012"/>
          <a:ext cx="8460000" cy="4304762"/>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4940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2000">
                <a:tc>
                  <a:txBody>
                    <a:bodyPr/>
                    <a:lstStyle/>
                    <a:p>
                      <a:pPr algn="l" fontAlgn="ctr"/>
                      <a:r>
                        <a:rPr lang="tr-TR" sz="1200" b="1" i="0" u="none" strike="noStrike" dirty="0">
                          <a:solidFill>
                            <a:srgbClr val="000000"/>
                          </a:solidFill>
                          <a:effectLst/>
                          <a:latin typeface="Calibri" panose="020F0502020204030204" pitchFamily="34" charset="0"/>
                        </a:rPr>
                        <a:t>Uludağ Ün. Sağlık </a:t>
                      </a:r>
                      <a:r>
                        <a:rPr lang="tr-TR" sz="1200" b="1" i="0" u="none" strike="noStrike" dirty="0" err="1">
                          <a:solidFill>
                            <a:srgbClr val="000000"/>
                          </a:solidFill>
                          <a:effectLst/>
                          <a:latin typeface="Calibri" panose="020F0502020204030204" pitchFamily="34" charset="0"/>
                        </a:rPr>
                        <a:t>Uyg.Hast</a:t>
                      </a:r>
                      <a:r>
                        <a:rPr lang="tr-TR" sz="12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246.524.894,68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428.497.932,07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7502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Sürekli </a:t>
                      </a:r>
                      <a:r>
                        <a:rPr lang="tr-TR" sz="1200" b="1" i="0" u="none" strike="noStrike" dirty="0" err="1">
                          <a:solidFill>
                            <a:srgbClr val="000000"/>
                          </a:solidFill>
                          <a:effectLst/>
                          <a:latin typeface="Calibri" panose="020F0502020204030204" pitchFamily="34" charset="0"/>
                        </a:rPr>
                        <a:t>eğ.Uyg.Ar</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Mer</a:t>
                      </a:r>
                      <a:r>
                        <a:rPr lang="tr-TR" sz="12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1.486.439,23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1.527.151,80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2.335.899,46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2.892.299,70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544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5.503.815,11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5.681.183,45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1372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Ün.Fen</a:t>
                      </a:r>
                      <a:r>
                        <a:rPr lang="tr-TR" sz="1200" b="1" i="0" u="none" strike="noStrike" dirty="0">
                          <a:solidFill>
                            <a:srgbClr val="000000"/>
                          </a:solidFill>
                          <a:effectLst/>
                          <a:latin typeface="Calibri" panose="020F0502020204030204" pitchFamily="34" charset="0"/>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175.974,31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144.960,41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162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25.000,00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24.101,40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451.239,98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573.656,84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246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Ün.Spor</a:t>
                      </a:r>
                      <a:r>
                        <a:rPr lang="tr-TR" sz="1200" b="1" i="0" u="none" strike="noStrike" dirty="0">
                          <a:solidFill>
                            <a:srgbClr val="000000"/>
                          </a:solidFill>
                          <a:effectLst/>
                          <a:latin typeface="Calibri" panose="020F0502020204030204" pitchFamily="34" charset="0"/>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22.593,23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83.241,08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185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Ün.Eğitim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1.256.671,23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1.694,993,52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Ün.İktisadi</a:t>
                      </a:r>
                      <a:r>
                        <a:rPr lang="tr-TR" sz="1200" b="1" i="0" u="none" strike="noStrike" dirty="0">
                          <a:solidFill>
                            <a:srgbClr val="000000"/>
                          </a:solidFill>
                          <a:effectLst/>
                          <a:latin typeface="Calibri" panose="020F0502020204030204" pitchFamily="34" charset="0"/>
                        </a:rPr>
                        <a:t>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66.923,73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53.097,38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71890">
                <a:tc>
                  <a:txBody>
                    <a:bodyPr/>
                    <a:lstStyle/>
                    <a:p>
                      <a:pPr algn="l" fontAlgn="ctr"/>
                      <a:r>
                        <a:rPr lang="tr-TR" sz="1200" b="1" i="0" u="none" strike="noStrike" dirty="0">
                          <a:solidFill>
                            <a:srgbClr val="000000"/>
                          </a:solidFill>
                          <a:effectLst/>
                          <a:latin typeface="Calibri" panose="020F0502020204030204" pitchFamily="34" charset="0"/>
                        </a:rPr>
                        <a:t> Uludağ </a:t>
                      </a:r>
                      <a:r>
                        <a:rPr lang="tr-TR" sz="1200" b="1" i="0" u="none" strike="noStrike" dirty="0" err="1">
                          <a:solidFill>
                            <a:srgbClr val="000000"/>
                          </a:solidFill>
                          <a:effectLst/>
                          <a:latin typeface="Calibri" panose="020F0502020204030204" pitchFamily="34" charset="0"/>
                        </a:rPr>
                        <a:t>Ün.Gemlik</a:t>
                      </a:r>
                      <a:r>
                        <a:rPr lang="tr-TR" sz="1200" b="1" i="0" u="none" strike="noStrike" dirty="0">
                          <a:solidFill>
                            <a:srgbClr val="000000"/>
                          </a:solidFill>
                          <a:effectLst/>
                          <a:latin typeface="Calibri" panose="020F0502020204030204" pitchFamily="34" charset="0"/>
                        </a:rPr>
                        <a:t> Hukuk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Ün.İnegöl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15.000,00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23.450,00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71890">
                <a:tc>
                  <a:txBody>
                    <a:bodyPr/>
                    <a:lstStyle/>
                    <a:p>
                      <a:pPr algn="l" fontAlgn="ctr"/>
                      <a:r>
                        <a:rPr lang="tr-TR" sz="1200" b="1" i="0" u="none" strike="noStrike">
                          <a:solidFill>
                            <a:srgbClr val="000000"/>
                          </a:solidFill>
                          <a:effectLst/>
                          <a:latin typeface="Calibri" panose="020F0502020204030204" pitchFamily="34" charset="0"/>
                        </a:rPr>
                        <a:t>Uludağ Ün.Mudanya Güzel Sanat.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20122496"/>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smtClean="0">
                          <a:solidFill>
                            <a:srgbClr val="000000"/>
                          </a:solidFill>
                          <a:effectLst/>
                          <a:latin typeface="Calibri" panose="020F0502020204030204" pitchFamily="34" charset="0"/>
                        </a:rPr>
                        <a:t>Ün.Yabancı</a:t>
                      </a:r>
                      <a:r>
                        <a:rPr lang="tr-TR" sz="1200" b="1" i="0" u="none" strike="noStrike" dirty="0" smtClean="0">
                          <a:solidFill>
                            <a:srgbClr val="000000"/>
                          </a:solidFill>
                          <a:effectLst/>
                          <a:latin typeface="Calibri" panose="020F0502020204030204" pitchFamily="34" charset="0"/>
                        </a:rPr>
                        <a:t> Diller </a:t>
                      </a:r>
                      <a:r>
                        <a:rPr lang="tr-TR" sz="1200" b="1" i="0" u="none" strike="noStrike" dirty="0">
                          <a:solidFill>
                            <a:srgbClr val="000000"/>
                          </a:solidFill>
                          <a:effectLst/>
                          <a:latin typeface="Calibri" panose="020F0502020204030204" pitchFamily="34" charset="0"/>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512.926,53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452.750,60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197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7" name="Yuvarlatılmış Dikdörtgen 6"/>
          <p:cNvSpPr/>
          <p:nvPr/>
        </p:nvSpPr>
        <p:spPr>
          <a:xfrm>
            <a:off x="356542" y="476672"/>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spTree>
    <p:extLst>
      <p:ext uri="{BB962C8B-B14F-4D97-AF65-F5344CB8AC3E}">
        <p14:creationId xmlns:p14="http://schemas.microsoft.com/office/powerpoint/2010/main" val="422115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468313" y="2357438"/>
            <a:ext cx="8064500" cy="17145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gn="just" eaLnBrk="1" hangingPunct="1">
              <a:defRPr/>
            </a:pPr>
            <a:r>
              <a:rPr lang="tr-TR" sz="1600" b="1" dirty="0" smtClean="0"/>
              <a:t>Defterdar</a:t>
            </a:r>
            <a:r>
              <a:rPr lang="tr-TR" sz="1600" dirty="0" smtClean="0"/>
              <a:t>, bulunduğu İl’de Hazine ve Maliye Bakanlığının en büyük memuru ve il ve bağlı ilçeler teşkilatının amiri olup işlemlerin kanun hükümlerine göre yürütülmesi, denetlenmesi, merkez ve taşradan sorulan soruların cevaplandırılması, kanuna aykırı hareketi görülenler hakkında takibatta bulunulması,  ile görevli ve sorumludur.</a:t>
            </a:r>
          </a:p>
        </p:txBody>
      </p:sp>
      <p:sp>
        <p:nvSpPr>
          <p:cNvPr id="5" name="Yuvarlatılmış Dikdörtgen 4"/>
          <p:cNvSpPr/>
          <p:nvPr/>
        </p:nvSpPr>
        <p:spPr>
          <a:xfrm>
            <a:off x="468313" y="4286250"/>
            <a:ext cx="8064500" cy="18796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tr-TR" altLang="tr-TR" sz="1600" b="1" dirty="0" smtClean="0"/>
              <a:t>Defterdarlığımız</a:t>
            </a:r>
            <a:r>
              <a:rPr lang="tr-TR" altLang="tr-TR" sz="1600" dirty="0" smtClean="0"/>
              <a:t> </a:t>
            </a:r>
            <a:r>
              <a:rPr lang="tr-TR" altLang="tr-TR" sz="1600" b="1" dirty="0" smtClean="0"/>
              <a:t>merkezde</a:t>
            </a:r>
            <a:r>
              <a:rPr lang="tr-TR" altLang="tr-TR" sz="1600" dirty="0"/>
              <a:t> </a:t>
            </a:r>
            <a:r>
              <a:rPr lang="tr-TR" altLang="tr-TR" sz="1600" dirty="0" err="1" smtClean="0"/>
              <a:t>Muhakemat</a:t>
            </a:r>
            <a:r>
              <a:rPr lang="tr-TR" altLang="tr-TR" sz="1600" dirty="0" smtClean="0"/>
              <a:t> Müdürlüğü, Muhasebe Müdürlüğü, Personel Müdürlüğü, Uludağ Üniversitesi Döner Sermaye Saymanlığı Müdürlüğü ve Muhasebe Denetmenleri Koordinatörlüğü, KHK İşlemleri İl Bürosu, Kayyımlık Bürosu Başkanlığı </a:t>
            </a:r>
            <a:r>
              <a:rPr lang="tr-TR" altLang="tr-TR" sz="1600" b="1" dirty="0" smtClean="0"/>
              <a:t>ilçelerde ise</a:t>
            </a:r>
            <a:r>
              <a:rPr lang="tr-TR" altLang="tr-TR" sz="1600" dirty="0" smtClean="0"/>
              <a:t>; </a:t>
            </a:r>
            <a:r>
              <a:rPr lang="tr-TR" altLang="tr-TR" sz="1600" dirty="0" err="1" smtClean="0"/>
              <a:t>Büyükorhan</a:t>
            </a:r>
            <a:r>
              <a:rPr lang="tr-TR" altLang="tr-TR" sz="1600" dirty="0" smtClean="0"/>
              <a:t>, Gemlik, Gürsu, Harmancık, İnegöl, İznik, Karacabey, Keles, Kestel, Mudanya, Mustafakemalpaşa, Nilüfer, Orhaneli, Orhangazi, Osmangazi, Yenişehir, Yıldırım </a:t>
            </a:r>
            <a:r>
              <a:rPr lang="tr-TR" altLang="tr-TR" sz="1600" dirty="0" err="1" smtClean="0"/>
              <a:t>Malmüdürlüğü</a:t>
            </a:r>
            <a:r>
              <a:rPr lang="tr-TR" altLang="tr-TR" sz="1600" dirty="0" smtClean="0"/>
              <a:t> olarak hizmet vermektedir.</a:t>
            </a:r>
          </a:p>
        </p:txBody>
      </p:sp>
      <p:sp>
        <p:nvSpPr>
          <p:cNvPr id="7" name="Yuvarlatılmış Dikdörtgen 4"/>
          <p:cNvSpPr/>
          <p:nvPr/>
        </p:nvSpPr>
        <p:spPr>
          <a:xfrm>
            <a:off x="468313" y="476250"/>
            <a:ext cx="4000528" cy="7381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İDAREYE İLİŞKİN GENEL </a:t>
            </a:r>
            <a:r>
              <a:rPr lang="tr-TR" sz="2000" b="1" dirty="0">
                <a:solidFill>
                  <a:schemeClr val="tx1"/>
                </a:solidFill>
                <a:latin typeface="+mj-lt"/>
              </a:rPr>
              <a:t>BİLGİLER</a:t>
            </a:r>
          </a:p>
        </p:txBody>
      </p:sp>
      <p:sp>
        <p:nvSpPr>
          <p:cNvPr id="10" name="Yuvarlatılmış Dikdörtgen 4"/>
          <p:cNvSpPr/>
          <p:nvPr/>
        </p:nvSpPr>
        <p:spPr>
          <a:xfrm>
            <a:off x="471402" y="1428750"/>
            <a:ext cx="3286125" cy="500063"/>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b="1" dirty="0">
                <a:solidFill>
                  <a:schemeClr val="tx1"/>
                </a:solidFill>
                <a:latin typeface="+mj-lt"/>
              </a:rPr>
              <a:t>DEFTERDAR VE BAĞLI BİRİMLER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4</a:t>
            </a:fld>
            <a:endParaRPr lang="tr-TR" altLang="tr-TR"/>
          </a:p>
        </p:txBody>
      </p:sp>
    </p:spTree>
    <p:extLst>
      <p:ext uri="{BB962C8B-B14F-4D97-AF65-F5344CB8AC3E}">
        <p14:creationId xmlns:p14="http://schemas.microsoft.com/office/powerpoint/2010/main" val="753950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40</a:t>
            </a:fld>
            <a:endParaRPr lang="tr-TR" altLang="tr-TR"/>
          </a:p>
        </p:txBody>
      </p:sp>
      <p:sp>
        <p:nvSpPr>
          <p:cNvPr id="5" name="Yuvarlatılmış Dikdörtgen 4"/>
          <p:cNvSpPr/>
          <p:nvPr/>
        </p:nvSpPr>
        <p:spPr>
          <a:xfrm>
            <a:off x="279772" y="848947"/>
            <a:ext cx="2928938" cy="428625"/>
          </a:xfrm>
          <a:prstGeom prst="roundRect">
            <a:avLst>
              <a:gd name="adj" fmla="val 2010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400" b="1" dirty="0">
                <a:latin typeface="+mj-lt"/>
              </a:rPr>
              <a:t>D.S.S  GELİR-GİDER DURUMU </a:t>
            </a:r>
          </a:p>
        </p:txBody>
      </p:sp>
      <p:sp>
        <p:nvSpPr>
          <p:cNvPr id="6" name="Yuvarlatılmış Dikdörtgen 5"/>
          <p:cNvSpPr/>
          <p:nvPr/>
        </p:nvSpPr>
        <p:spPr>
          <a:xfrm>
            <a:off x="279772" y="125239"/>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graphicFrame>
        <p:nvGraphicFramePr>
          <p:cNvPr id="7" name="Group 58"/>
          <p:cNvGraphicFramePr>
            <a:graphicFrameLocks noGrp="1"/>
          </p:cNvGraphicFramePr>
          <p:nvPr>
            <p:extLst>
              <p:ext uri="{D42A27DB-BD31-4B8C-83A1-F6EECF244321}">
                <p14:modId xmlns:p14="http://schemas.microsoft.com/office/powerpoint/2010/main" val="3073846520"/>
              </p:ext>
            </p:extLst>
          </p:nvPr>
        </p:nvGraphicFramePr>
        <p:xfrm>
          <a:off x="279772" y="1342095"/>
          <a:ext cx="8460000" cy="5419166"/>
        </p:xfrm>
        <a:graphic>
          <a:graphicData uri="http://schemas.openxmlformats.org/drawingml/2006/table">
            <a:tbl>
              <a:tblPr/>
              <a:tblGrid>
                <a:gridCol w="2641117">
                  <a:extLst>
                    <a:ext uri="{9D8B030D-6E8A-4147-A177-3AD203B41FA5}">
                      <a16:colId xmlns:a16="http://schemas.microsoft.com/office/drawing/2014/main" val="20000"/>
                    </a:ext>
                  </a:extLst>
                </a:gridCol>
                <a:gridCol w="1856366">
                  <a:extLst>
                    <a:ext uri="{9D8B030D-6E8A-4147-A177-3AD203B41FA5}">
                      <a16:colId xmlns:a16="http://schemas.microsoft.com/office/drawing/2014/main" val="20001"/>
                    </a:ext>
                  </a:extLst>
                </a:gridCol>
                <a:gridCol w="1998137">
                  <a:extLst>
                    <a:ext uri="{9D8B030D-6E8A-4147-A177-3AD203B41FA5}">
                      <a16:colId xmlns:a16="http://schemas.microsoft.com/office/drawing/2014/main" val="20002"/>
                    </a:ext>
                  </a:extLst>
                </a:gridCol>
                <a:gridCol w="1964380">
                  <a:extLst>
                    <a:ext uri="{9D8B030D-6E8A-4147-A177-3AD203B41FA5}">
                      <a16:colId xmlns:a16="http://schemas.microsoft.com/office/drawing/2014/main" val="20003"/>
                    </a:ext>
                  </a:extLst>
                </a:gridCol>
              </a:tblGrid>
              <a:tr h="5048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GELİRİ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BÜTÇE GİDERİ (TL)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bg2"/>
                          </a:solidFill>
                          <a:effectLst/>
                          <a:latin typeface="Calibri" pitchFamily="34" charset="0"/>
                          <a:cs typeface="Arial" charset="0"/>
                        </a:rPr>
                        <a:t>YEVMİYE ADEDİ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Ün.Sağlık</a:t>
                      </a:r>
                      <a:r>
                        <a:rPr lang="tr-TR" sz="1200" b="1" i="0" u="none" strike="noStrike" dirty="0">
                          <a:solidFill>
                            <a:srgbClr val="000000"/>
                          </a:solidFill>
                          <a:effectLst/>
                          <a:latin typeface="Calibri" panose="020F0502020204030204" pitchFamily="34" charset="0"/>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Mustafa K.Paşa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52.956,37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50.884,28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Harmancık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66.495,00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62.914,08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Uzaktan Eğ.Uy.Araş.Mrk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13.208,34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14.007,42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38.368,08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117.978,80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Ün.Teknik</a:t>
                      </a:r>
                      <a:r>
                        <a:rPr lang="tr-TR" sz="1200" b="1" i="0" u="none" strike="noStrike" dirty="0">
                          <a:solidFill>
                            <a:srgbClr val="000000"/>
                          </a:solidFill>
                          <a:effectLst/>
                          <a:latin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37.150,00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125.372,75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138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Ün.Matbaa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129.685,35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221.759,18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Ün.Türkçe Öğ.Uy.ve 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897.867,96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2.364.115,32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274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Ün.Mennan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101.182,60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12.015,83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Ün.İnegöl</a:t>
                      </a:r>
                      <a:r>
                        <a:rPr lang="tr-TR" sz="1200" b="1" i="0" u="none" strike="noStrike" dirty="0">
                          <a:solidFill>
                            <a:srgbClr val="000000"/>
                          </a:solidFill>
                          <a:effectLst/>
                          <a:latin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84.602,38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220.874,77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Ün.Orhangazi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21.760,00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39.067,03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Ün.Gemlik</a:t>
                      </a:r>
                      <a:r>
                        <a:rPr lang="tr-TR" sz="1200" b="1" i="0" u="none" strike="noStrike" dirty="0">
                          <a:solidFill>
                            <a:srgbClr val="000000"/>
                          </a:solidFill>
                          <a:effectLst/>
                          <a:latin typeface="Calibri" panose="020F0502020204030204" pitchFamily="34" charset="0"/>
                        </a:rPr>
                        <a:t>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33.796,30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45.740,20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Ün.Sosyal</a:t>
                      </a:r>
                      <a:r>
                        <a:rPr lang="tr-TR" sz="1200" b="1" i="0" u="none" strike="noStrike" dirty="0">
                          <a:solidFill>
                            <a:srgbClr val="000000"/>
                          </a:solidFill>
                          <a:effectLst/>
                          <a:latin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423,73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     25,43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64101243"/>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Ün.Döner</a:t>
                      </a:r>
                      <a:r>
                        <a:rPr lang="tr-TR" sz="1200" b="1" i="0" u="none" strike="noStrike" dirty="0">
                          <a:solidFill>
                            <a:srgbClr val="000000"/>
                          </a:solidFill>
                          <a:effectLst/>
                          <a:latin typeface="Calibri" panose="020F0502020204030204" pitchFamily="34" charset="0"/>
                        </a:rPr>
                        <a:t> Sermaye </a:t>
                      </a:r>
                      <a:r>
                        <a:rPr lang="tr-TR" sz="1200" b="1" i="0" u="none" strike="noStrike" dirty="0" err="1">
                          <a:solidFill>
                            <a:srgbClr val="000000"/>
                          </a:solidFill>
                          <a:effectLst/>
                          <a:latin typeface="Calibri" panose="020F0502020204030204" pitchFamily="34" charset="0"/>
                        </a:rPr>
                        <a:t>İŞletmesi</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423.73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2.611,75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Ün.Arıcılık Geliş.Uy.Ar.Mrk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40.104,81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73.683,23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102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80701799"/>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Ün.İznik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15.000,00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12.750,00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smtClean="0">
                          <a:solidFill>
                            <a:srgbClr val="000000"/>
                          </a:solidFill>
                          <a:effectLst/>
                          <a:latin typeface="Calibri" panose="020F0502020204030204" pitchFamily="34" charset="0"/>
                        </a:rPr>
                        <a:t>Ün.Bilim</a:t>
                      </a:r>
                      <a:r>
                        <a:rPr lang="tr-TR" sz="1200" b="1" i="0" u="none" strike="noStrike" baseline="0" dirty="0" smtClean="0">
                          <a:solidFill>
                            <a:srgbClr val="000000"/>
                          </a:solidFill>
                          <a:effectLst/>
                          <a:latin typeface="Calibri" panose="020F0502020204030204" pitchFamily="34" charset="0"/>
                        </a:rPr>
                        <a:t> ve Tekn.Uyg.ve </a:t>
                      </a:r>
                      <a:r>
                        <a:rPr lang="tr-TR" sz="1200" b="1" i="0" u="none" strike="noStrike" baseline="0" dirty="0" err="1" smtClean="0">
                          <a:solidFill>
                            <a:srgbClr val="000000"/>
                          </a:solidFill>
                          <a:effectLst/>
                          <a:latin typeface="Calibri" panose="020F0502020204030204" pitchFamily="34" charset="0"/>
                        </a:rPr>
                        <a:t>Ar.Mrk</a:t>
                      </a:r>
                      <a:r>
                        <a:rPr lang="tr-TR" sz="1200" b="1" i="0" u="none" strike="noStrike" baseline="0"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12.000,00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10.920,00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25091740"/>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Ün.Eğitim Aile Sağ. 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332.135,48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226.116,39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407638026"/>
                  </a:ext>
                </a:extLst>
              </a:tr>
              <a:tr h="257946">
                <a:tc>
                  <a:txBody>
                    <a:bodyPr/>
                    <a:lstStyle/>
                    <a:p>
                      <a:pPr algn="l" fontAlgn="ctr"/>
                      <a:r>
                        <a:rPr lang="tr-TR" sz="1200" b="1" i="0" u="none" strike="noStrike" dirty="0">
                          <a:solidFill>
                            <a:srgbClr val="000000"/>
                          </a:solidFill>
                          <a:effectLst/>
                          <a:latin typeface="Calibri" panose="020F0502020204030204" pitchFamily="34" charset="0"/>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260.254.537,62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443.554.661,19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12559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8" name="Slayt Numarası Yer Tutucusu 1"/>
          <p:cNvSpPr txBox="1">
            <a:spLocks/>
          </p:cNvSpPr>
          <p:nvPr/>
        </p:nvSpPr>
        <p:spPr>
          <a:xfrm>
            <a:off x="6365304" y="6448251"/>
            <a:ext cx="2743200" cy="365125"/>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200" kern="1200">
                <a:solidFill>
                  <a:srgbClr val="898989"/>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70F63F88-EFBF-44E3-8AA3-2EF93B17461B}" type="slidenum">
              <a:rPr lang="tr-TR" altLang="tr-TR" smtClean="0"/>
              <a:pPr>
                <a:defRPr/>
              </a:pPr>
              <a:t>40</a:t>
            </a:fld>
            <a:endParaRPr lang="tr-TR" altLang="tr-TR"/>
          </a:p>
        </p:txBody>
      </p:sp>
    </p:spTree>
    <p:extLst>
      <p:ext uri="{BB962C8B-B14F-4D97-AF65-F5344CB8AC3E}">
        <p14:creationId xmlns:p14="http://schemas.microsoft.com/office/powerpoint/2010/main" val="26037983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a:xfrm>
            <a:off x="6830888" y="6356350"/>
            <a:ext cx="2133600" cy="365125"/>
          </a:xfrm>
        </p:spPr>
        <p:txBody>
          <a:bodyPr/>
          <a:lstStyle/>
          <a:p>
            <a:pPr>
              <a:defRPr/>
            </a:pPr>
            <a:fld id="{70F63F88-EFBF-44E3-8AA3-2EF93B17461B}" type="slidenum">
              <a:rPr lang="tr-TR" altLang="tr-TR" smtClean="0"/>
              <a:pPr>
                <a:defRPr/>
              </a:pPr>
              <a:t>41</a:t>
            </a:fld>
            <a:endParaRPr lang="tr-TR" altLang="tr-TR" dirty="0"/>
          </a:p>
        </p:txBody>
      </p:sp>
      <p:graphicFrame>
        <p:nvGraphicFramePr>
          <p:cNvPr id="6" name="Group 58"/>
          <p:cNvGraphicFramePr>
            <a:graphicFrameLocks noGrp="1"/>
          </p:cNvGraphicFramePr>
          <p:nvPr>
            <p:extLst>
              <p:ext uri="{D42A27DB-BD31-4B8C-83A1-F6EECF244321}">
                <p14:modId xmlns:p14="http://schemas.microsoft.com/office/powerpoint/2010/main" val="3557046505"/>
              </p:ext>
            </p:extLst>
          </p:nvPr>
        </p:nvGraphicFramePr>
        <p:xfrm>
          <a:off x="619137" y="1383150"/>
          <a:ext cx="7802171" cy="5313902"/>
        </p:xfrm>
        <a:graphic>
          <a:graphicData uri="http://schemas.openxmlformats.org/drawingml/2006/table">
            <a:tbl>
              <a:tblPr/>
              <a:tblGrid>
                <a:gridCol w="2534766">
                  <a:extLst>
                    <a:ext uri="{9D8B030D-6E8A-4147-A177-3AD203B41FA5}">
                      <a16:colId xmlns:a16="http://schemas.microsoft.com/office/drawing/2014/main" val="20000"/>
                    </a:ext>
                  </a:extLst>
                </a:gridCol>
                <a:gridCol w="1668799">
                  <a:extLst>
                    <a:ext uri="{9D8B030D-6E8A-4147-A177-3AD203B41FA5}">
                      <a16:colId xmlns:a16="http://schemas.microsoft.com/office/drawing/2014/main" val="20001"/>
                    </a:ext>
                  </a:extLst>
                </a:gridCol>
                <a:gridCol w="1961535">
                  <a:extLst>
                    <a:ext uri="{9D8B030D-6E8A-4147-A177-3AD203B41FA5}">
                      <a16:colId xmlns:a16="http://schemas.microsoft.com/office/drawing/2014/main" val="20002"/>
                    </a:ext>
                  </a:extLst>
                </a:gridCol>
                <a:gridCol w="1637071">
                  <a:extLst>
                    <a:ext uri="{9D8B030D-6E8A-4147-A177-3AD203B41FA5}">
                      <a16:colId xmlns:a16="http://schemas.microsoft.com/office/drawing/2014/main" val="2179183713"/>
                    </a:ext>
                  </a:extLst>
                </a:gridCol>
              </a:tblGrid>
              <a:tr h="4707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Haziran 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HAZİNE PAYI (TL)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2000">
                <a:tc>
                  <a:txBody>
                    <a:bodyPr/>
                    <a:lstStyle/>
                    <a:p>
                      <a:pPr algn="l" fontAlgn="ctr"/>
                      <a:r>
                        <a:rPr lang="tr-TR" sz="1200" b="1" i="0" u="none" strike="noStrike" dirty="0">
                          <a:solidFill>
                            <a:srgbClr val="000000"/>
                          </a:solidFill>
                          <a:effectLst/>
                          <a:latin typeface="Calibri" panose="020F0502020204030204" pitchFamily="34" charset="0"/>
                        </a:rPr>
                        <a:t>Uludağ Ün. </a:t>
                      </a:r>
                      <a:r>
                        <a:rPr lang="tr-TR" sz="1200" b="1" i="0" u="none" strike="noStrike" dirty="0" smtClean="0">
                          <a:solidFill>
                            <a:srgbClr val="000000"/>
                          </a:solidFill>
                          <a:effectLst/>
                          <a:latin typeface="Calibri" panose="020F0502020204030204" pitchFamily="34" charset="0"/>
                        </a:rPr>
                        <a:t>Sağ. </a:t>
                      </a:r>
                      <a:r>
                        <a:rPr lang="tr-TR" sz="1200" b="1" i="0" u="none" strike="noStrike" dirty="0" err="1">
                          <a:solidFill>
                            <a:srgbClr val="000000"/>
                          </a:solidFill>
                          <a:effectLst/>
                          <a:latin typeface="Calibri" panose="020F0502020204030204" pitchFamily="34" charset="0"/>
                        </a:rPr>
                        <a:t>Uyg.Hast</a:t>
                      </a:r>
                      <a:r>
                        <a:rPr lang="tr-TR" sz="12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1.490.891,24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3.876.979,15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2.556.815,44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52000">
                <a:tc>
                  <a:txBody>
                    <a:bodyPr/>
                    <a:lstStyle/>
                    <a:p>
                      <a:pPr algn="l" fontAlgn="ctr"/>
                      <a:r>
                        <a:rPr lang="tr-TR" sz="1200" b="1" i="0" u="none" strike="noStrike" dirty="0" smtClean="0">
                          <a:solidFill>
                            <a:srgbClr val="000000"/>
                          </a:solidFill>
                          <a:effectLst/>
                          <a:latin typeface="Calibri" panose="020F0502020204030204" pitchFamily="34" charset="0"/>
                        </a:rPr>
                        <a:t>Uludağ </a:t>
                      </a:r>
                      <a:r>
                        <a:rPr lang="tr-TR" sz="1200" b="1" i="0" u="none" strike="noStrike" dirty="0" err="1" smtClean="0">
                          <a:solidFill>
                            <a:srgbClr val="000000"/>
                          </a:solidFill>
                          <a:effectLst/>
                          <a:latin typeface="Calibri" panose="020F0502020204030204" pitchFamily="34" charset="0"/>
                        </a:rPr>
                        <a:t>Ü.Gemlik</a:t>
                      </a:r>
                      <a:r>
                        <a:rPr lang="tr-TR" sz="1200" b="1" i="0" u="none" strike="noStrike" dirty="0" smtClean="0">
                          <a:solidFill>
                            <a:srgbClr val="000000"/>
                          </a:solidFill>
                          <a:effectLst/>
                          <a:latin typeface="Calibri" panose="020F0502020204030204" pitchFamily="34" charset="0"/>
                        </a:rPr>
                        <a:t> Hukuk Fak.</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65,34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Sürekli </a:t>
                      </a:r>
                      <a:r>
                        <a:rPr lang="tr-TR" sz="1200" b="1" i="0" u="none" strike="noStrike" dirty="0" err="1">
                          <a:solidFill>
                            <a:srgbClr val="000000"/>
                          </a:solidFill>
                          <a:effectLst/>
                          <a:latin typeface="Calibri" panose="020F0502020204030204" pitchFamily="34" charset="0"/>
                        </a:rPr>
                        <a:t>eğ.Uyg.Ar</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Mer</a:t>
                      </a:r>
                      <a:r>
                        <a:rPr lang="tr-TR" sz="12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8.963,46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12.815,41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15.247,44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9.240,67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16.146,22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29.117,85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27.958,73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37.289,96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54737,02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Ün.Fen</a:t>
                      </a:r>
                      <a:r>
                        <a:rPr lang="tr-TR" sz="1200" b="1" i="0" u="none" strike="noStrike" dirty="0">
                          <a:solidFill>
                            <a:srgbClr val="000000"/>
                          </a:solidFill>
                          <a:effectLst/>
                          <a:latin typeface="Calibri" panose="020F0502020204030204" pitchFamily="34" charset="0"/>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3.135,13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2.087,76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1.807,48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59,00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10.695,35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5.955,62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7.898,01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Ün.Spor</a:t>
                      </a:r>
                      <a:r>
                        <a:rPr lang="tr-TR" sz="1200" b="1" i="0" u="none" strike="noStrike" dirty="0">
                          <a:solidFill>
                            <a:srgbClr val="000000"/>
                          </a:solidFill>
                          <a:effectLst/>
                          <a:latin typeface="Calibri" panose="020F0502020204030204" pitchFamily="34" charset="0"/>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910,44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151,73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801,12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Ün.Eğitim</a:t>
                      </a:r>
                      <a:r>
                        <a:rPr lang="tr-TR" sz="1200" b="1" i="0" u="none" strike="noStrike" dirty="0">
                          <a:solidFill>
                            <a:srgbClr val="000000"/>
                          </a:solidFill>
                          <a:effectLst/>
                          <a:latin typeface="Calibri" panose="020F0502020204030204" pitchFamily="34" charset="0"/>
                        </a:rPr>
                        <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24.053,27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20.247,93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23.824,32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Ün.İktisadi</a:t>
                      </a:r>
                      <a:r>
                        <a:rPr lang="tr-TR" sz="1200" b="1" i="0" u="none" strike="noStrike" dirty="0">
                          <a:solidFill>
                            <a:srgbClr val="000000"/>
                          </a:solidFill>
                          <a:effectLst/>
                          <a:latin typeface="Calibri" panose="020F0502020204030204" pitchFamily="34" charset="0"/>
                        </a:rPr>
                        <a:t>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436,95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2.021,00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404,24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a:t>
                      </a:r>
                      <a:r>
                        <a:rPr lang="tr-TR" sz="1200" b="0" i="0" u="none" strike="noStrike" dirty="0" err="1">
                          <a:solidFill>
                            <a:srgbClr val="000000"/>
                          </a:solidFill>
                          <a:effectLst/>
                          <a:latin typeface="Calibri" panose="020F0502020204030204" pitchFamily="34" charset="0"/>
                        </a:rPr>
                        <a:t>İnegöl</a:t>
                      </a:r>
                      <a:r>
                        <a:rPr lang="tr-TR" sz="1200" b="0" i="0" u="none" strike="noStrike" dirty="0">
                          <a:solidFill>
                            <a:srgbClr val="000000"/>
                          </a:solidFill>
                          <a:effectLst/>
                          <a:latin typeface="Calibri" panose="020F0502020204030204" pitchFamily="34" charset="0"/>
                        </a:rPr>
                        <a:t> İşletme Fak.</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216,20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Ün.Yabancı</a:t>
                      </a:r>
                      <a:r>
                        <a:rPr lang="tr-TR" sz="1200" b="1" i="0" u="none" strike="noStrike" dirty="0">
                          <a:solidFill>
                            <a:srgbClr val="000000"/>
                          </a:solidFill>
                          <a:effectLst/>
                          <a:latin typeface="Calibri" panose="020F0502020204030204" pitchFamily="34" charset="0"/>
                        </a:rPr>
                        <a:t> diller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4.208,08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2.897,28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4.607,12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20122496"/>
                  </a:ext>
                </a:extLst>
              </a:tr>
              <a:tr h="271890">
                <a:tc>
                  <a:txBody>
                    <a:bodyPr/>
                    <a:lstStyle/>
                    <a:p>
                      <a:pPr algn="l" fontAlgn="ctr"/>
                      <a:r>
                        <a:rPr lang="tr-TR" sz="1200" b="1" i="0" u="none" strike="noStrike" dirty="0">
                          <a:solidFill>
                            <a:srgbClr val="000000"/>
                          </a:solidFill>
                          <a:effectLst/>
                          <a:latin typeface="Calibri" panose="020F0502020204030204" pitchFamily="34" charset="0"/>
                        </a:rPr>
                        <a:t>Uludağ Ün. Mustafa </a:t>
                      </a:r>
                      <a:r>
                        <a:rPr lang="tr-TR" sz="1200" b="1" i="0" u="none" strike="noStrike" dirty="0" err="1">
                          <a:solidFill>
                            <a:srgbClr val="000000"/>
                          </a:solidFill>
                          <a:effectLst/>
                          <a:latin typeface="Calibri" panose="020F0502020204030204" pitchFamily="34" charset="0"/>
                        </a:rPr>
                        <a:t>K.Paşa</a:t>
                      </a:r>
                      <a:r>
                        <a:rPr lang="tr-TR" sz="1200" b="1" i="0" u="none" strike="noStrike" dirty="0">
                          <a:solidFill>
                            <a:srgbClr val="000000"/>
                          </a:solidFill>
                          <a:effectLst/>
                          <a:latin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96,92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325,30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570,01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71890">
                <a:tc>
                  <a:txBody>
                    <a:bodyPr/>
                    <a:lstStyle/>
                    <a:p>
                      <a:pPr algn="l" fontAlgn="ctr"/>
                      <a:r>
                        <a:rPr lang="tr-TR" sz="1200" b="1" i="0" u="none" strike="noStrike" dirty="0" smtClean="0">
                          <a:solidFill>
                            <a:srgbClr val="000000"/>
                          </a:solidFill>
                          <a:effectLst/>
                          <a:latin typeface="Calibri" panose="020F0502020204030204" pitchFamily="34" charset="0"/>
                        </a:rPr>
                        <a:t>Uludağ Ün.Bil.veTek.Uyg.ve</a:t>
                      </a:r>
                      <a:r>
                        <a:rPr lang="tr-TR" sz="1200" b="1" i="0" u="none" strike="noStrike" baseline="0" dirty="0" smtClean="0">
                          <a:solidFill>
                            <a:srgbClr val="000000"/>
                          </a:solidFill>
                          <a:effectLst/>
                          <a:latin typeface="Calibri" panose="020F0502020204030204" pitchFamily="34" charset="0"/>
                        </a:rPr>
                        <a:t> </a:t>
                      </a:r>
                      <a:r>
                        <a:rPr lang="tr-TR" sz="1200" b="1" i="0" u="none" strike="noStrike" baseline="0" dirty="0" err="1" smtClean="0">
                          <a:solidFill>
                            <a:srgbClr val="000000"/>
                          </a:solidFill>
                          <a:effectLst/>
                          <a:latin typeface="Calibri" panose="020F0502020204030204" pitchFamily="34" charset="0"/>
                        </a:rPr>
                        <a:t>Arş.Mrkz</a:t>
                      </a:r>
                      <a:r>
                        <a:rPr lang="tr-TR" sz="1200" b="1" i="0" u="none" strike="noStrike" baseline="0"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5"/>
                  </a:ext>
                </a:extLst>
              </a:tr>
              <a:tr h="271890">
                <a:tc>
                  <a:txBody>
                    <a:bodyPr/>
                    <a:lstStyle/>
                    <a:p>
                      <a:pPr algn="l" fontAlgn="ctr"/>
                      <a:r>
                        <a:rPr lang="tr-TR" sz="1200" b="1" i="0" u="none" strike="noStrike" dirty="0" smtClean="0">
                          <a:solidFill>
                            <a:srgbClr val="000000"/>
                          </a:solidFill>
                          <a:effectLst/>
                          <a:latin typeface="Calibri" panose="020F0502020204030204" pitchFamily="34" charset="0"/>
                        </a:rPr>
                        <a:t>Uludağ </a:t>
                      </a:r>
                      <a:r>
                        <a:rPr lang="tr-TR" sz="1200" b="1" i="0" u="none" strike="noStrike" dirty="0" err="1" smtClean="0">
                          <a:solidFill>
                            <a:srgbClr val="000000"/>
                          </a:solidFill>
                          <a:effectLst/>
                          <a:latin typeface="Calibri" panose="020F0502020204030204" pitchFamily="34" charset="0"/>
                        </a:rPr>
                        <a:t>Ün.Dön.Serm.İşl.Müd</a:t>
                      </a: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6"/>
                  </a:ext>
                </a:extLst>
              </a:tr>
              <a:tr h="271890">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7"/>
                  </a:ext>
                </a:extLst>
              </a:tr>
            </a:tbl>
          </a:graphicData>
        </a:graphic>
      </p:graphicFrame>
      <p:sp>
        <p:nvSpPr>
          <p:cNvPr id="8" name="Yuvarlatılmış Dikdörtgen 7"/>
          <p:cNvSpPr/>
          <p:nvPr/>
        </p:nvSpPr>
        <p:spPr>
          <a:xfrm>
            <a:off x="611560" y="116632"/>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sp>
        <p:nvSpPr>
          <p:cNvPr id="9" name="Yuvarlatılmış Dikdörtgen 8"/>
          <p:cNvSpPr/>
          <p:nvPr/>
        </p:nvSpPr>
        <p:spPr>
          <a:xfrm>
            <a:off x="611560" y="821328"/>
            <a:ext cx="627697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400" b="1" dirty="0">
                <a:solidFill>
                  <a:schemeClr val="tx1"/>
                </a:solidFill>
                <a:cs typeface="Arial" charset="0"/>
              </a:rPr>
              <a:t>D.S.S </a:t>
            </a:r>
            <a:r>
              <a:rPr lang="tr-TR" sz="1400" b="1" dirty="0" smtClean="0">
                <a:solidFill>
                  <a:schemeClr val="tx1"/>
                </a:solidFill>
                <a:cs typeface="Arial" charset="0"/>
              </a:rPr>
              <a:t>30.06.2022  </a:t>
            </a:r>
            <a:r>
              <a:rPr lang="tr-TR" sz="1400" b="1" dirty="0">
                <a:solidFill>
                  <a:schemeClr val="tx1"/>
                </a:solidFill>
                <a:cs typeface="Arial" charset="0"/>
              </a:rPr>
              <a:t>TARİHİ </a:t>
            </a:r>
            <a:r>
              <a:rPr lang="tr-TR" sz="1400" b="1" dirty="0" smtClean="0">
                <a:solidFill>
                  <a:schemeClr val="tx1"/>
                </a:solidFill>
                <a:cs typeface="Arial" charset="0"/>
              </a:rPr>
              <a:t>İTİBARİYLE ÖDENEN </a:t>
            </a:r>
            <a:r>
              <a:rPr lang="tr-TR" sz="1400" b="1" dirty="0">
                <a:solidFill>
                  <a:schemeClr val="tx1"/>
                </a:solidFill>
                <a:cs typeface="Arial" charset="0"/>
              </a:rPr>
              <a:t>HAZİNE  PAYI </a:t>
            </a:r>
          </a:p>
        </p:txBody>
      </p:sp>
    </p:spTree>
    <p:extLst>
      <p:ext uri="{BB962C8B-B14F-4D97-AF65-F5344CB8AC3E}">
        <p14:creationId xmlns:p14="http://schemas.microsoft.com/office/powerpoint/2010/main" val="17858012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Yuvarlatılmış Dikdörtgen 7"/>
          <p:cNvSpPr/>
          <p:nvPr/>
        </p:nvSpPr>
        <p:spPr>
          <a:xfrm>
            <a:off x="539552" y="265212"/>
            <a:ext cx="3929062" cy="571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tr-TR" sz="2000" b="1" dirty="0">
                <a:solidFill>
                  <a:schemeClr val="tx1"/>
                </a:solidFill>
                <a:latin typeface="+mj-lt"/>
              </a:rPr>
              <a:t>DÖNER SERMAYE İŞLEMLERİ</a:t>
            </a:r>
          </a:p>
        </p:txBody>
      </p:sp>
      <p:graphicFrame>
        <p:nvGraphicFramePr>
          <p:cNvPr id="9" name="Group 58"/>
          <p:cNvGraphicFramePr>
            <a:graphicFrameLocks noGrp="1"/>
          </p:cNvGraphicFramePr>
          <p:nvPr>
            <p:extLst>
              <p:ext uri="{D42A27DB-BD31-4B8C-83A1-F6EECF244321}">
                <p14:modId xmlns:p14="http://schemas.microsoft.com/office/powerpoint/2010/main" val="3729086934"/>
              </p:ext>
            </p:extLst>
          </p:nvPr>
        </p:nvGraphicFramePr>
        <p:xfrm>
          <a:off x="574793" y="1607574"/>
          <a:ext cx="7864210" cy="4793147"/>
        </p:xfrm>
        <a:graphic>
          <a:graphicData uri="http://schemas.openxmlformats.org/drawingml/2006/table">
            <a:tbl>
              <a:tblPr/>
              <a:tblGrid>
                <a:gridCol w="2508695">
                  <a:extLst>
                    <a:ext uri="{9D8B030D-6E8A-4147-A177-3AD203B41FA5}">
                      <a16:colId xmlns:a16="http://schemas.microsoft.com/office/drawing/2014/main" val="20000"/>
                    </a:ext>
                  </a:extLst>
                </a:gridCol>
                <a:gridCol w="1801153">
                  <a:extLst>
                    <a:ext uri="{9D8B030D-6E8A-4147-A177-3AD203B41FA5}">
                      <a16:colId xmlns:a16="http://schemas.microsoft.com/office/drawing/2014/main" val="20001"/>
                    </a:ext>
                  </a:extLst>
                </a:gridCol>
                <a:gridCol w="1858297">
                  <a:extLst>
                    <a:ext uri="{9D8B030D-6E8A-4147-A177-3AD203B41FA5}">
                      <a16:colId xmlns:a16="http://schemas.microsoft.com/office/drawing/2014/main" val="20002"/>
                    </a:ext>
                  </a:extLst>
                </a:gridCol>
                <a:gridCol w="1696065">
                  <a:extLst>
                    <a:ext uri="{9D8B030D-6E8A-4147-A177-3AD203B41FA5}">
                      <a16:colId xmlns:a16="http://schemas.microsoft.com/office/drawing/2014/main" val="2635515797"/>
                    </a:ext>
                  </a:extLst>
                </a:gridCol>
              </a:tblGrid>
              <a:tr h="6136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Haziran 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HAZİNE PAYI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Calibri" pitchFamily="34" charset="0"/>
                          <a:cs typeface="Arial" charset="0"/>
                        </a:rPr>
                        <a:t>(TL)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Haziran2022 HAZİNE PAYI (TL)</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7946">
                <a:tc>
                  <a:txBody>
                    <a:bodyPr/>
                    <a:lstStyle/>
                    <a:p>
                      <a:pPr algn="l" fontAlgn="ctr"/>
                      <a:r>
                        <a:rPr lang="tr-TR" sz="1200" b="1" i="0" u="none" strike="noStrike" dirty="0" err="1" smtClean="0">
                          <a:solidFill>
                            <a:srgbClr val="000000"/>
                          </a:solidFill>
                          <a:effectLst/>
                          <a:latin typeface="Calibri" panose="020F0502020204030204" pitchFamily="34" charset="0"/>
                        </a:rPr>
                        <a:t>U.Ü.Harmancık</a:t>
                      </a:r>
                      <a:r>
                        <a:rPr lang="tr-TR" sz="1200" b="1" i="0" u="none" strike="noStrike" baseline="0" dirty="0" smtClean="0">
                          <a:solidFill>
                            <a:srgbClr val="000000"/>
                          </a:solidFill>
                          <a:effectLst/>
                          <a:latin typeface="Calibri" panose="020F0502020204030204" pitchFamily="34" charset="0"/>
                        </a:rPr>
                        <a:t> </a:t>
                      </a:r>
                      <a:r>
                        <a:rPr lang="tr-TR" sz="1200" b="1" i="0" u="none" strike="noStrike" dirty="0" smtClean="0">
                          <a:solidFill>
                            <a:srgbClr val="000000"/>
                          </a:solidFill>
                          <a:effectLst/>
                          <a:latin typeface="Calibri" panose="020F0502020204030204" pitchFamily="34" charset="0"/>
                        </a:rPr>
                        <a:t>MYO</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607,30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82807162"/>
                  </a:ext>
                </a:extLst>
              </a:tr>
              <a:tr h="257946">
                <a:tc>
                  <a:txBody>
                    <a:bodyPr/>
                    <a:lstStyle/>
                    <a:p>
                      <a:pPr algn="l" fontAlgn="ctr"/>
                      <a:r>
                        <a:rPr lang="tr-TR" sz="1200" b="1" i="0" u="none" strike="noStrike">
                          <a:solidFill>
                            <a:srgbClr val="000000"/>
                          </a:solidFill>
                          <a:effectLst/>
                          <a:latin typeface="Calibri" panose="020F0502020204030204" pitchFamily="34" charset="0"/>
                        </a:rPr>
                        <a:t>Uludağ Ün. Uzaktan Eğ.Uy.Araş.Mrk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48,15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53,22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125,14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1.198,29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704,76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752,29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Ün.Teknik</a:t>
                      </a:r>
                      <a:r>
                        <a:rPr lang="tr-TR" sz="1200" b="1" i="0" u="none" strike="noStrike" dirty="0">
                          <a:solidFill>
                            <a:srgbClr val="000000"/>
                          </a:solidFill>
                          <a:effectLst/>
                          <a:latin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2.232,92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1.562,00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1.734,66</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Ün.Matbaa</a:t>
                      </a:r>
                      <a:r>
                        <a:rPr lang="tr-TR" sz="1200" b="1" i="0" u="none" strike="noStrike" dirty="0">
                          <a:solidFill>
                            <a:srgbClr val="000000"/>
                          </a:solidFill>
                          <a:effectLst/>
                          <a:latin typeface="Calibri" panose="020F0502020204030204" pitchFamily="34" charset="0"/>
                        </a:rPr>
                        <a:t>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2.372,60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1.402,78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2.652,88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Ün.Eğitim</a:t>
                      </a:r>
                      <a:r>
                        <a:rPr lang="tr-TR" sz="1200" b="1" i="0" u="none" strike="noStrike" dirty="0">
                          <a:solidFill>
                            <a:srgbClr val="000000"/>
                          </a:solidFill>
                          <a:effectLst/>
                          <a:latin typeface="Calibri" panose="020F0502020204030204" pitchFamily="34" charset="0"/>
                        </a:rPr>
                        <a:t> Aile Sağ. </a:t>
                      </a:r>
                      <a:r>
                        <a:rPr lang="tr-TR" sz="1200" b="1" i="0" u="none" strike="noStrike" dirty="0" err="1">
                          <a:solidFill>
                            <a:srgbClr val="000000"/>
                          </a:solidFill>
                          <a:effectLst/>
                          <a:latin typeface="Calibri" panose="020F0502020204030204" pitchFamily="34" charset="0"/>
                        </a:rPr>
                        <a:t>Merk</a:t>
                      </a:r>
                      <a:r>
                        <a:rPr lang="tr-TR" sz="12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1.540,41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3.169,73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Ün.Türkçe</a:t>
                      </a:r>
                      <a:r>
                        <a:rPr lang="tr-TR" sz="1200" b="1" i="0" u="none" strike="noStrike" dirty="0">
                          <a:solidFill>
                            <a:srgbClr val="000000"/>
                          </a:solidFill>
                          <a:effectLst/>
                          <a:latin typeface="Calibri" panose="020F0502020204030204" pitchFamily="34" charset="0"/>
                        </a:rPr>
                        <a:t> Öğ.Uy.ve </a:t>
                      </a:r>
                      <a:r>
                        <a:rPr lang="tr-TR" sz="1200" b="1" i="0" u="none" strike="noStrike" dirty="0" err="1">
                          <a:solidFill>
                            <a:srgbClr val="000000"/>
                          </a:solidFill>
                          <a:effectLst/>
                          <a:latin typeface="Calibri" panose="020F0502020204030204" pitchFamily="34" charset="0"/>
                        </a:rPr>
                        <a:t>Araş.Mrk</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27.088,54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21.349,80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47.190,83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Ün.Mennan</a:t>
                      </a:r>
                      <a:r>
                        <a:rPr lang="tr-TR" sz="1200" b="1" i="0" u="none" strike="noStrike" dirty="0">
                          <a:solidFill>
                            <a:srgbClr val="000000"/>
                          </a:solidFill>
                          <a:effectLst/>
                          <a:latin typeface="Calibri" panose="020F0502020204030204" pitchFamily="34" charset="0"/>
                        </a:rPr>
                        <a:t>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26,27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69,44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983,60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Ün.İnegöl</a:t>
                      </a:r>
                      <a:r>
                        <a:rPr lang="tr-TR" sz="1200" b="1" i="0" u="none" strike="noStrike" dirty="0">
                          <a:solidFill>
                            <a:srgbClr val="000000"/>
                          </a:solidFill>
                          <a:effectLst/>
                          <a:latin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1.250,80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3.564,13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1.940,60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Ün.Orhangazi</a:t>
                      </a:r>
                      <a:r>
                        <a:rPr lang="tr-TR" sz="1200" b="1" i="0" u="none" strike="noStrike" dirty="0">
                          <a:solidFill>
                            <a:srgbClr val="000000"/>
                          </a:solidFill>
                          <a:effectLst/>
                          <a:latin typeface="Calibri" panose="020F0502020204030204" pitchFamily="34" charset="0"/>
                        </a:rPr>
                        <a:t>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567,21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288,95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268,81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57946">
                <a:tc>
                  <a:txBody>
                    <a:bodyPr/>
                    <a:lstStyle/>
                    <a:p>
                      <a:pPr algn="l" fontAlgn="ctr"/>
                      <a:r>
                        <a:rPr lang="tr-TR" sz="1200" b="1" i="0" u="none" strike="noStrike" dirty="0" smtClean="0">
                          <a:solidFill>
                            <a:srgbClr val="000000"/>
                          </a:solidFill>
                          <a:effectLst/>
                          <a:latin typeface="Calibri" panose="020F0502020204030204" pitchFamily="34" charset="0"/>
                        </a:rPr>
                        <a:t>U. </a:t>
                      </a:r>
                      <a:r>
                        <a:rPr lang="tr-TR" sz="1200" b="1" i="0" u="none" strike="noStrike" dirty="0" err="1">
                          <a:solidFill>
                            <a:srgbClr val="000000"/>
                          </a:solidFill>
                          <a:effectLst/>
                          <a:latin typeface="Calibri" panose="020F0502020204030204" pitchFamily="34" charset="0"/>
                        </a:rPr>
                        <a:t>Ün.Gemlik</a:t>
                      </a:r>
                      <a:r>
                        <a:rPr lang="tr-TR" sz="1200" b="1" i="0" u="none" strike="noStrike" dirty="0">
                          <a:solidFill>
                            <a:srgbClr val="000000"/>
                          </a:solidFill>
                          <a:effectLst/>
                          <a:latin typeface="Calibri" panose="020F0502020204030204" pitchFamily="34" charset="0"/>
                        </a:rPr>
                        <a:t>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300,00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226,32</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16284470"/>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Ün.Sosyal</a:t>
                      </a:r>
                      <a:r>
                        <a:rPr lang="tr-TR" sz="1200" b="1" i="0" u="none" strike="noStrike" dirty="0">
                          <a:solidFill>
                            <a:srgbClr val="000000"/>
                          </a:solidFill>
                          <a:effectLst/>
                          <a:latin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139,97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53,47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4,24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57946">
                <a:tc>
                  <a:txBody>
                    <a:bodyPr/>
                    <a:lstStyle/>
                    <a:p>
                      <a:pPr algn="l" fontAlgn="ctr"/>
                      <a:r>
                        <a:rPr lang="tr-TR" sz="1200" b="1" i="0" u="none" strike="noStrike" dirty="0" err="1" smtClean="0">
                          <a:solidFill>
                            <a:srgbClr val="000000"/>
                          </a:solidFill>
                          <a:effectLst/>
                          <a:latin typeface="Calibri" panose="020F0502020204030204" pitchFamily="34" charset="0"/>
                        </a:rPr>
                        <a:t>U.Ün.İznik</a:t>
                      </a:r>
                      <a:r>
                        <a:rPr lang="tr-TR" sz="1200" b="1" i="0" u="none" strike="noStrike" dirty="0" smtClean="0">
                          <a:solidFill>
                            <a:srgbClr val="000000"/>
                          </a:solidFill>
                          <a:effectLst/>
                          <a:latin typeface="Calibri" panose="020F0502020204030204" pitchFamily="34" charset="0"/>
                        </a:rPr>
                        <a:t> </a:t>
                      </a:r>
                      <a:r>
                        <a:rPr lang="tr-TR" sz="1200" b="1" i="0" u="none" strike="noStrike" dirty="0">
                          <a:solidFill>
                            <a:srgbClr val="000000"/>
                          </a:solidFill>
                          <a:effectLst/>
                          <a:latin typeface="Calibri" panose="020F0502020204030204" pitchFamily="34" charset="0"/>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12,89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0,90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150,00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64101243"/>
                  </a:ext>
                </a:extLst>
              </a:tr>
              <a:tr h="257946">
                <a:tc>
                  <a:txBody>
                    <a:bodyPr/>
                    <a:lstStyle/>
                    <a:p>
                      <a:pPr algn="l" fontAlgn="ctr"/>
                      <a:r>
                        <a:rPr lang="tr-TR" sz="1200" b="1" i="0" u="none" strike="noStrike" dirty="0" err="1" smtClean="0">
                          <a:solidFill>
                            <a:srgbClr val="000000"/>
                          </a:solidFill>
                          <a:effectLst/>
                          <a:latin typeface="Calibri" panose="020F0502020204030204" pitchFamily="34" charset="0"/>
                        </a:rPr>
                        <a:t>U.Ü.Karacabey</a:t>
                      </a:r>
                      <a:r>
                        <a:rPr lang="tr-TR" sz="1200" b="1" i="0" u="none" strike="noStrike" dirty="0" smtClean="0">
                          <a:solidFill>
                            <a:srgbClr val="000000"/>
                          </a:solidFill>
                          <a:effectLst/>
                          <a:latin typeface="Calibri" panose="020F0502020204030204" pitchFamily="34" charset="0"/>
                        </a:rPr>
                        <a:t> MYO</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13,39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15,00</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12,71</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57946">
                <a:tc>
                  <a:txBody>
                    <a:bodyPr/>
                    <a:lstStyle/>
                    <a:p>
                      <a:pPr algn="l" fontAlgn="ctr"/>
                      <a:r>
                        <a:rPr lang="tr-TR" sz="1200" b="1" i="0" u="none" strike="noStrike" dirty="0">
                          <a:solidFill>
                            <a:srgbClr val="000000"/>
                          </a:solidFill>
                          <a:effectLst/>
                          <a:latin typeface="Calibri" panose="020F0502020204030204" pitchFamily="34" charset="0"/>
                        </a:rPr>
                        <a:t>Uludağ </a:t>
                      </a:r>
                      <a:r>
                        <a:rPr lang="tr-TR" sz="1200" b="1" i="0" u="none" strike="noStrike" dirty="0" err="1">
                          <a:solidFill>
                            <a:srgbClr val="000000"/>
                          </a:solidFill>
                          <a:effectLst/>
                          <a:latin typeface="Calibri" panose="020F0502020204030204" pitchFamily="34" charset="0"/>
                        </a:rPr>
                        <a:t>Ün.Arıcılık</a:t>
                      </a:r>
                      <a:r>
                        <a:rPr lang="tr-TR" sz="1200" b="1" i="0" u="none" strike="noStrike" dirty="0">
                          <a:solidFill>
                            <a:srgbClr val="000000"/>
                          </a:solidFill>
                          <a:effectLst/>
                          <a:latin typeface="Calibri" panose="020F0502020204030204" pitchFamily="34" charset="0"/>
                        </a:rPr>
                        <a:t> Geliş. Ve Uy. </a:t>
                      </a:r>
                      <a:r>
                        <a:rPr lang="tr-TR" sz="1200" b="1" i="0" u="none" strike="noStrike" dirty="0" err="1">
                          <a:solidFill>
                            <a:srgbClr val="000000"/>
                          </a:solidFill>
                          <a:effectLst/>
                          <a:latin typeface="Calibri" panose="020F0502020204030204" pitchFamily="34" charset="0"/>
                        </a:rPr>
                        <a:t>Mrk</a:t>
                      </a:r>
                      <a:r>
                        <a:rPr lang="tr-TR" sz="12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805,17</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852,13</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485,28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80701799"/>
                  </a:ext>
                </a:extLst>
              </a:tr>
              <a:tr h="119060">
                <a:tc>
                  <a:txBody>
                    <a:bodyPr/>
                    <a:lstStyle/>
                    <a:p>
                      <a:pPr algn="l" fontAlgn="ctr"/>
                      <a:r>
                        <a:rPr lang="tr-TR" sz="1200" b="1" i="0" u="none" strike="noStrike" dirty="0">
                          <a:solidFill>
                            <a:srgbClr val="000000"/>
                          </a:solidFill>
                          <a:effectLst/>
                          <a:latin typeface="Calibri" panose="020F0502020204030204" pitchFamily="34" charset="0"/>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1.616.682,64</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4.008.898,69</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Calibri" panose="020F0502020204030204" pitchFamily="34" charset="0"/>
                        </a:rPr>
                        <a:t>2.756.658,68</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bl>
          </a:graphicData>
        </a:graphic>
      </p:graphicFrame>
      <p:sp>
        <p:nvSpPr>
          <p:cNvPr id="10" name="Yuvarlatılmış Dikdörtgen 9"/>
          <p:cNvSpPr/>
          <p:nvPr/>
        </p:nvSpPr>
        <p:spPr>
          <a:xfrm>
            <a:off x="539552" y="1007830"/>
            <a:ext cx="6276975" cy="4286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400" b="1" dirty="0">
                <a:solidFill>
                  <a:schemeClr val="tx1"/>
                </a:solidFill>
                <a:cs typeface="Arial" charset="0"/>
              </a:rPr>
              <a:t>D.S.S  </a:t>
            </a:r>
            <a:r>
              <a:rPr lang="tr-TR" sz="1400" b="1" dirty="0" smtClean="0">
                <a:solidFill>
                  <a:schemeClr val="tx1"/>
                </a:solidFill>
                <a:cs typeface="Arial" charset="0"/>
              </a:rPr>
              <a:t>30.06.2022  </a:t>
            </a:r>
            <a:r>
              <a:rPr lang="tr-TR" sz="1400" b="1" dirty="0">
                <a:solidFill>
                  <a:schemeClr val="tx1"/>
                </a:solidFill>
                <a:cs typeface="Arial" charset="0"/>
              </a:rPr>
              <a:t>TARİHİ </a:t>
            </a:r>
            <a:r>
              <a:rPr lang="tr-TR" sz="1400" b="1" dirty="0" smtClean="0">
                <a:solidFill>
                  <a:schemeClr val="tx1"/>
                </a:solidFill>
                <a:cs typeface="Arial" charset="0"/>
              </a:rPr>
              <a:t>İTİBARİYLE ÖDENEN </a:t>
            </a:r>
            <a:r>
              <a:rPr lang="tr-TR" sz="1400" b="1" dirty="0">
                <a:solidFill>
                  <a:schemeClr val="tx1"/>
                </a:solidFill>
                <a:cs typeface="Arial" charset="0"/>
              </a:rPr>
              <a:t>HAZİNE  PAYI </a:t>
            </a:r>
          </a:p>
        </p:txBody>
      </p:sp>
      <p:sp>
        <p:nvSpPr>
          <p:cNvPr id="11" name="Slayt Numarası Yer Tutucusu 2"/>
          <p:cNvSpPr>
            <a:spLocks noGrp="1"/>
          </p:cNvSpPr>
          <p:nvPr>
            <p:ph type="sldNum" sz="quarter" idx="12"/>
          </p:nvPr>
        </p:nvSpPr>
        <p:spPr>
          <a:xfrm>
            <a:off x="6293296" y="6356350"/>
            <a:ext cx="2743200" cy="365125"/>
          </a:xfrm>
        </p:spPr>
        <p:txBody>
          <a:bodyPr/>
          <a:lstStyle/>
          <a:p>
            <a:pPr>
              <a:defRPr/>
            </a:pPr>
            <a:fld id="{70F63F88-EFBF-44E3-8AA3-2EF93B17461B}" type="slidenum">
              <a:rPr lang="tr-TR" altLang="tr-TR" smtClean="0"/>
              <a:pPr>
                <a:defRPr/>
              </a:pPr>
              <a:t>42</a:t>
            </a:fld>
            <a:endParaRPr lang="tr-TR" altLang="tr-TR" dirty="0"/>
          </a:p>
        </p:txBody>
      </p:sp>
    </p:spTree>
    <p:extLst>
      <p:ext uri="{BB962C8B-B14F-4D97-AF65-F5344CB8AC3E}">
        <p14:creationId xmlns:p14="http://schemas.microsoft.com/office/powerpoint/2010/main" val="42727397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323850" y="285750"/>
            <a:ext cx="4103688" cy="66833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a:solidFill>
                  <a:schemeClr val="tx1"/>
                </a:solidFill>
                <a:cs typeface="Arial" charset="0"/>
              </a:rPr>
              <a:t>2022 YILI HEDEFLERİ</a:t>
            </a:r>
          </a:p>
        </p:txBody>
      </p:sp>
      <p:sp>
        <p:nvSpPr>
          <p:cNvPr id="7" name="6 Yuvarlatılmış Dikdörtgen"/>
          <p:cNvSpPr/>
          <p:nvPr/>
        </p:nvSpPr>
        <p:spPr>
          <a:xfrm>
            <a:off x="293688" y="1196975"/>
            <a:ext cx="8640762" cy="43926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b="1" dirty="0">
              <a:solidFill>
                <a:schemeClr val="tx1"/>
              </a:solidFill>
            </a:endParaRPr>
          </a:p>
        </p:txBody>
      </p:sp>
      <p:sp>
        <p:nvSpPr>
          <p:cNvPr id="69637" name="Dikdörtgen 1"/>
          <p:cNvSpPr>
            <a:spLocks noChangeArrowheads="1"/>
          </p:cNvSpPr>
          <p:nvPr/>
        </p:nvSpPr>
        <p:spPr bwMode="auto">
          <a:xfrm>
            <a:off x="642938" y="1527170"/>
            <a:ext cx="8075612" cy="4278094"/>
          </a:xfrm>
          <a:prstGeom prst="rect">
            <a:avLst/>
          </a:prstGeom>
          <a:noFill/>
          <a:ln w="9525">
            <a:noFill/>
            <a:miter lim="800000"/>
            <a:headEnd/>
            <a:tailEnd/>
          </a:ln>
        </p:spPr>
        <p:txBody>
          <a:bodyPr>
            <a:spAutoFit/>
          </a:bodyPr>
          <a:lstStyle/>
          <a:p>
            <a:pPr algn="just"/>
            <a:r>
              <a:rPr lang="tr-TR" altLang="tr-TR" sz="1600" b="1" dirty="0"/>
              <a:t>1</a:t>
            </a:r>
            <a:r>
              <a:rPr lang="tr-TR" altLang="tr-TR" sz="1600" b="1" dirty="0" smtClean="0"/>
              <a:t>-</a:t>
            </a:r>
            <a:r>
              <a:rPr lang="tr-TR" altLang="tr-TR" sz="1600" dirty="0" smtClean="0"/>
              <a:t> </a:t>
            </a:r>
            <a:r>
              <a:rPr lang="tr-TR" altLang="tr-TR" sz="1600" dirty="0"/>
              <a:t>2021 yılında olduğu gibi 2022 yılında da vatandaş memnuniyetini merkeze koyan bir anlayış             </a:t>
            </a:r>
          </a:p>
          <a:p>
            <a:pPr algn="just"/>
            <a:r>
              <a:rPr lang="tr-TR" altLang="tr-TR" sz="1600" dirty="0"/>
              <a:t> sürdürmek</a:t>
            </a:r>
            <a:r>
              <a:rPr lang="tr-TR" altLang="tr-TR" sz="1600" dirty="0" smtClean="0"/>
              <a:t>,</a:t>
            </a:r>
          </a:p>
          <a:p>
            <a:pPr algn="just"/>
            <a:endParaRPr lang="tr-TR" altLang="tr-TR" sz="1600" dirty="0"/>
          </a:p>
          <a:p>
            <a:pPr algn="just"/>
            <a:r>
              <a:rPr lang="tr-TR" altLang="tr-TR" sz="1600" b="1" dirty="0"/>
              <a:t>2</a:t>
            </a:r>
            <a:r>
              <a:rPr lang="tr-TR" altLang="tr-TR" sz="1600" b="1" dirty="0" smtClean="0"/>
              <a:t>- </a:t>
            </a:r>
            <a:r>
              <a:rPr lang="tr-TR" altLang="tr-TR" sz="1600" dirty="0"/>
              <a:t>Mali mevzuat ve personel mevzuatının bağlı birimlerimizi ilgilendiren hükümlerine,        öncelikle yöneticilerimizin uyması, personeline uygulatması ve uygulamanın takibi bakımından azami gayret göstermek</a:t>
            </a:r>
            <a:r>
              <a:rPr lang="tr-TR" altLang="tr-TR" sz="1600" dirty="0" smtClean="0"/>
              <a:t>,</a:t>
            </a:r>
          </a:p>
          <a:p>
            <a:pPr algn="just"/>
            <a:endParaRPr lang="tr-TR" altLang="tr-TR" sz="1600" dirty="0"/>
          </a:p>
          <a:p>
            <a:pPr algn="just"/>
            <a:r>
              <a:rPr lang="tr-TR" altLang="tr-TR" sz="1600" b="1" dirty="0" smtClean="0"/>
              <a:t>3-</a:t>
            </a:r>
            <a:r>
              <a:rPr lang="tr-TR" altLang="tr-TR" sz="1600" dirty="0" smtClean="0"/>
              <a:t>  </a:t>
            </a:r>
            <a:r>
              <a:rPr lang="tr-TR" altLang="tr-TR" sz="1600" dirty="0" err="1"/>
              <a:t>Proaktif</a:t>
            </a:r>
            <a:r>
              <a:rPr lang="tr-TR" altLang="tr-TR" sz="1600" dirty="0"/>
              <a:t> bir yönetim anlayışını sergilemek ve tüm çalışanlarla birlikte uygulamak</a:t>
            </a:r>
            <a:r>
              <a:rPr lang="tr-TR" altLang="tr-TR" sz="1600" dirty="0" smtClean="0"/>
              <a:t>,</a:t>
            </a:r>
          </a:p>
          <a:p>
            <a:pPr algn="just"/>
            <a:endParaRPr lang="tr-TR" altLang="tr-TR" sz="1600" dirty="0"/>
          </a:p>
          <a:p>
            <a:pPr algn="just"/>
            <a:r>
              <a:rPr lang="tr-TR" altLang="tr-TR" sz="1600" b="1" dirty="0" smtClean="0"/>
              <a:t>4-</a:t>
            </a:r>
            <a:r>
              <a:rPr lang="tr-TR" altLang="tr-TR" sz="1600" dirty="0" smtClean="0"/>
              <a:t> </a:t>
            </a:r>
            <a:r>
              <a:rPr lang="tr-TR" altLang="tr-TR" sz="1600" dirty="0"/>
              <a:t>Sahip olduğumuz bütün maddi ve gayri maddi kaynakları en ekonomik bir şekilde ve tam kapasite ile kullanmak ve hayata geçirmek</a:t>
            </a:r>
            <a:r>
              <a:rPr lang="tr-TR" altLang="tr-TR" sz="1600" dirty="0" smtClean="0"/>
              <a:t>,  </a:t>
            </a:r>
          </a:p>
          <a:p>
            <a:pPr algn="just"/>
            <a:endParaRPr lang="tr-TR" altLang="tr-TR" sz="1600" dirty="0"/>
          </a:p>
          <a:p>
            <a:pPr algn="just"/>
            <a:r>
              <a:rPr lang="tr-TR" altLang="tr-TR" sz="1600" b="1" dirty="0" smtClean="0"/>
              <a:t>5-</a:t>
            </a:r>
            <a:r>
              <a:rPr lang="tr-TR" altLang="tr-TR" sz="1600" dirty="0" smtClean="0"/>
              <a:t> </a:t>
            </a:r>
            <a:r>
              <a:rPr lang="tr-TR" altLang="tr-TR" sz="1600" dirty="0"/>
              <a:t>İş süreçlerinin sürekli iyileştirilmesi için çareler aramak ve bu çerçevede en önemli değerlerimizden biri olan insan kaynaklarımızın bilgi ve beceri düzeylerinin artırılmasına önem vermek,</a:t>
            </a:r>
          </a:p>
          <a:p>
            <a:pPr algn="just"/>
            <a:r>
              <a:rPr lang="tr-TR" altLang="tr-TR" sz="1600" dirty="0"/>
              <a:t>       </a:t>
            </a:r>
          </a:p>
          <a:p>
            <a:pPr algn="just"/>
            <a:endParaRPr lang="tr-TR" altLang="tr-TR" sz="1600" dirty="0"/>
          </a:p>
        </p:txBody>
      </p:sp>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43</a:t>
            </a:fld>
            <a:endParaRPr lang="tr-TR" alt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515938" y="1152525"/>
            <a:ext cx="2543175" cy="5000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rPr>
              <a:t>GÜÇLÜ ALANLAR</a:t>
            </a:r>
          </a:p>
        </p:txBody>
      </p:sp>
      <p:sp>
        <p:nvSpPr>
          <p:cNvPr id="8" name="Yuvarlatılmış Dikdörtgen 7"/>
          <p:cNvSpPr/>
          <p:nvPr/>
        </p:nvSpPr>
        <p:spPr>
          <a:xfrm>
            <a:off x="500063" y="4643438"/>
            <a:ext cx="2559050" cy="500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rPr>
              <a:t>ZAYIF ALANLAR</a:t>
            </a:r>
          </a:p>
        </p:txBody>
      </p:sp>
      <p:sp>
        <p:nvSpPr>
          <p:cNvPr id="10" name="9 Yuvarlatılmış Dikdörtgen"/>
          <p:cNvSpPr/>
          <p:nvPr/>
        </p:nvSpPr>
        <p:spPr>
          <a:xfrm>
            <a:off x="428625" y="1825625"/>
            <a:ext cx="8496300" cy="2736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fontAlgn="auto">
              <a:spcBef>
                <a:spcPts val="0"/>
              </a:spcBef>
              <a:spcAft>
                <a:spcPts val="0"/>
              </a:spcAft>
              <a:defRPr/>
            </a:pPr>
            <a:r>
              <a:rPr lang="tr-TR" sz="1600" b="1" dirty="0">
                <a:solidFill>
                  <a:schemeClr val="tx1"/>
                </a:solidFill>
              </a:rPr>
              <a:t>-</a:t>
            </a:r>
            <a:r>
              <a:rPr lang="tr-TR" sz="1600" dirty="0">
                <a:solidFill>
                  <a:schemeClr val="tx1"/>
                </a:solidFill>
              </a:rPr>
              <a:t>Defterdarlığımızın; Valilik ve diğer kurumlarla uyum içerisinde çalışan, danışılan, tecrübeli,</a:t>
            </a:r>
          </a:p>
          <a:p>
            <a:pPr marL="342900" indent="-342900" algn="just" fontAlgn="auto">
              <a:spcBef>
                <a:spcPts val="0"/>
              </a:spcBef>
              <a:spcAft>
                <a:spcPts val="0"/>
              </a:spcAft>
              <a:defRPr/>
            </a:pPr>
            <a:r>
              <a:rPr lang="tr-TR" sz="1600" dirty="0">
                <a:solidFill>
                  <a:schemeClr val="tx1"/>
                </a:solidFill>
              </a:rPr>
              <a:t>    güvenilir ve saygın, hızlı ve kaliteli hizmet sunan, şeffaf, adil ve olumlu imaja sahip bir kurum</a:t>
            </a:r>
          </a:p>
          <a:p>
            <a:pPr marL="342900" indent="-342900" algn="just" fontAlgn="auto">
              <a:spcBef>
                <a:spcPts val="0"/>
              </a:spcBef>
              <a:spcAft>
                <a:spcPts val="0"/>
              </a:spcAft>
              <a:defRPr/>
            </a:pPr>
            <a:r>
              <a:rPr lang="tr-TR" sz="1600" dirty="0">
                <a:solidFill>
                  <a:schemeClr val="tx1"/>
                </a:solidFill>
              </a:rPr>
              <a:t>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Faaliyetleriyle diğer kamu idarelerine model oluşturması,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Sorunlara çözüm odaklı yaklaşılması,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Köklü bir kurum kültürünün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Güçlü bir teknolojik altyapının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Personelimizin Kurumumuzda ve birimlerinde çalışmaktan memnun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Liyakat sahibi, tecrübeli ve dürüst, güvenilir, yeterli ve nitelikli çalışanlarının  bulunması,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Mevzuatın uygulanması ve yönlendirilmesinde belirleyici role sahip olmasıdır.</a:t>
            </a:r>
          </a:p>
        </p:txBody>
      </p:sp>
      <p:sp>
        <p:nvSpPr>
          <p:cNvPr id="11" name="10 Yuvarlatılmış Dikdörtgen"/>
          <p:cNvSpPr/>
          <p:nvPr/>
        </p:nvSpPr>
        <p:spPr>
          <a:xfrm>
            <a:off x="428625" y="5286375"/>
            <a:ext cx="8353425" cy="10572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 </a:t>
            </a:r>
            <a:r>
              <a:rPr lang="tr-TR" sz="1600" dirty="0">
                <a:solidFill>
                  <a:schemeClr val="tx1"/>
                </a:solidFill>
              </a:rPr>
              <a:t>Personel </a:t>
            </a:r>
            <a:r>
              <a:rPr lang="tr-TR" sz="1600" dirty="0" smtClean="0">
                <a:solidFill>
                  <a:schemeClr val="tx1"/>
                </a:solidFill>
              </a:rPr>
              <a:t>yaş ortalamasının yüksek olması</a:t>
            </a:r>
            <a:endParaRPr lang="tr-TR" sz="1600" dirty="0">
              <a:solidFill>
                <a:schemeClr val="tx1"/>
              </a:solidFill>
            </a:endParaRPr>
          </a:p>
          <a:p>
            <a:pPr fontAlgn="auto">
              <a:spcBef>
                <a:spcPts val="0"/>
              </a:spcBef>
              <a:spcAft>
                <a:spcPts val="0"/>
              </a:spcAft>
              <a:defRPr/>
            </a:pPr>
            <a:r>
              <a:rPr lang="tr-TR" sz="1600" b="1" dirty="0" smtClean="0">
                <a:solidFill>
                  <a:schemeClr val="tx1"/>
                </a:solidFill>
              </a:rPr>
              <a:t>-</a:t>
            </a:r>
            <a:r>
              <a:rPr lang="tr-TR" sz="1600" dirty="0" smtClean="0">
                <a:solidFill>
                  <a:schemeClr val="tx1"/>
                </a:solidFill>
              </a:rPr>
              <a:t> </a:t>
            </a:r>
            <a:r>
              <a:rPr lang="tr-TR" sz="1600" dirty="0">
                <a:solidFill>
                  <a:schemeClr val="tx1"/>
                </a:solidFill>
              </a:rPr>
              <a:t>Performans değerlendirme ve ödül sisteminin yetersizliği,</a:t>
            </a:r>
          </a:p>
          <a:p>
            <a:pPr fontAlgn="auto">
              <a:spcBef>
                <a:spcPts val="0"/>
              </a:spcBef>
              <a:spcAft>
                <a:spcPts val="0"/>
              </a:spcAft>
              <a:defRPr/>
            </a:pPr>
            <a:r>
              <a:rPr lang="tr-TR" sz="1600" b="1" dirty="0">
                <a:solidFill>
                  <a:schemeClr val="tx1"/>
                </a:solidFill>
              </a:rPr>
              <a:t>-</a:t>
            </a:r>
            <a:r>
              <a:rPr lang="tr-TR" sz="1600" dirty="0">
                <a:solidFill>
                  <a:schemeClr val="tx1"/>
                </a:solidFill>
              </a:rPr>
              <a:t> Özlük ve Sosyal imkanların yetki ve sorumluluklarla uyumlu olmaması. </a:t>
            </a:r>
          </a:p>
        </p:txBody>
      </p:sp>
      <p:sp>
        <p:nvSpPr>
          <p:cNvPr id="9" name="Yuvarlatılmış Dikdörtgen 2"/>
          <p:cNvSpPr/>
          <p:nvPr/>
        </p:nvSpPr>
        <p:spPr>
          <a:xfrm>
            <a:off x="500063" y="142875"/>
            <a:ext cx="8143875" cy="78581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rPr>
              <a:t>KURUMSAL KABİLİYET VE KAPASİTENİN DEĞERLENDİRİLMESİ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44</a:t>
            </a:fld>
            <a:endParaRPr lang="tr-TR" altLang="tr-T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p:cNvSpPr/>
          <p:nvPr/>
        </p:nvSpPr>
        <p:spPr>
          <a:xfrm>
            <a:off x="449263" y="836613"/>
            <a:ext cx="3857625" cy="64135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rPr>
              <a:t>İYİLEŞTİRMEYE AÇIK ALANLAR</a:t>
            </a:r>
          </a:p>
        </p:txBody>
      </p:sp>
      <p:sp>
        <p:nvSpPr>
          <p:cNvPr id="9" name="8 Yuvarlatılmış Dikdörtgen"/>
          <p:cNvSpPr/>
          <p:nvPr/>
        </p:nvSpPr>
        <p:spPr>
          <a:xfrm>
            <a:off x="428625" y="2060575"/>
            <a:ext cx="8215313" cy="2663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1-</a:t>
            </a:r>
            <a:r>
              <a:rPr lang="tr-TR" sz="1600" dirty="0">
                <a:solidFill>
                  <a:schemeClr val="tx1"/>
                </a:solidFill>
              </a:rPr>
              <a:t>Yönetim ile çalışanlar arasındaki uyumun geliştirilmesi,  </a:t>
            </a:r>
          </a:p>
          <a:p>
            <a:pPr fontAlgn="auto">
              <a:spcBef>
                <a:spcPts val="0"/>
              </a:spcBef>
              <a:spcAft>
                <a:spcPts val="0"/>
              </a:spcAft>
              <a:defRPr/>
            </a:pPr>
            <a:r>
              <a:rPr lang="tr-TR" sz="1600" b="1" dirty="0">
                <a:solidFill>
                  <a:schemeClr val="tx1"/>
                </a:solidFill>
              </a:rPr>
              <a:t>2-</a:t>
            </a:r>
            <a:r>
              <a:rPr lang="tr-TR" sz="1600" dirty="0">
                <a:solidFill>
                  <a:schemeClr val="tx1"/>
                </a:solidFill>
              </a:rPr>
              <a:t>Ekip çalışması alışkanlığının/kültürünün geliştirilmeye uygun olması,</a:t>
            </a:r>
          </a:p>
          <a:p>
            <a:pPr fontAlgn="auto">
              <a:spcBef>
                <a:spcPts val="0"/>
              </a:spcBef>
              <a:spcAft>
                <a:spcPts val="0"/>
              </a:spcAft>
              <a:defRPr/>
            </a:pPr>
            <a:r>
              <a:rPr lang="tr-TR" sz="1600" b="1" dirty="0">
                <a:solidFill>
                  <a:schemeClr val="tx1"/>
                </a:solidFill>
              </a:rPr>
              <a:t>3-</a:t>
            </a:r>
            <a:r>
              <a:rPr lang="tr-TR" sz="1600" dirty="0">
                <a:solidFill>
                  <a:schemeClr val="tx1"/>
                </a:solidFill>
              </a:rPr>
              <a:t>Değişime karşı direncin azaltılması,</a:t>
            </a:r>
          </a:p>
          <a:p>
            <a:pPr fontAlgn="auto">
              <a:spcBef>
                <a:spcPts val="0"/>
              </a:spcBef>
              <a:spcAft>
                <a:spcPts val="0"/>
              </a:spcAft>
              <a:defRPr/>
            </a:pPr>
            <a:r>
              <a:rPr lang="tr-TR" sz="1600" b="1" dirty="0">
                <a:solidFill>
                  <a:schemeClr val="tx1"/>
                </a:solidFill>
              </a:rPr>
              <a:t>4-</a:t>
            </a:r>
            <a:r>
              <a:rPr lang="tr-TR" sz="1600" dirty="0">
                <a:solidFill>
                  <a:schemeClr val="tx1"/>
                </a:solidFill>
              </a:rPr>
              <a:t>Birimler arası bilgi akışının sistemli ve kesintisiz olarak sağlanmaya çalışılması,</a:t>
            </a:r>
          </a:p>
          <a:p>
            <a:pPr fontAlgn="auto">
              <a:spcBef>
                <a:spcPts val="0"/>
              </a:spcBef>
              <a:spcAft>
                <a:spcPts val="0"/>
              </a:spcAft>
              <a:defRPr/>
            </a:pPr>
            <a:r>
              <a:rPr lang="tr-TR" sz="1600" b="1" dirty="0">
                <a:solidFill>
                  <a:schemeClr val="tx1"/>
                </a:solidFill>
              </a:rPr>
              <a:t>5-</a:t>
            </a:r>
            <a:r>
              <a:rPr lang="tr-TR" sz="1600" dirty="0">
                <a:solidFill>
                  <a:schemeClr val="tx1"/>
                </a:solidFill>
              </a:rPr>
              <a:t> Mali Mevzuat yönünden Kamu Kurumlarının hizmet içi eğitimlerle geliştirilmesi.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45</a:t>
            </a:fld>
            <a:endParaRPr lang="tr-TR" altLang="tr-T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214313" y="785813"/>
            <a:ext cx="4573587" cy="627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rPr>
              <a:t>SORUNLAR VE ÇÖZÜM ÖNERİLERİ</a:t>
            </a:r>
            <a:endParaRPr lang="tr-TR" sz="2000" b="1" dirty="0">
              <a:solidFill>
                <a:schemeClr val="tx1"/>
              </a:solidFill>
            </a:endParaRP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46</a:t>
            </a:fld>
            <a:endParaRPr lang="tr-TR" altLang="tr-TR"/>
          </a:p>
        </p:txBody>
      </p:sp>
      <p:sp>
        <p:nvSpPr>
          <p:cNvPr id="6" name="8 Yuvarlatılmış Dikdörtgen"/>
          <p:cNvSpPr/>
          <p:nvPr/>
        </p:nvSpPr>
        <p:spPr>
          <a:xfrm>
            <a:off x="251520" y="1916832"/>
            <a:ext cx="8215313"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Defterdarlığımız birimlerinde Personel ve </a:t>
            </a:r>
            <a:r>
              <a:rPr lang="tr-TR" sz="1600" dirty="0" err="1" smtClean="0">
                <a:solidFill>
                  <a:schemeClr val="tx1"/>
                </a:solidFill>
              </a:rPr>
              <a:t>Muhakemat</a:t>
            </a:r>
            <a:r>
              <a:rPr lang="tr-TR" sz="1600" dirty="0" smtClean="0">
                <a:solidFill>
                  <a:schemeClr val="tx1"/>
                </a:solidFill>
              </a:rPr>
              <a:t> Müdürlüğü ve Muhasebe Denetmenleri Koordinatörlüğü Osmangazi Valilik Çarşamba Hizmet Binası B Blok’ta, Muhasebe Müdürlüğü ise </a:t>
            </a:r>
            <a:r>
              <a:rPr lang="tr-TR" sz="1600" dirty="0" err="1" smtClean="0">
                <a:solidFill>
                  <a:schemeClr val="tx1"/>
                </a:solidFill>
              </a:rPr>
              <a:t>Ahmetpaşa</a:t>
            </a:r>
            <a:r>
              <a:rPr lang="tr-TR" sz="1600" dirty="0" smtClean="0">
                <a:solidFill>
                  <a:schemeClr val="tx1"/>
                </a:solidFill>
              </a:rPr>
              <a:t> Ermutlu Sokak No:15 Osmangazi adresinde bulunan kiralık binada hizmet sunmakta, bunun sonucu kira ve ilave olarak aydınlatma, ısıtma, bakım onarım giderleri oluşmakta, hizmet birimlerinin ayrı binalarda olması nedeniyle özellikle yardımcı ve destek personeli görevlendirilmesinde sıkıntılar meydana </a:t>
            </a:r>
            <a:r>
              <a:rPr lang="tr-TR" sz="1600" dirty="0" err="1" smtClean="0">
                <a:solidFill>
                  <a:schemeClr val="tx1"/>
                </a:solidFill>
              </a:rPr>
              <a:t>gelmektedir.Bu</a:t>
            </a:r>
            <a:r>
              <a:rPr lang="tr-TR" sz="1600" dirty="0" smtClean="0">
                <a:solidFill>
                  <a:schemeClr val="tx1"/>
                </a:solidFill>
              </a:rPr>
              <a:t> nedenle Defterdarlık birimlerinin tümünün bağımsız bir binada hizmet sunmasında fayda görülmektedir. </a:t>
            </a:r>
            <a:endParaRPr lang="tr-TR" sz="1600"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214313" y="785813"/>
            <a:ext cx="4573587" cy="627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rPr>
              <a:t>SORUNLAR VE ÇÖZÜM ÖNERİLERİ</a:t>
            </a:r>
            <a:endParaRPr lang="tr-TR" sz="2000" b="1" dirty="0">
              <a:solidFill>
                <a:schemeClr val="tx1"/>
              </a:solidFill>
            </a:endParaRP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47</a:t>
            </a:fld>
            <a:endParaRPr lang="tr-TR" altLang="tr-TR"/>
          </a:p>
        </p:txBody>
      </p:sp>
      <p:sp>
        <p:nvSpPr>
          <p:cNvPr id="6" name="8 Yuvarlatılmış Dikdörtgen"/>
          <p:cNvSpPr/>
          <p:nvPr/>
        </p:nvSpPr>
        <p:spPr>
          <a:xfrm>
            <a:off x="251520" y="1916832"/>
            <a:ext cx="8215313"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Defterdarlığımız merkez ve ilçe birimlerinde yardımcı ve destek hizmetleri kadrosuna uzun zamandan beri atama yapılmamasından, mevcut personelin hizmet süresinin fazla olması ve sayılarının azalması(</a:t>
            </a:r>
            <a:r>
              <a:rPr lang="tr-TR" sz="1600" dirty="0" err="1" smtClean="0">
                <a:solidFill>
                  <a:schemeClr val="tx1"/>
                </a:solidFill>
              </a:rPr>
              <a:t>emeklilik,ölüm,çekilme</a:t>
            </a:r>
            <a:r>
              <a:rPr lang="tr-TR" sz="1600" dirty="0" smtClean="0">
                <a:solidFill>
                  <a:schemeClr val="tx1"/>
                </a:solidFill>
              </a:rPr>
              <a:t> vb.) nedeniyle hizmet sunmada problem yaşanmakta, bu sorunların giderilmesi için bir an önce birimlerin işlem hacimleri, iş yoğunluğu gibi durumlar dikkate alınarak atama yapılmasında fayda görülmektedir.</a:t>
            </a:r>
            <a:endParaRPr lang="tr-TR" sz="1600" dirty="0">
              <a:solidFill>
                <a:schemeClr val="tx1"/>
              </a:solidFill>
            </a:endParaRPr>
          </a:p>
        </p:txBody>
      </p:sp>
    </p:spTree>
    <p:extLst>
      <p:ext uri="{BB962C8B-B14F-4D97-AF65-F5344CB8AC3E}">
        <p14:creationId xmlns:p14="http://schemas.microsoft.com/office/powerpoint/2010/main" val="7396386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214313" y="785813"/>
            <a:ext cx="4573587" cy="627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rPr>
              <a:t>SORUNLAR VE ÇÖZÜM ÖNERİLERİ</a:t>
            </a:r>
            <a:endParaRPr lang="tr-TR" sz="2000" b="1" dirty="0">
              <a:solidFill>
                <a:schemeClr val="tx1"/>
              </a:solidFill>
            </a:endParaRP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48</a:t>
            </a:fld>
            <a:endParaRPr lang="tr-TR" altLang="tr-TR"/>
          </a:p>
        </p:txBody>
      </p:sp>
      <p:sp>
        <p:nvSpPr>
          <p:cNvPr id="6" name="8 Yuvarlatılmış Dikdörtgen"/>
          <p:cNvSpPr/>
          <p:nvPr/>
        </p:nvSpPr>
        <p:spPr>
          <a:xfrm>
            <a:off x="251520" y="1916832"/>
            <a:ext cx="8215313"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Defterdarlığımız memur ve V.H.K.İ. Kadrolarına 4 yıllık fakülte mezunu olanlardan ilk defa ve açıktan atama yapılmakta, bu gibi atananlar kısa sürede sınav, evlilik, özür hali(engelli, şehit ve gazi yakını) gibi nedenlerden dolayı başka kurumlara veya başka yerlere atanmakta, bu durumda özellikle </a:t>
            </a:r>
            <a:r>
              <a:rPr lang="tr-TR" sz="1600" dirty="0" err="1" smtClean="0">
                <a:solidFill>
                  <a:schemeClr val="tx1"/>
                </a:solidFill>
              </a:rPr>
              <a:t>Büyükorhan</a:t>
            </a:r>
            <a:r>
              <a:rPr lang="tr-TR" sz="1600" dirty="0" smtClean="0">
                <a:solidFill>
                  <a:schemeClr val="tx1"/>
                </a:solidFill>
              </a:rPr>
              <a:t>, Harmancık ve Keles ilçeleri olumsuz etkilenmektedir. Bu nedenle Defterdarlıklardan norm kadro belirlenerek 2 yıllık yüksek okul veya lise mezunu kimselerin atanmalarına yer verilmesinde yarar görülmektedir.</a:t>
            </a:r>
            <a:endParaRPr lang="tr-TR" sz="1600" dirty="0">
              <a:solidFill>
                <a:schemeClr val="tx1"/>
              </a:solidFill>
            </a:endParaRPr>
          </a:p>
        </p:txBody>
      </p:sp>
    </p:spTree>
    <p:extLst>
      <p:ext uri="{BB962C8B-B14F-4D97-AF65-F5344CB8AC3E}">
        <p14:creationId xmlns:p14="http://schemas.microsoft.com/office/powerpoint/2010/main" val="32765229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214313" y="785813"/>
            <a:ext cx="4573587" cy="627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rPr>
              <a:t>SORUNLAR VE ÇÖZÜM ÖNERİLERİ</a:t>
            </a:r>
            <a:endParaRPr lang="tr-TR" sz="2000" b="1" dirty="0">
              <a:solidFill>
                <a:schemeClr val="tx1"/>
              </a:solidFill>
            </a:endParaRP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49</a:t>
            </a:fld>
            <a:endParaRPr lang="tr-TR" altLang="tr-TR"/>
          </a:p>
        </p:txBody>
      </p:sp>
      <p:sp>
        <p:nvSpPr>
          <p:cNvPr id="6" name="8 Yuvarlatılmış Dikdörtgen"/>
          <p:cNvSpPr/>
          <p:nvPr/>
        </p:nvSpPr>
        <p:spPr>
          <a:xfrm>
            <a:off x="251520" y="1916832"/>
            <a:ext cx="8215313"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Defterdarlığımız birimlerinden Personel Müdürlüğünde kullanılmakta olan bilgisayarlar ile bunlara ait materyallerin eski ve yıpranmış olmaları nedeniyle </a:t>
            </a:r>
            <a:r>
              <a:rPr lang="tr-TR" sz="1600" dirty="0" err="1" smtClean="0">
                <a:solidFill>
                  <a:schemeClr val="tx1"/>
                </a:solidFill>
              </a:rPr>
              <a:t>Belgenet</a:t>
            </a:r>
            <a:r>
              <a:rPr lang="tr-TR" sz="1600" dirty="0" smtClean="0">
                <a:solidFill>
                  <a:schemeClr val="tx1"/>
                </a:solidFill>
              </a:rPr>
              <a:t>, </a:t>
            </a:r>
            <a:r>
              <a:rPr lang="tr-TR" sz="1600" dirty="0" err="1" smtClean="0">
                <a:solidFill>
                  <a:schemeClr val="tx1"/>
                </a:solidFill>
              </a:rPr>
              <a:t>Perop</a:t>
            </a:r>
            <a:r>
              <a:rPr lang="tr-TR" sz="1600" dirty="0" smtClean="0">
                <a:solidFill>
                  <a:schemeClr val="tx1"/>
                </a:solidFill>
              </a:rPr>
              <a:t>, Microsoft Office programlarının hizmetlerinde düşük performans gösterdiğinden, bilgisayar ve ilgili materyallerin yenilenmesinde yarar görülmektedir.</a:t>
            </a:r>
            <a:endParaRPr lang="tr-TR" sz="1600" dirty="0">
              <a:solidFill>
                <a:schemeClr val="tx1"/>
              </a:solidFill>
            </a:endParaRPr>
          </a:p>
        </p:txBody>
      </p:sp>
    </p:spTree>
    <p:extLst>
      <p:ext uri="{BB962C8B-B14F-4D97-AF65-F5344CB8AC3E}">
        <p14:creationId xmlns:p14="http://schemas.microsoft.com/office/powerpoint/2010/main" val="30587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ükülü Ok 7"/>
          <p:cNvSpPr/>
          <p:nvPr/>
        </p:nvSpPr>
        <p:spPr>
          <a:xfrm rot="5400000">
            <a:off x="6528594" y="620537"/>
            <a:ext cx="431800" cy="14335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11" name="Bükülü Ok 10"/>
          <p:cNvSpPr/>
          <p:nvPr/>
        </p:nvSpPr>
        <p:spPr>
          <a:xfrm rot="5400000" flipV="1">
            <a:off x="1809729" y="613393"/>
            <a:ext cx="431800" cy="1447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7" name="Aşağı Ok 6"/>
          <p:cNvSpPr/>
          <p:nvPr/>
        </p:nvSpPr>
        <p:spPr>
          <a:xfrm>
            <a:off x="4214812" y="1405342"/>
            <a:ext cx="213171" cy="871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p>
        </p:txBody>
      </p:sp>
      <p:sp>
        <p:nvSpPr>
          <p:cNvPr id="5" name="Yuvarlatılmış Dikdörtgen 4"/>
          <p:cNvSpPr/>
          <p:nvPr/>
        </p:nvSpPr>
        <p:spPr>
          <a:xfrm>
            <a:off x="896366" y="4148758"/>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ULUDAĞ ÜNİ. D.S.S.</a:t>
            </a:r>
            <a:br>
              <a:rPr lang="tr-TR" sz="1200" b="1" dirty="0" smtClean="0">
                <a:solidFill>
                  <a:schemeClr val="bg1"/>
                </a:solidFill>
              </a:rPr>
            </a:br>
            <a:r>
              <a:rPr lang="tr-TR" sz="1200" b="1" dirty="0" smtClean="0">
                <a:solidFill>
                  <a:schemeClr val="bg1"/>
                </a:solidFill>
              </a:rPr>
              <a:t>MÜDÜRLÜĞÜ</a:t>
            </a:r>
            <a:endParaRPr lang="tr-TR" sz="1200" b="1" dirty="0">
              <a:solidFill>
                <a:schemeClr val="bg1"/>
              </a:solidFill>
            </a:endParaRPr>
          </a:p>
        </p:txBody>
      </p:sp>
      <p:sp>
        <p:nvSpPr>
          <p:cNvPr id="17" name="Yuvarlatılmış Dikdörtgen 16"/>
          <p:cNvSpPr/>
          <p:nvPr/>
        </p:nvSpPr>
        <p:spPr>
          <a:xfrm>
            <a:off x="887604" y="285298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MUHASEBE MÜDÜRLÜĞÜ</a:t>
            </a:r>
          </a:p>
        </p:txBody>
      </p:sp>
      <p:sp>
        <p:nvSpPr>
          <p:cNvPr id="19" name="Yuvarlatılmış Dikdörtgen 18"/>
          <p:cNvSpPr/>
          <p:nvPr/>
        </p:nvSpPr>
        <p:spPr>
          <a:xfrm>
            <a:off x="887604" y="220486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PERSONEL MÜDÜRLÜĞÜ</a:t>
            </a:r>
          </a:p>
        </p:txBody>
      </p:sp>
      <p:sp>
        <p:nvSpPr>
          <p:cNvPr id="20" name="Yuvarlatılmış Dikdörtgen 19"/>
          <p:cNvSpPr/>
          <p:nvPr/>
        </p:nvSpPr>
        <p:spPr>
          <a:xfrm>
            <a:off x="896366" y="3501056"/>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MUHAKEMAT MÜDÜRLÜĞÜ</a:t>
            </a:r>
          </a:p>
        </p:txBody>
      </p:sp>
      <p:sp>
        <p:nvSpPr>
          <p:cNvPr id="22" name="Yuvarlatılmış Dikdörtgen 21"/>
          <p:cNvSpPr/>
          <p:nvPr/>
        </p:nvSpPr>
        <p:spPr>
          <a:xfrm>
            <a:off x="393679" y="1628800"/>
            <a:ext cx="2355850"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MERKEZ BİRİMLERİ</a:t>
            </a:r>
          </a:p>
        </p:txBody>
      </p:sp>
      <p:sp>
        <p:nvSpPr>
          <p:cNvPr id="24" name="Yuvarlatılmış Dikdörtgen 23"/>
          <p:cNvSpPr/>
          <p:nvPr/>
        </p:nvSpPr>
        <p:spPr>
          <a:xfrm>
            <a:off x="3143240" y="1000108"/>
            <a:ext cx="2447925" cy="360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DEFTERDAR</a:t>
            </a:r>
          </a:p>
        </p:txBody>
      </p:sp>
      <p:sp>
        <p:nvSpPr>
          <p:cNvPr id="26" name="Yuvarlatılmış Dikdörtgen 25"/>
          <p:cNvSpPr/>
          <p:nvPr/>
        </p:nvSpPr>
        <p:spPr>
          <a:xfrm>
            <a:off x="6248729" y="1628800"/>
            <a:ext cx="2290762"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İLÇE BİRİMLERİ</a:t>
            </a:r>
          </a:p>
        </p:txBody>
      </p:sp>
      <p:sp>
        <p:nvSpPr>
          <p:cNvPr id="56" name="Yuvarlatılmış Dikdörtgen 55"/>
          <p:cNvSpPr/>
          <p:nvPr/>
        </p:nvSpPr>
        <p:spPr>
          <a:xfrm>
            <a:off x="5868144"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BÜYÜKORHAN MALMÜDÜRLÜĞÜ</a:t>
            </a:r>
            <a:endParaRPr lang="tr-TR" sz="1200" b="1" dirty="0">
              <a:solidFill>
                <a:schemeClr val="bg1"/>
              </a:solidFill>
            </a:endParaRPr>
          </a:p>
        </p:txBody>
      </p:sp>
      <p:sp>
        <p:nvSpPr>
          <p:cNvPr id="29" name="Yuvarlatılmış Dikdörtgen 20"/>
          <p:cNvSpPr/>
          <p:nvPr/>
        </p:nvSpPr>
        <p:spPr>
          <a:xfrm>
            <a:off x="3587045" y="2479993"/>
            <a:ext cx="1560314" cy="5889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MUHASEBE DENETMENLERİ KOORDİNATÖRLÜĞÜ</a:t>
            </a:r>
            <a:endParaRPr lang="tr-TR" sz="1200" b="1" dirty="0">
              <a:solidFill>
                <a:schemeClr val="bg1"/>
              </a:solidFill>
            </a:endParaRPr>
          </a:p>
        </p:txBody>
      </p:sp>
      <p:sp>
        <p:nvSpPr>
          <p:cNvPr id="30" name="Yuvarlatılmış Dikdörtgen 4"/>
          <p:cNvSpPr/>
          <p:nvPr/>
        </p:nvSpPr>
        <p:spPr>
          <a:xfrm>
            <a:off x="2000232" y="285728"/>
            <a:ext cx="4500594" cy="50006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DEFTERDARLIK ORGANİZASYON ŞEMASI</a:t>
            </a:r>
            <a:endParaRPr lang="tr-TR" sz="2000" b="1" dirty="0">
              <a:solidFill>
                <a:schemeClr val="tx1"/>
              </a:solidFill>
              <a:latin typeface="+mj-lt"/>
            </a:endParaRPr>
          </a:p>
        </p:txBody>
      </p:sp>
      <p:sp>
        <p:nvSpPr>
          <p:cNvPr id="38" name="Yuvarlatılmış Dikdörtgen 37"/>
          <p:cNvSpPr/>
          <p:nvPr/>
        </p:nvSpPr>
        <p:spPr>
          <a:xfrm>
            <a:off x="7488480"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HARMANCIK MALMÜDÜRLÜĞÜ</a:t>
            </a:r>
            <a:endParaRPr lang="tr-TR" sz="1200" b="1" dirty="0">
              <a:solidFill>
                <a:schemeClr val="bg1"/>
              </a:solidFill>
            </a:endParaRPr>
          </a:p>
        </p:txBody>
      </p:sp>
      <p:sp>
        <p:nvSpPr>
          <p:cNvPr id="39" name="Yuvarlatılmış Dikdörtgen 38"/>
          <p:cNvSpPr/>
          <p:nvPr/>
        </p:nvSpPr>
        <p:spPr>
          <a:xfrm>
            <a:off x="5868144" y="508523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ORHANELİ MALMÜDÜRLÜĞÜ</a:t>
            </a:r>
            <a:endParaRPr lang="tr-TR" sz="1200" b="1" dirty="0">
              <a:solidFill>
                <a:schemeClr val="bg1"/>
              </a:solidFill>
            </a:endParaRPr>
          </a:p>
        </p:txBody>
      </p:sp>
      <p:sp>
        <p:nvSpPr>
          <p:cNvPr id="40" name="Yuvarlatılmış Dikdörtgen 39"/>
          <p:cNvSpPr/>
          <p:nvPr/>
        </p:nvSpPr>
        <p:spPr>
          <a:xfrm>
            <a:off x="7488480"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GEMLİK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1" name="Yuvarlatılmış Dikdörtgen 40"/>
          <p:cNvSpPr/>
          <p:nvPr/>
        </p:nvSpPr>
        <p:spPr>
          <a:xfrm>
            <a:off x="6692110" y="610691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YILDIRIM MALMÜDÜRLÜĞÜ</a:t>
            </a:r>
            <a:endParaRPr lang="tr-TR" sz="1200" b="1" dirty="0">
              <a:solidFill>
                <a:schemeClr val="bg1"/>
              </a:solidFill>
            </a:endParaRPr>
          </a:p>
        </p:txBody>
      </p:sp>
      <p:sp>
        <p:nvSpPr>
          <p:cNvPr id="42" name="Yuvarlatılmış Dikdörtgen 41"/>
          <p:cNvSpPr/>
          <p:nvPr/>
        </p:nvSpPr>
        <p:spPr>
          <a:xfrm>
            <a:off x="5868144" y="45811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M.KEMALPAŞA MALMÜDÜRLÜĞÜ</a:t>
            </a:r>
            <a:endParaRPr lang="tr-TR" sz="1200" b="1" dirty="0">
              <a:solidFill>
                <a:schemeClr val="bg1"/>
              </a:solidFill>
            </a:endParaRPr>
          </a:p>
        </p:txBody>
      </p:sp>
      <p:sp>
        <p:nvSpPr>
          <p:cNvPr id="43" name="Yuvarlatılmış Dikdörtgen 42"/>
          <p:cNvSpPr/>
          <p:nvPr/>
        </p:nvSpPr>
        <p:spPr>
          <a:xfrm>
            <a:off x="5868144"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GÜRSU MALMÜDÜRLÜĞÜ</a:t>
            </a:r>
            <a:endParaRPr lang="tr-TR" sz="1200" b="1" dirty="0">
              <a:solidFill>
                <a:schemeClr val="bg1"/>
              </a:solidFill>
            </a:endParaRPr>
          </a:p>
        </p:txBody>
      </p:sp>
      <p:sp>
        <p:nvSpPr>
          <p:cNvPr id="44" name="Yuvarlatılmış Dikdörtgen 43"/>
          <p:cNvSpPr/>
          <p:nvPr/>
        </p:nvSpPr>
        <p:spPr>
          <a:xfrm>
            <a:off x="5868144"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İNEGÖL MALMÜDÜRLÜĞÜ</a:t>
            </a:r>
            <a:endParaRPr lang="tr-TR" sz="1200" b="1" dirty="0">
              <a:solidFill>
                <a:schemeClr val="bg1"/>
              </a:solidFill>
            </a:endParaRPr>
          </a:p>
        </p:txBody>
      </p:sp>
      <p:sp>
        <p:nvSpPr>
          <p:cNvPr id="45" name="Yuvarlatılmış Dikdörtgen 44"/>
          <p:cNvSpPr/>
          <p:nvPr/>
        </p:nvSpPr>
        <p:spPr>
          <a:xfrm>
            <a:off x="5868144" y="357306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KARACABEY</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6" name="Yuvarlatılmış Dikdörtgen 45"/>
          <p:cNvSpPr/>
          <p:nvPr/>
        </p:nvSpPr>
        <p:spPr>
          <a:xfrm>
            <a:off x="5868144" y="407712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KESTEL MALMÜDÜRLÜĞÜ</a:t>
            </a:r>
            <a:endParaRPr lang="tr-TR" sz="1200" b="1" dirty="0">
              <a:solidFill>
                <a:schemeClr val="bg1"/>
              </a:solidFill>
            </a:endParaRPr>
          </a:p>
        </p:txBody>
      </p:sp>
      <p:sp>
        <p:nvSpPr>
          <p:cNvPr id="47" name="Yuvarlatılmış Dikdörtgen 46"/>
          <p:cNvSpPr/>
          <p:nvPr/>
        </p:nvSpPr>
        <p:spPr>
          <a:xfrm>
            <a:off x="5868144" y="558928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OSMANGAZİ</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8" name="Yuvarlatılmış Dikdörtgen 47"/>
          <p:cNvSpPr/>
          <p:nvPr/>
        </p:nvSpPr>
        <p:spPr>
          <a:xfrm>
            <a:off x="7461250" y="560543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YENİŞEHİR MALMÜDÜRLÜĞÜ</a:t>
            </a:r>
            <a:endParaRPr lang="tr-TR" sz="1200" b="1" dirty="0">
              <a:solidFill>
                <a:schemeClr val="bg1"/>
              </a:solidFill>
            </a:endParaRPr>
          </a:p>
        </p:txBody>
      </p:sp>
      <p:sp>
        <p:nvSpPr>
          <p:cNvPr id="49" name="Yuvarlatılmış Dikdörtgen 48"/>
          <p:cNvSpPr/>
          <p:nvPr/>
        </p:nvSpPr>
        <p:spPr>
          <a:xfrm>
            <a:off x="7482696" y="510174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ORHANGAZİ MALMÜDÜRLÜĞÜ</a:t>
            </a:r>
            <a:endParaRPr lang="tr-TR" sz="1200" b="1" dirty="0">
              <a:solidFill>
                <a:schemeClr val="bg1"/>
              </a:solidFill>
            </a:endParaRPr>
          </a:p>
        </p:txBody>
      </p:sp>
      <p:sp>
        <p:nvSpPr>
          <p:cNvPr id="50" name="Yuvarlatılmış Dikdörtgen 49"/>
          <p:cNvSpPr/>
          <p:nvPr/>
        </p:nvSpPr>
        <p:spPr>
          <a:xfrm>
            <a:off x="7488480" y="459356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NİLÜFER</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51" name="Yuvarlatılmış Dikdörtgen 50"/>
          <p:cNvSpPr/>
          <p:nvPr/>
        </p:nvSpPr>
        <p:spPr>
          <a:xfrm>
            <a:off x="7488480" y="40853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MUDANYA MALMÜDÜRLÜĞÜ</a:t>
            </a:r>
            <a:endParaRPr lang="tr-TR" sz="1200" b="1" dirty="0">
              <a:solidFill>
                <a:schemeClr val="bg1"/>
              </a:solidFill>
            </a:endParaRPr>
          </a:p>
        </p:txBody>
      </p:sp>
      <p:sp>
        <p:nvSpPr>
          <p:cNvPr id="52" name="Yuvarlatılmış Dikdörtgen 51"/>
          <p:cNvSpPr/>
          <p:nvPr/>
        </p:nvSpPr>
        <p:spPr>
          <a:xfrm>
            <a:off x="7488480" y="357719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KELES MALMÜDÜRLÜĞÜ</a:t>
            </a:r>
            <a:endParaRPr lang="tr-TR" sz="1200" b="1" dirty="0">
              <a:solidFill>
                <a:schemeClr val="bg1"/>
              </a:solidFill>
            </a:endParaRPr>
          </a:p>
        </p:txBody>
      </p:sp>
      <p:sp>
        <p:nvSpPr>
          <p:cNvPr id="53" name="Yuvarlatılmış Dikdörtgen 52"/>
          <p:cNvSpPr/>
          <p:nvPr/>
        </p:nvSpPr>
        <p:spPr>
          <a:xfrm>
            <a:off x="7488480"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İZNİK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5</a:t>
            </a:fld>
            <a:endParaRPr lang="tr-TR" altLang="tr-TR"/>
          </a:p>
        </p:txBody>
      </p:sp>
      <p:sp>
        <p:nvSpPr>
          <p:cNvPr id="32" name="Yuvarlatılmış Dikdörtgen 31"/>
          <p:cNvSpPr/>
          <p:nvPr/>
        </p:nvSpPr>
        <p:spPr>
          <a:xfrm>
            <a:off x="903911" y="4932695"/>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KHK İŞLEMLERİ İL BÜROSU</a:t>
            </a:r>
            <a:endParaRPr lang="tr-TR" sz="1200" b="1" dirty="0">
              <a:solidFill>
                <a:schemeClr val="bg1"/>
              </a:solidFill>
            </a:endParaRPr>
          </a:p>
        </p:txBody>
      </p:sp>
      <p:sp>
        <p:nvSpPr>
          <p:cNvPr id="33" name="Yuvarlatılmış Dikdörtgen 32"/>
          <p:cNvSpPr/>
          <p:nvPr/>
        </p:nvSpPr>
        <p:spPr>
          <a:xfrm>
            <a:off x="903911" y="5671610"/>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KAYYIMLIK BÜROSU BAŞKANLIĞI</a:t>
            </a:r>
            <a:endParaRPr lang="tr-TR" sz="1200" b="1" dirty="0">
              <a:solidFill>
                <a:schemeClr val="bg1"/>
              </a:solidFill>
            </a:endParaRPr>
          </a:p>
        </p:txBody>
      </p:sp>
    </p:spTree>
    <p:extLst>
      <p:ext uri="{BB962C8B-B14F-4D97-AF65-F5344CB8AC3E}">
        <p14:creationId xmlns:p14="http://schemas.microsoft.com/office/powerpoint/2010/main" val="9475576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214313" y="785813"/>
            <a:ext cx="4573587" cy="6270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rPr>
              <a:t>SORUNLAR VE ÇÖZÜM ÖNERİLERİ</a:t>
            </a:r>
            <a:endParaRPr lang="tr-TR" sz="2000" b="1" dirty="0">
              <a:solidFill>
                <a:schemeClr val="tx1"/>
              </a:solidFill>
            </a:endParaRP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50</a:t>
            </a:fld>
            <a:endParaRPr lang="tr-TR" altLang="tr-TR"/>
          </a:p>
        </p:txBody>
      </p:sp>
      <p:sp>
        <p:nvSpPr>
          <p:cNvPr id="6" name="8 Yuvarlatılmış Dikdörtgen"/>
          <p:cNvSpPr/>
          <p:nvPr/>
        </p:nvSpPr>
        <p:spPr>
          <a:xfrm>
            <a:off x="251520" y="1916832"/>
            <a:ext cx="8215313"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Kurumumuz personelin mevzuatı takip etmek, motivasyonunu artırmak ve niteliklerini yükseltmek için şef, uzman yardımcılığı, müdür ve müdür yardımcılığı sınavlarının yılda en az bir kez açılmasında fayda görülmektedir.</a:t>
            </a:r>
            <a:endParaRPr lang="tr-TR" sz="1600" dirty="0">
              <a:solidFill>
                <a:schemeClr val="tx1"/>
              </a:solidFill>
            </a:endParaRPr>
          </a:p>
        </p:txBody>
      </p:sp>
    </p:spTree>
    <p:extLst>
      <p:ext uri="{BB962C8B-B14F-4D97-AF65-F5344CB8AC3E}">
        <p14:creationId xmlns:p14="http://schemas.microsoft.com/office/powerpoint/2010/main" val="2526223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428625" y="1285875"/>
            <a:ext cx="2214563" cy="48736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a:solidFill>
                  <a:schemeClr val="bg1"/>
                </a:solidFill>
                <a:latin typeface="+mj-lt"/>
              </a:rPr>
              <a:t>HİZMET BİNALARI</a:t>
            </a:r>
          </a:p>
        </p:txBody>
      </p:sp>
      <p:sp>
        <p:nvSpPr>
          <p:cNvPr id="2" name="Yuvarlatılmış Dikdörtgen 1"/>
          <p:cNvSpPr/>
          <p:nvPr/>
        </p:nvSpPr>
        <p:spPr>
          <a:xfrm>
            <a:off x="428625" y="2071688"/>
            <a:ext cx="2214563" cy="2857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smtClean="0">
                <a:solidFill>
                  <a:schemeClr val="tx1"/>
                </a:solidFill>
                <a:latin typeface="+mj-lt"/>
              </a:rPr>
              <a:t>MERKEZ HİZMET BİNALARI</a:t>
            </a:r>
            <a:endParaRPr lang="tr-TR" sz="1400" dirty="0">
              <a:solidFill>
                <a:schemeClr val="tx1"/>
              </a:solidFill>
              <a:latin typeface="+mj-lt"/>
            </a:endParaRPr>
          </a:p>
        </p:txBody>
      </p:sp>
      <p:sp>
        <p:nvSpPr>
          <p:cNvPr id="7" name="Yuvarlatılmış Dikdörtgen 6"/>
          <p:cNvSpPr/>
          <p:nvPr/>
        </p:nvSpPr>
        <p:spPr>
          <a:xfrm>
            <a:off x="323850" y="2643188"/>
            <a:ext cx="8280400" cy="1500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tr-TR" altLang="tr-TR" sz="1600" b="1" dirty="0" smtClean="0"/>
              <a:t>Defterdarlığımız merkez birimlerinden </a:t>
            </a:r>
            <a:r>
              <a:rPr lang="tr-TR" altLang="tr-TR" sz="1600" dirty="0" err="1" smtClean="0"/>
              <a:t>Muhakemat</a:t>
            </a:r>
            <a:r>
              <a:rPr lang="tr-TR" altLang="tr-TR" sz="1600" dirty="0" smtClean="0"/>
              <a:t> Müdürlüğü, Personel Müdürlüğü ve Muhasebe Denetmenleri Koordinatörlüğü </a:t>
            </a:r>
            <a:r>
              <a:rPr lang="tr-TR" altLang="tr-TR" sz="1600" dirty="0" err="1" smtClean="0"/>
              <a:t>Ahmetpaşa</a:t>
            </a:r>
            <a:r>
              <a:rPr lang="tr-TR" altLang="tr-TR" sz="1600" dirty="0" smtClean="0"/>
              <a:t> Mahallesi Fahri Korutürk Caddesi No:131 Osmangazi Valilik Çarşamba Hizmet Binası B Blok adresinde; </a:t>
            </a:r>
            <a:br>
              <a:rPr lang="tr-TR" altLang="tr-TR" sz="1600" dirty="0" smtClean="0"/>
            </a:br>
            <a:r>
              <a:rPr lang="tr-TR" altLang="tr-TR" sz="1500" dirty="0" smtClean="0"/>
              <a:t>Muhasebe Müdürlüğü </a:t>
            </a:r>
            <a:r>
              <a:rPr lang="tr-TR" altLang="tr-TR" sz="1500" dirty="0" err="1" smtClean="0"/>
              <a:t>Ahmetpaşa</a:t>
            </a:r>
            <a:r>
              <a:rPr lang="tr-TR" altLang="tr-TR" sz="1500" dirty="0" smtClean="0"/>
              <a:t> Mahallesi Ermutlu Sokak No:15 Osmangazi adresinde kiralık olarak;</a:t>
            </a:r>
          </a:p>
          <a:p>
            <a:pPr eaLnBrk="1" hangingPunct="1">
              <a:defRPr/>
            </a:pPr>
            <a:r>
              <a:rPr lang="tr-TR" altLang="tr-TR" sz="1500" dirty="0" smtClean="0"/>
              <a:t>Uludağ Üniversitesi D.S.S. Müdürlüğü Uludağ Üniversitesi </a:t>
            </a:r>
            <a:r>
              <a:rPr lang="tr-TR" altLang="tr-TR" sz="1500" dirty="0" err="1" smtClean="0"/>
              <a:t>Görükle</a:t>
            </a:r>
            <a:r>
              <a:rPr lang="tr-TR" altLang="tr-TR" sz="1500" dirty="0" smtClean="0"/>
              <a:t> Kampüsünde hizmet vermektedir.</a:t>
            </a:r>
          </a:p>
        </p:txBody>
      </p:sp>
      <p:sp>
        <p:nvSpPr>
          <p:cNvPr id="8" name="Yuvarlatılmış Dikdörtgen 7"/>
          <p:cNvSpPr/>
          <p:nvPr/>
        </p:nvSpPr>
        <p:spPr>
          <a:xfrm>
            <a:off x="375307" y="4352925"/>
            <a:ext cx="2143125" cy="2952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smtClean="0">
                <a:solidFill>
                  <a:schemeClr val="tx1"/>
                </a:solidFill>
                <a:latin typeface="+mj-lt"/>
              </a:rPr>
              <a:t>İLÇE HİZMET BİNALARI</a:t>
            </a:r>
            <a:endParaRPr lang="tr-TR" sz="1400" b="1" dirty="0">
              <a:solidFill>
                <a:schemeClr val="tx1"/>
              </a:solidFill>
              <a:latin typeface="+mj-lt"/>
            </a:endParaRPr>
          </a:p>
        </p:txBody>
      </p:sp>
      <p:sp>
        <p:nvSpPr>
          <p:cNvPr id="9" name="Yuvarlatılmış Dikdörtgen 8"/>
          <p:cNvSpPr/>
          <p:nvPr/>
        </p:nvSpPr>
        <p:spPr>
          <a:xfrm>
            <a:off x="323850" y="4857750"/>
            <a:ext cx="8280400" cy="15716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sz="1600" b="1" dirty="0">
                <a:solidFill>
                  <a:schemeClr val="tx1"/>
                </a:solidFill>
              </a:rPr>
              <a:t>İlçe birimlerimizden </a:t>
            </a:r>
            <a:r>
              <a:rPr lang="tr-TR" sz="1600" dirty="0" err="1" smtClean="0">
                <a:solidFill>
                  <a:schemeClr val="tx1"/>
                </a:solidFill>
              </a:rPr>
              <a:t>Büyükorhan</a:t>
            </a:r>
            <a:r>
              <a:rPr lang="tr-TR" sz="1600" dirty="0" smtClean="0">
                <a:solidFill>
                  <a:schemeClr val="tx1"/>
                </a:solidFill>
              </a:rPr>
              <a:t>, Gemlik, Gürsu, Harmancık, İznik, Keles, Kestel, Mustafakemalpaşa, Nilüfer, Orhaneli, Orhangazi, Osmangazi, Yenişehir, Yıldırım </a:t>
            </a:r>
            <a:r>
              <a:rPr lang="tr-TR" sz="1600" dirty="0" err="1" smtClean="0">
                <a:solidFill>
                  <a:schemeClr val="tx1"/>
                </a:solidFill>
              </a:rPr>
              <a:t>Malmüdürlükleri</a:t>
            </a:r>
            <a:r>
              <a:rPr lang="tr-TR" sz="1600" dirty="0" smtClean="0">
                <a:solidFill>
                  <a:schemeClr val="tx1"/>
                </a:solidFill>
              </a:rPr>
              <a:t> ilçe </a:t>
            </a:r>
            <a:r>
              <a:rPr lang="tr-TR" sz="1600" dirty="0">
                <a:solidFill>
                  <a:schemeClr val="tx1"/>
                </a:solidFill>
              </a:rPr>
              <a:t>hükümet konaklarında </a:t>
            </a:r>
            <a:r>
              <a:rPr lang="tr-TR" sz="1600" dirty="0" smtClean="0">
                <a:solidFill>
                  <a:schemeClr val="tx1"/>
                </a:solidFill>
              </a:rPr>
              <a:t>İnegöl </a:t>
            </a:r>
            <a:r>
              <a:rPr lang="tr-TR" sz="1600" dirty="0" err="1" smtClean="0">
                <a:solidFill>
                  <a:schemeClr val="tx1"/>
                </a:solidFill>
              </a:rPr>
              <a:t>Malmüdürlüğü</a:t>
            </a:r>
            <a:r>
              <a:rPr lang="tr-TR" sz="1600" dirty="0" smtClean="0">
                <a:solidFill>
                  <a:schemeClr val="tx1"/>
                </a:solidFill>
              </a:rPr>
              <a:t> Vergi Dairesi Müdürlüğüne ait binada, Karacabey </a:t>
            </a:r>
            <a:r>
              <a:rPr lang="tr-TR" sz="1600" dirty="0" err="1" smtClean="0">
                <a:solidFill>
                  <a:schemeClr val="tx1"/>
                </a:solidFill>
              </a:rPr>
              <a:t>Malmüdürlüğü</a:t>
            </a:r>
            <a:r>
              <a:rPr lang="tr-TR" sz="1600" dirty="0" smtClean="0">
                <a:solidFill>
                  <a:schemeClr val="tx1"/>
                </a:solidFill>
              </a:rPr>
              <a:t> İlçe Sağlık Müdürlüğüne ait binada, Mudanya </a:t>
            </a:r>
            <a:r>
              <a:rPr lang="tr-TR" sz="1600" dirty="0" err="1" smtClean="0">
                <a:solidFill>
                  <a:schemeClr val="tx1"/>
                </a:solidFill>
              </a:rPr>
              <a:t>Malmüdürlüğü</a:t>
            </a:r>
            <a:r>
              <a:rPr lang="tr-TR" sz="1600" dirty="0" smtClean="0">
                <a:solidFill>
                  <a:schemeClr val="tx1"/>
                </a:solidFill>
              </a:rPr>
              <a:t> Halk Eğitim Merkezine ait binada hizmet </a:t>
            </a:r>
            <a:r>
              <a:rPr lang="tr-TR" sz="1600" dirty="0">
                <a:solidFill>
                  <a:schemeClr val="tx1"/>
                </a:solidFill>
              </a:rPr>
              <a:t>vermektedir.</a:t>
            </a:r>
          </a:p>
        </p:txBody>
      </p:sp>
      <p:sp>
        <p:nvSpPr>
          <p:cNvPr id="10" name="Yuvarlatılmış Dikdörtgen 4"/>
          <p:cNvSpPr/>
          <p:nvPr/>
        </p:nvSpPr>
        <p:spPr>
          <a:xfrm>
            <a:off x="357158" y="214290"/>
            <a:ext cx="5357813" cy="7667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solidFill>
                  <a:schemeClr val="tx1"/>
                </a:solidFill>
                <a:latin typeface="+mj-lt"/>
              </a:rPr>
              <a:t>İDAREYE AİT FİZİKİ KAPASİTE VE ARAÇ DURUMU</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6</a:t>
            </a:fld>
            <a:endParaRPr lang="tr-TR" altLang="tr-TR"/>
          </a:p>
        </p:txBody>
      </p:sp>
    </p:spTree>
    <p:extLst>
      <p:ext uri="{BB962C8B-B14F-4D97-AF65-F5344CB8AC3E}">
        <p14:creationId xmlns:p14="http://schemas.microsoft.com/office/powerpoint/2010/main" val="226683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4"/>
          <p:cNvSpPr/>
          <p:nvPr/>
        </p:nvSpPr>
        <p:spPr>
          <a:xfrm>
            <a:off x="313007" y="639283"/>
            <a:ext cx="2390762" cy="52387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a:solidFill>
                  <a:schemeClr val="bg1"/>
                </a:solidFill>
                <a:latin typeface="+mj-lt"/>
              </a:rPr>
              <a:t>LOJMAN DURUMU</a:t>
            </a:r>
          </a:p>
        </p:txBody>
      </p:sp>
      <p:sp>
        <p:nvSpPr>
          <p:cNvPr id="4" name="Yuvarlatılmış Dikdörtgen 1"/>
          <p:cNvSpPr/>
          <p:nvPr/>
        </p:nvSpPr>
        <p:spPr>
          <a:xfrm>
            <a:off x="323850" y="1700808"/>
            <a:ext cx="2390761" cy="41665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smtClean="0">
                <a:solidFill>
                  <a:schemeClr val="tx1"/>
                </a:solidFill>
                <a:latin typeface="+mj-lt"/>
              </a:rPr>
              <a:t>MERKEZ LOJMAN DURUMU</a:t>
            </a:r>
            <a:endParaRPr lang="tr-TR" sz="1400" dirty="0">
              <a:solidFill>
                <a:schemeClr val="tx1"/>
              </a:solidFill>
              <a:latin typeface="+mj-lt"/>
            </a:endParaRPr>
          </a:p>
        </p:txBody>
      </p:sp>
      <p:graphicFrame>
        <p:nvGraphicFramePr>
          <p:cNvPr id="11" name="10 Tablo"/>
          <p:cNvGraphicFramePr>
            <a:graphicFrameLocks noGrp="1"/>
          </p:cNvGraphicFramePr>
          <p:nvPr>
            <p:extLst>
              <p:ext uri="{D42A27DB-BD31-4B8C-83A1-F6EECF244321}">
                <p14:modId xmlns:p14="http://schemas.microsoft.com/office/powerpoint/2010/main" val="35255693"/>
              </p:ext>
            </p:extLst>
          </p:nvPr>
        </p:nvGraphicFramePr>
        <p:xfrm>
          <a:off x="285720" y="2564903"/>
          <a:ext cx="8231934" cy="2825650"/>
        </p:xfrm>
        <a:graphic>
          <a:graphicData uri="http://schemas.openxmlformats.org/drawingml/2006/table">
            <a:tbl>
              <a:tblPr firstRow="1" bandRow="1">
                <a:tableStyleId>{5C22544A-7EE6-4342-B048-85BDC9FD1C3A}</a:tableStyleId>
              </a:tblPr>
              <a:tblGrid>
                <a:gridCol w="2743978">
                  <a:extLst>
                    <a:ext uri="{9D8B030D-6E8A-4147-A177-3AD203B41FA5}">
                      <a16:colId xmlns:a16="http://schemas.microsoft.com/office/drawing/2014/main" val="20000"/>
                    </a:ext>
                  </a:extLst>
                </a:gridCol>
                <a:gridCol w="2743978">
                  <a:extLst>
                    <a:ext uri="{9D8B030D-6E8A-4147-A177-3AD203B41FA5}">
                      <a16:colId xmlns:a16="http://schemas.microsoft.com/office/drawing/2014/main" val="20001"/>
                    </a:ext>
                  </a:extLst>
                </a:gridCol>
                <a:gridCol w="2743978">
                  <a:extLst>
                    <a:ext uri="{9D8B030D-6E8A-4147-A177-3AD203B41FA5}">
                      <a16:colId xmlns:a16="http://schemas.microsoft.com/office/drawing/2014/main" val="20002"/>
                    </a:ext>
                  </a:extLst>
                </a:gridCol>
              </a:tblGrid>
              <a:tr h="432049">
                <a:tc gridSpan="3">
                  <a:txBody>
                    <a:bodyPr/>
                    <a:lstStyle/>
                    <a:p>
                      <a:pPr algn="ctr"/>
                      <a:r>
                        <a:rPr lang="tr-TR" sz="1600" dirty="0" smtClean="0"/>
                        <a:t>                                              </a:t>
                      </a:r>
                      <a:r>
                        <a:rPr lang="tr-TR" sz="1400" b="1" dirty="0" smtClean="0">
                          <a:solidFill>
                            <a:schemeClr val="bg2"/>
                          </a:solidFill>
                        </a:rPr>
                        <a:t>BULUNDUĞU</a:t>
                      </a:r>
                      <a:r>
                        <a:rPr lang="tr-TR" sz="1400" b="1" baseline="0" dirty="0" smtClean="0">
                          <a:solidFill>
                            <a:schemeClr val="bg2"/>
                          </a:solidFill>
                        </a:rPr>
                        <a:t>  MAHALLE                                         ADET</a:t>
                      </a:r>
                    </a:p>
                    <a:p>
                      <a:pPr algn="ctr"/>
                      <a:r>
                        <a:rPr lang="tr-TR" sz="1400" b="1" baseline="0" dirty="0" smtClean="0">
                          <a:solidFill>
                            <a:schemeClr val="tx1"/>
                          </a:solidFill>
                        </a:rPr>
                        <a:t>                                                                                                                  </a:t>
                      </a:r>
                      <a:endParaRPr lang="tr-TR" sz="1400" b="1" dirty="0">
                        <a:solidFill>
                          <a:schemeClr val="tx1"/>
                        </a:solidFill>
                      </a:endParaRPr>
                    </a:p>
                  </a:txBody>
                  <a:tcPr marL="91433" marR="91433" marT="45740" marB="45740"/>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625528">
                <a:tc rowSpan="4">
                  <a:txBody>
                    <a:bodyPr/>
                    <a:lstStyle/>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r>
                        <a:rPr lang="tr-TR" sz="1400" b="1" dirty="0" smtClean="0"/>
                        <a:t>MERKEZ</a:t>
                      </a:r>
                      <a:endParaRPr lang="tr-TR" sz="1400" b="1" dirty="0"/>
                    </a:p>
                  </a:txBody>
                  <a:tcPr marL="91433" marR="91433" marT="45740" marB="45740"/>
                </a:tc>
                <a:tc>
                  <a:txBody>
                    <a:bodyPr/>
                    <a:lstStyle/>
                    <a:p>
                      <a:endParaRPr lang="tr-TR" sz="1200" b="1" dirty="0" smtClean="0"/>
                    </a:p>
                    <a:p>
                      <a:r>
                        <a:rPr lang="tr-TR" sz="1200" b="1" dirty="0" smtClean="0"/>
                        <a:t>Osmangazi Çekirge</a:t>
                      </a:r>
                      <a:r>
                        <a:rPr lang="tr-TR" sz="1200" b="1" baseline="0" dirty="0" smtClean="0"/>
                        <a:t> Mahallesi Lojman</a:t>
                      </a:r>
                      <a:endParaRPr lang="tr-TR" sz="1200" b="1" dirty="0"/>
                    </a:p>
                  </a:txBody>
                  <a:tcPr marL="91433" marR="91433" marT="45740" marB="45740"/>
                </a:tc>
                <a:tc>
                  <a:txBody>
                    <a:bodyPr/>
                    <a:lstStyle/>
                    <a:p>
                      <a:pPr algn="ctr"/>
                      <a:endParaRPr lang="tr-TR" sz="1200" b="1" dirty="0" smtClean="0"/>
                    </a:p>
                    <a:p>
                      <a:pPr algn="ctr"/>
                      <a:r>
                        <a:rPr lang="tr-TR" sz="1200" b="1" dirty="0" smtClean="0"/>
                        <a:t>4 (D) + 3 (B)</a:t>
                      </a:r>
                    </a:p>
                  </a:txBody>
                  <a:tcPr marL="91433" marR="91433" marT="45740" marB="45740"/>
                </a:tc>
                <a:extLst>
                  <a:ext uri="{0D108BD9-81ED-4DB2-BD59-A6C34878D82A}">
                    <a16:rowId xmlns:a16="http://schemas.microsoft.com/office/drawing/2014/main" val="10001"/>
                  </a:ext>
                </a:extLst>
              </a:tr>
              <a:tr h="553985">
                <a:tc vMerge="1">
                  <a:txBody>
                    <a:bodyPr/>
                    <a:lstStyle/>
                    <a:p>
                      <a:endParaRPr lang="tr-T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t>Osmangazi Tophane</a:t>
                      </a:r>
                      <a:r>
                        <a:rPr lang="tr-TR" sz="1200" b="1" baseline="0" dirty="0" smtClean="0"/>
                        <a:t> Mahallesi Lojman</a:t>
                      </a:r>
                      <a:endParaRPr lang="tr-TR" sz="1200" b="1" dirty="0" smtClean="0"/>
                    </a:p>
                    <a:p>
                      <a:endParaRPr lang="tr-TR" sz="1200" b="1" dirty="0"/>
                    </a:p>
                  </a:txBody>
                  <a:tcPr marL="91433" marR="91433" marT="45740" marB="45740"/>
                </a:tc>
                <a:tc>
                  <a:txBody>
                    <a:bodyPr/>
                    <a:lstStyle/>
                    <a:p>
                      <a:pPr algn="ctr"/>
                      <a:endParaRPr lang="tr-TR" sz="1200" b="1" dirty="0" smtClean="0"/>
                    </a:p>
                    <a:p>
                      <a:pPr algn="ctr"/>
                      <a:r>
                        <a:rPr lang="tr-TR" sz="1200" b="1" dirty="0" smtClean="0"/>
                        <a:t>5 (D)</a:t>
                      </a:r>
                      <a:r>
                        <a:rPr lang="tr-TR" sz="1200" b="1" baseline="0" dirty="0" smtClean="0"/>
                        <a:t> </a:t>
                      </a:r>
                      <a:r>
                        <a:rPr lang="tr-TR" sz="1200" b="1" dirty="0" smtClean="0"/>
                        <a:t>+ 1 (B)</a:t>
                      </a:r>
                    </a:p>
                  </a:txBody>
                  <a:tcPr marL="91433" marR="91433" marT="45740" marB="45740"/>
                </a:tc>
                <a:extLst>
                  <a:ext uri="{0D108BD9-81ED-4DB2-BD59-A6C34878D82A}">
                    <a16:rowId xmlns:a16="http://schemas.microsoft.com/office/drawing/2014/main" val="3623424703"/>
                  </a:ext>
                </a:extLst>
              </a:tr>
              <a:tr h="683295">
                <a:tc vMerge="1">
                  <a:txBody>
                    <a:bodyPr/>
                    <a:lstStyle/>
                    <a:p>
                      <a:endParaRPr lang="tr-TR" dirty="0"/>
                    </a:p>
                  </a:txBody>
                  <a:tcPr/>
                </a:tc>
                <a:tc>
                  <a:txBody>
                    <a:bodyPr/>
                    <a:lstStyle/>
                    <a:p>
                      <a:endParaRPr lang="tr-TR" sz="1200" b="1" dirty="0" smtClean="0"/>
                    </a:p>
                    <a:p>
                      <a:r>
                        <a:rPr lang="tr-TR" sz="1200" b="1" dirty="0" smtClean="0"/>
                        <a:t>Yıldırım</a:t>
                      </a:r>
                      <a:r>
                        <a:rPr lang="tr-TR" sz="1200" b="1" baseline="0" dirty="0" smtClean="0"/>
                        <a:t> </a:t>
                      </a:r>
                      <a:r>
                        <a:rPr lang="tr-TR" sz="1200" b="1" baseline="0" dirty="0" err="1" smtClean="0"/>
                        <a:t>Umurbey</a:t>
                      </a:r>
                      <a:r>
                        <a:rPr lang="tr-TR" sz="1200" b="1" dirty="0" smtClean="0"/>
                        <a:t> Mahallesi</a:t>
                      </a:r>
                      <a:r>
                        <a:rPr lang="tr-TR" sz="1200" b="1" baseline="0" dirty="0" smtClean="0"/>
                        <a:t> Lojman</a:t>
                      </a:r>
                      <a:endParaRPr lang="tr-TR" sz="1200" b="1" dirty="0"/>
                    </a:p>
                  </a:txBody>
                  <a:tcPr marL="91433" marR="91433" marT="45740" marB="45740"/>
                </a:tc>
                <a:tc>
                  <a:txBody>
                    <a:bodyPr/>
                    <a:lstStyle/>
                    <a:p>
                      <a:pPr algn="ctr"/>
                      <a:endParaRPr lang="tr-TR" sz="1200" b="1" dirty="0" smtClean="0"/>
                    </a:p>
                    <a:p>
                      <a:pPr algn="ctr"/>
                      <a:r>
                        <a:rPr lang="tr-TR" sz="1200" b="1" dirty="0" smtClean="0"/>
                        <a:t>8 (D)</a:t>
                      </a:r>
                    </a:p>
                  </a:txBody>
                  <a:tcPr marL="91433" marR="91433" marT="45740" marB="45740"/>
                </a:tc>
                <a:extLst>
                  <a:ext uri="{0D108BD9-81ED-4DB2-BD59-A6C34878D82A}">
                    <a16:rowId xmlns:a16="http://schemas.microsoft.com/office/drawing/2014/main" val="10002"/>
                  </a:ext>
                </a:extLst>
              </a:tr>
              <a:tr h="328027">
                <a:tc vMerge="1">
                  <a:txBody>
                    <a:bodyPr/>
                    <a:lstStyle/>
                    <a:p>
                      <a:endParaRPr lang="tr-TR" dirty="0"/>
                    </a:p>
                  </a:txBody>
                  <a:tcPr/>
                </a:tc>
                <a:tc>
                  <a:txBody>
                    <a:bodyPr/>
                    <a:lstStyle/>
                    <a:p>
                      <a:r>
                        <a:rPr lang="tr-TR" sz="1200" b="1" dirty="0" smtClean="0"/>
                        <a:t>TOPLAM</a:t>
                      </a:r>
                      <a:endParaRPr lang="tr-TR" sz="1200" b="1" dirty="0"/>
                    </a:p>
                  </a:txBody>
                  <a:tcPr marL="91433" marR="91433" marT="45740" marB="45740"/>
                </a:tc>
                <a:tc>
                  <a:txBody>
                    <a:bodyPr/>
                    <a:lstStyle/>
                    <a:p>
                      <a:pPr algn="ctr"/>
                      <a:r>
                        <a:rPr lang="tr-TR" sz="1200" b="1" dirty="0" smtClean="0"/>
                        <a:t>21</a:t>
                      </a:r>
                      <a:endParaRPr lang="tr-TR" sz="1200" b="1" dirty="0"/>
                    </a:p>
                  </a:txBody>
                  <a:tcPr marL="91433" marR="91433" marT="45740" marB="45740"/>
                </a:tc>
                <a:extLst>
                  <a:ext uri="{0D108BD9-81ED-4DB2-BD59-A6C34878D82A}">
                    <a16:rowId xmlns:a16="http://schemas.microsoft.com/office/drawing/2014/main" val="10003"/>
                  </a:ext>
                </a:extLst>
              </a:tr>
            </a:tbl>
          </a:graphicData>
        </a:graphic>
      </p:graphicFrame>
      <p:sp>
        <p:nvSpPr>
          <p:cNvPr id="6" name="5 Metin kutusu"/>
          <p:cNvSpPr txBox="1"/>
          <p:nvPr/>
        </p:nvSpPr>
        <p:spPr>
          <a:xfrm>
            <a:off x="251520" y="5641503"/>
            <a:ext cx="7286676" cy="738664"/>
          </a:xfrm>
          <a:prstGeom prst="rect">
            <a:avLst/>
          </a:prstGeom>
          <a:noFill/>
        </p:spPr>
        <p:txBody>
          <a:bodyPr wrap="square" rtlCol="0">
            <a:spAutoFit/>
          </a:bodyPr>
          <a:lstStyle/>
          <a:p>
            <a:r>
              <a:rPr lang="tr-TR" sz="1400" b="1" dirty="0" smtClean="0"/>
              <a:t>İlimiz merkezinde  21  adet lojman bulunmakta, lojmanlarımızın 17 tanesi dolu, 4 tanesi boş bulunmaktadır.  </a:t>
            </a:r>
          </a:p>
          <a:p>
            <a:r>
              <a:rPr lang="tr-TR" sz="1400" b="1" dirty="0" smtClean="0"/>
              <a:t>( (D) Dolu  -  (B) Boş  )</a:t>
            </a:r>
            <a:endParaRPr lang="tr-TR" sz="1400" dirty="0"/>
          </a:p>
        </p:txBody>
      </p:sp>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7</a:t>
            </a:fld>
            <a:endParaRPr lang="tr-TR" altLang="tr-TR"/>
          </a:p>
        </p:txBody>
      </p:sp>
    </p:spTree>
    <p:extLst>
      <p:ext uri="{BB962C8B-B14F-4D97-AF65-F5344CB8AC3E}">
        <p14:creationId xmlns:p14="http://schemas.microsoft.com/office/powerpoint/2010/main" val="1782754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etin kutusu 9"/>
          <p:cNvSpPr txBox="1">
            <a:spLocks noChangeArrowheads="1"/>
          </p:cNvSpPr>
          <p:nvPr/>
        </p:nvSpPr>
        <p:spPr bwMode="auto">
          <a:xfrm>
            <a:off x="611188" y="2276475"/>
            <a:ext cx="7200900" cy="923925"/>
          </a:xfrm>
          <a:prstGeom prst="rect">
            <a:avLst/>
          </a:prstGeom>
          <a:noFill/>
          <a:ln w="9525">
            <a:noFill/>
            <a:miter lim="800000"/>
            <a:headEnd/>
            <a:tailEnd/>
          </a:ln>
        </p:spPr>
        <p:txBody>
          <a:bodyPr>
            <a:spAutoFit/>
          </a:bodyPr>
          <a:lstStyle/>
          <a:p>
            <a:pPr eaLnBrk="1" hangingPunct="1"/>
            <a:r>
              <a:rPr lang="tr-TR" altLang="tr-TR"/>
              <a:t>					</a:t>
            </a:r>
          </a:p>
          <a:p>
            <a:pPr eaLnBrk="1" hangingPunct="1"/>
            <a:r>
              <a:rPr lang="tr-TR" altLang="tr-TR"/>
              <a:t>										</a:t>
            </a:r>
          </a:p>
        </p:txBody>
      </p:sp>
      <p:graphicFrame>
        <p:nvGraphicFramePr>
          <p:cNvPr id="2" name="Tablo 1"/>
          <p:cNvGraphicFramePr>
            <a:graphicFrameLocks noGrp="1"/>
          </p:cNvGraphicFramePr>
          <p:nvPr>
            <p:extLst>
              <p:ext uri="{D42A27DB-BD31-4B8C-83A1-F6EECF244321}">
                <p14:modId xmlns:p14="http://schemas.microsoft.com/office/powerpoint/2010/main" val="1119052638"/>
              </p:ext>
            </p:extLst>
          </p:nvPr>
        </p:nvGraphicFramePr>
        <p:xfrm>
          <a:off x="375759" y="764704"/>
          <a:ext cx="8231934" cy="5487160"/>
        </p:xfrm>
        <a:graphic>
          <a:graphicData uri="http://schemas.openxmlformats.org/drawingml/2006/table">
            <a:tbl>
              <a:tblPr firstRow="1" bandRow="1">
                <a:tableStyleId>{5C22544A-7EE6-4342-B048-85BDC9FD1C3A}</a:tableStyleId>
              </a:tblPr>
              <a:tblGrid>
                <a:gridCol w="2743978">
                  <a:extLst>
                    <a:ext uri="{9D8B030D-6E8A-4147-A177-3AD203B41FA5}">
                      <a16:colId xmlns:a16="http://schemas.microsoft.com/office/drawing/2014/main" val="20000"/>
                    </a:ext>
                  </a:extLst>
                </a:gridCol>
                <a:gridCol w="2743978">
                  <a:extLst>
                    <a:ext uri="{9D8B030D-6E8A-4147-A177-3AD203B41FA5}">
                      <a16:colId xmlns:a16="http://schemas.microsoft.com/office/drawing/2014/main" val="20001"/>
                    </a:ext>
                  </a:extLst>
                </a:gridCol>
                <a:gridCol w="2743978">
                  <a:extLst>
                    <a:ext uri="{9D8B030D-6E8A-4147-A177-3AD203B41FA5}">
                      <a16:colId xmlns:a16="http://schemas.microsoft.com/office/drawing/2014/main" val="20002"/>
                    </a:ext>
                  </a:extLst>
                </a:gridCol>
              </a:tblGrid>
              <a:tr h="504056">
                <a:tc gridSpan="3">
                  <a:txBody>
                    <a:bodyPr/>
                    <a:lstStyle/>
                    <a:p>
                      <a:pPr algn="ctr"/>
                      <a:r>
                        <a:rPr lang="tr-TR" sz="1600" dirty="0" smtClean="0">
                          <a:solidFill>
                            <a:schemeClr val="bg2"/>
                          </a:solidFill>
                        </a:rPr>
                        <a:t>                                                   </a:t>
                      </a:r>
                      <a:r>
                        <a:rPr lang="tr-TR" sz="1400" b="1" dirty="0" smtClean="0">
                          <a:solidFill>
                            <a:schemeClr val="bg2"/>
                          </a:solidFill>
                        </a:rPr>
                        <a:t>BULUNDUĞU</a:t>
                      </a:r>
                      <a:r>
                        <a:rPr lang="tr-TR" sz="1400" b="1" baseline="0" dirty="0" smtClean="0">
                          <a:solidFill>
                            <a:schemeClr val="bg2"/>
                          </a:solidFill>
                        </a:rPr>
                        <a:t>  İLÇE                                             ADET</a:t>
                      </a:r>
                    </a:p>
                    <a:p>
                      <a:pPr algn="ctr"/>
                      <a:r>
                        <a:rPr lang="tr-TR" sz="1400" b="1" baseline="0" dirty="0" smtClean="0">
                          <a:solidFill>
                            <a:schemeClr val="bg2"/>
                          </a:solidFill>
                        </a:rPr>
                        <a:t>                                                                                                                  </a:t>
                      </a:r>
                      <a:endParaRPr lang="tr-TR" sz="1400" b="1" dirty="0">
                        <a:solidFill>
                          <a:schemeClr val="bg2"/>
                        </a:solidFill>
                      </a:endParaRPr>
                    </a:p>
                  </a:txBody>
                  <a:tcPr marL="91433" marR="91433" marT="45740" marB="45740"/>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170051">
                <a:tc rowSpan="18">
                  <a:txBody>
                    <a:bodyPr/>
                    <a:lstStyle/>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r>
                        <a:rPr lang="tr-TR" sz="1400" b="1" dirty="0" smtClean="0"/>
                        <a:t>İLÇE</a:t>
                      </a:r>
                      <a:r>
                        <a:rPr lang="tr-TR" sz="1400" b="1" baseline="0" dirty="0" smtClean="0"/>
                        <a:t> </a:t>
                      </a:r>
                      <a:endParaRPr lang="tr-TR" sz="1400" b="1" dirty="0"/>
                    </a:p>
                  </a:txBody>
                  <a:tcPr marL="91433" marR="91433" marT="45740" marB="45740"/>
                </a:tc>
                <a:tc>
                  <a:txBody>
                    <a:bodyPr/>
                    <a:lstStyle/>
                    <a:p>
                      <a:r>
                        <a:rPr lang="tr-TR" sz="1200" b="1" dirty="0" err="1" smtClean="0"/>
                        <a:t>Büyükorhan</a:t>
                      </a:r>
                      <a:endParaRPr lang="tr-TR" sz="1200" b="1" dirty="0"/>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1"/>
                  </a:ext>
                </a:extLst>
              </a:tr>
              <a:tr h="170051">
                <a:tc vMerge="1">
                  <a:txBody>
                    <a:bodyPr/>
                    <a:lstStyle/>
                    <a:p>
                      <a:endParaRPr lang="tr-TR" dirty="0"/>
                    </a:p>
                  </a:txBody>
                  <a:tcPr/>
                </a:tc>
                <a:tc>
                  <a:txBody>
                    <a:bodyPr/>
                    <a:lstStyle/>
                    <a:p>
                      <a:r>
                        <a:rPr lang="tr-TR" sz="1200" b="1" dirty="0" smtClean="0"/>
                        <a:t>Gemlik</a:t>
                      </a:r>
                      <a:endParaRPr lang="tr-TR" sz="1200" b="1" dirty="0"/>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2"/>
                  </a:ext>
                </a:extLst>
              </a:tr>
              <a:tr h="170051">
                <a:tc vMerge="1">
                  <a:txBody>
                    <a:bodyPr/>
                    <a:lstStyle/>
                    <a:p>
                      <a:endParaRPr lang="tr-TR" dirty="0"/>
                    </a:p>
                  </a:txBody>
                  <a:tcPr/>
                </a:tc>
                <a:tc>
                  <a:txBody>
                    <a:bodyPr/>
                    <a:lstStyle/>
                    <a:p>
                      <a:r>
                        <a:rPr lang="tr-TR" sz="1200" b="1" dirty="0" smtClean="0"/>
                        <a:t>Gürsu</a:t>
                      </a:r>
                      <a:endParaRPr lang="tr-TR" sz="1200" b="1" dirty="0"/>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3"/>
                  </a:ext>
                </a:extLst>
              </a:tr>
              <a:tr h="179046">
                <a:tc vMerge="1">
                  <a:txBody>
                    <a:bodyPr/>
                    <a:lstStyle/>
                    <a:p>
                      <a:endParaRPr lang="tr-TR"/>
                    </a:p>
                  </a:txBody>
                  <a:tcPr/>
                </a:tc>
                <a:tc>
                  <a:txBody>
                    <a:bodyPr/>
                    <a:lstStyle/>
                    <a:p>
                      <a:r>
                        <a:rPr lang="tr-TR" sz="1200" b="1" dirty="0" smtClean="0"/>
                        <a:t>Harmancık</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659896457"/>
                  </a:ext>
                </a:extLst>
              </a:tr>
              <a:tr h="179046">
                <a:tc vMerge="1">
                  <a:txBody>
                    <a:bodyPr/>
                    <a:lstStyle/>
                    <a:p>
                      <a:endParaRPr lang="tr-TR"/>
                    </a:p>
                  </a:txBody>
                  <a:tcPr/>
                </a:tc>
                <a:tc>
                  <a:txBody>
                    <a:bodyPr/>
                    <a:lstStyle/>
                    <a:p>
                      <a:r>
                        <a:rPr lang="tr-TR" sz="1200" b="1" dirty="0" smtClean="0"/>
                        <a:t>İnegöl</a:t>
                      </a:r>
                    </a:p>
                  </a:txBody>
                  <a:tcPr marL="91433" marR="91433" marT="45740" marB="45740"/>
                </a:tc>
                <a:tc>
                  <a:txBody>
                    <a:bodyPr/>
                    <a:lstStyle/>
                    <a:p>
                      <a:pPr algn="ctr"/>
                      <a:r>
                        <a:rPr lang="tr-TR" sz="1200" b="1" dirty="0" smtClean="0"/>
                        <a:t>1</a:t>
                      </a:r>
                      <a:endParaRPr lang="tr-TR" sz="1200" b="1" dirty="0"/>
                    </a:p>
                  </a:txBody>
                  <a:tcPr marL="91433" marR="91433" marT="45740" marB="45740"/>
                </a:tc>
                <a:extLst>
                  <a:ext uri="{0D108BD9-81ED-4DB2-BD59-A6C34878D82A}">
                    <a16:rowId xmlns:a16="http://schemas.microsoft.com/office/drawing/2014/main" val="529424823"/>
                  </a:ext>
                </a:extLst>
              </a:tr>
              <a:tr h="179046">
                <a:tc vMerge="1">
                  <a:txBody>
                    <a:bodyPr/>
                    <a:lstStyle/>
                    <a:p>
                      <a:endParaRPr lang="tr-TR"/>
                    </a:p>
                  </a:txBody>
                  <a:tcPr/>
                </a:tc>
                <a:tc>
                  <a:txBody>
                    <a:bodyPr/>
                    <a:lstStyle/>
                    <a:p>
                      <a:r>
                        <a:rPr lang="tr-TR" sz="1200" b="1" dirty="0" smtClean="0"/>
                        <a:t>İznik</a:t>
                      </a:r>
                    </a:p>
                  </a:txBody>
                  <a:tcPr marL="91433" marR="91433" marT="45740" marB="45740"/>
                </a:tc>
                <a:tc>
                  <a:txBody>
                    <a:bodyPr/>
                    <a:lstStyle/>
                    <a:p>
                      <a:pPr algn="ctr"/>
                      <a:r>
                        <a:rPr lang="tr-TR" sz="1200" b="1" dirty="0" smtClean="0"/>
                        <a:t>2</a:t>
                      </a:r>
                      <a:endParaRPr lang="tr-TR" sz="1200" b="1" dirty="0"/>
                    </a:p>
                  </a:txBody>
                  <a:tcPr marL="91433" marR="91433" marT="45740" marB="45740"/>
                </a:tc>
                <a:extLst>
                  <a:ext uri="{0D108BD9-81ED-4DB2-BD59-A6C34878D82A}">
                    <a16:rowId xmlns:a16="http://schemas.microsoft.com/office/drawing/2014/main" val="3560645273"/>
                  </a:ext>
                </a:extLst>
              </a:tr>
              <a:tr h="179046">
                <a:tc vMerge="1">
                  <a:txBody>
                    <a:bodyPr/>
                    <a:lstStyle/>
                    <a:p>
                      <a:endParaRPr lang="tr-TR"/>
                    </a:p>
                  </a:txBody>
                  <a:tcPr/>
                </a:tc>
                <a:tc>
                  <a:txBody>
                    <a:bodyPr/>
                    <a:lstStyle/>
                    <a:p>
                      <a:r>
                        <a:rPr lang="tr-TR" sz="1200" b="1" dirty="0" smtClean="0"/>
                        <a:t>Karacabey</a:t>
                      </a:r>
                    </a:p>
                  </a:txBody>
                  <a:tcPr marL="91433" marR="91433" marT="45740" marB="45740"/>
                </a:tc>
                <a:tc>
                  <a:txBody>
                    <a:bodyPr/>
                    <a:lstStyle/>
                    <a:p>
                      <a:pPr algn="ctr"/>
                      <a:r>
                        <a:rPr lang="tr-TR" sz="1200" b="1" dirty="0" smtClean="0"/>
                        <a:t>3</a:t>
                      </a:r>
                      <a:endParaRPr lang="tr-TR" sz="1200" b="1" dirty="0"/>
                    </a:p>
                  </a:txBody>
                  <a:tcPr marL="91433" marR="91433" marT="45740" marB="45740"/>
                </a:tc>
                <a:extLst>
                  <a:ext uri="{0D108BD9-81ED-4DB2-BD59-A6C34878D82A}">
                    <a16:rowId xmlns:a16="http://schemas.microsoft.com/office/drawing/2014/main" val="3288624916"/>
                  </a:ext>
                </a:extLst>
              </a:tr>
              <a:tr h="179046">
                <a:tc vMerge="1">
                  <a:txBody>
                    <a:bodyPr/>
                    <a:lstStyle/>
                    <a:p>
                      <a:endParaRPr lang="tr-TR"/>
                    </a:p>
                  </a:txBody>
                  <a:tcPr/>
                </a:tc>
                <a:tc>
                  <a:txBody>
                    <a:bodyPr/>
                    <a:lstStyle/>
                    <a:p>
                      <a:r>
                        <a:rPr lang="tr-TR" sz="1200" b="1" dirty="0" smtClean="0"/>
                        <a:t>Keles</a:t>
                      </a:r>
                    </a:p>
                  </a:txBody>
                  <a:tcPr marL="91433" marR="91433" marT="45740" marB="45740"/>
                </a:tc>
                <a:tc>
                  <a:txBody>
                    <a:bodyPr/>
                    <a:lstStyle/>
                    <a:p>
                      <a:pPr algn="ctr"/>
                      <a:r>
                        <a:rPr lang="tr-TR" sz="1200" b="1" dirty="0" smtClean="0"/>
                        <a:t>1</a:t>
                      </a:r>
                      <a:endParaRPr lang="tr-TR" sz="1200" b="1" dirty="0"/>
                    </a:p>
                  </a:txBody>
                  <a:tcPr marL="91433" marR="91433" marT="45740" marB="45740"/>
                </a:tc>
                <a:extLst>
                  <a:ext uri="{0D108BD9-81ED-4DB2-BD59-A6C34878D82A}">
                    <a16:rowId xmlns:a16="http://schemas.microsoft.com/office/drawing/2014/main" val="2934880526"/>
                  </a:ext>
                </a:extLst>
              </a:tr>
              <a:tr h="179046">
                <a:tc vMerge="1">
                  <a:txBody>
                    <a:bodyPr/>
                    <a:lstStyle/>
                    <a:p>
                      <a:endParaRPr lang="tr-TR"/>
                    </a:p>
                  </a:txBody>
                  <a:tcPr/>
                </a:tc>
                <a:tc>
                  <a:txBody>
                    <a:bodyPr/>
                    <a:lstStyle/>
                    <a:p>
                      <a:r>
                        <a:rPr lang="tr-TR" sz="1200" b="1" dirty="0" smtClean="0"/>
                        <a:t>Kestel</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671139409"/>
                  </a:ext>
                </a:extLst>
              </a:tr>
              <a:tr h="179046">
                <a:tc vMerge="1">
                  <a:txBody>
                    <a:bodyPr/>
                    <a:lstStyle/>
                    <a:p>
                      <a:endParaRPr lang="tr-TR"/>
                    </a:p>
                  </a:txBody>
                  <a:tcPr/>
                </a:tc>
                <a:tc>
                  <a:txBody>
                    <a:bodyPr/>
                    <a:lstStyle/>
                    <a:p>
                      <a:r>
                        <a:rPr lang="tr-TR" sz="1200" b="1" dirty="0" smtClean="0"/>
                        <a:t>Mudanya</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3485151305"/>
                  </a:ext>
                </a:extLst>
              </a:tr>
              <a:tr h="179046">
                <a:tc vMerge="1">
                  <a:txBody>
                    <a:bodyPr/>
                    <a:lstStyle/>
                    <a:p>
                      <a:endParaRPr lang="tr-TR"/>
                    </a:p>
                  </a:txBody>
                  <a:tcPr/>
                </a:tc>
                <a:tc>
                  <a:txBody>
                    <a:bodyPr/>
                    <a:lstStyle/>
                    <a:p>
                      <a:r>
                        <a:rPr lang="tr-TR" sz="1200" b="1" dirty="0" smtClean="0"/>
                        <a:t>Mustafakemalpaşa</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109638092"/>
                  </a:ext>
                </a:extLst>
              </a:tr>
              <a:tr h="179046">
                <a:tc vMerge="1">
                  <a:txBody>
                    <a:bodyPr/>
                    <a:lstStyle/>
                    <a:p>
                      <a:endParaRPr lang="tr-TR"/>
                    </a:p>
                  </a:txBody>
                  <a:tcPr/>
                </a:tc>
                <a:tc>
                  <a:txBody>
                    <a:bodyPr/>
                    <a:lstStyle/>
                    <a:p>
                      <a:r>
                        <a:rPr lang="tr-TR" sz="1200" b="1" dirty="0" smtClean="0"/>
                        <a:t>Nilüfer</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2763165075"/>
                  </a:ext>
                </a:extLst>
              </a:tr>
              <a:tr h="179046">
                <a:tc vMerge="1">
                  <a:txBody>
                    <a:bodyPr/>
                    <a:lstStyle/>
                    <a:p>
                      <a:endParaRPr lang="tr-TR"/>
                    </a:p>
                  </a:txBody>
                  <a:tcPr/>
                </a:tc>
                <a:tc>
                  <a:txBody>
                    <a:bodyPr/>
                    <a:lstStyle/>
                    <a:p>
                      <a:r>
                        <a:rPr lang="tr-TR" sz="1200" b="1" dirty="0" smtClean="0"/>
                        <a:t>Orhaneli</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534880571"/>
                  </a:ext>
                </a:extLst>
              </a:tr>
              <a:tr h="179046">
                <a:tc vMerge="1">
                  <a:txBody>
                    <a:bodyPr/>
                    <a:lstStyle/>
                    <a:p>
                      <a:endParaRPr lang="tr-TR"/>
                    </a:p>
                  </a:txBody>
                  <a:tcPr/>
                </a:tc>
                <a:tc>
                  <a:txBody>
                    <a:bodyPr/>
                    <a:lstStyle/>
                    <a:p>
                      <a:r>
                        <a:rPr lang="tr-TR" sz="1200" b="1" dirty="0" smtClean="0"/>
                        <a:t>Orhangazi</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507104196"/>
                  </a:ext>
                </a:extLst>
              </a:tr>
              <a:tr h="179046">
                <a:tc vMerge="1">
                  <a:txBody>
                    <a:bodyPr/>
                    <a:lstStyle/>
                    <a:p>
                      <a:endParaRPr lang="tr-TR" dirty="0"/>
                    </a:p>
                  </a:txBody>
                  <a:tcPr/>
                </a:tc>
                <a:tc>
                  <a:txBody>
                    <a:bodyPr/>
                    <a:lstStyle/>
                    <a:p>
                      <a:r>
                        <a:rPr lang="tr-TR" sz="1200" b="1" dirty="0" smtClean="0"/>
                        <a:t>Osmangazi</a:t>
                      </a:r>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4"/>
                  </a:ext>
                </a:extLst>
              </a:tr>
              <a:tr h="155652">
                <a:tc vMerge="1">
                  <a:txBody>
                    <a:bodyPr/>
                    <a:lstStyle/>
                    <a:p>
                      <a:endParaRPr lang="tr-TR" dirty="0"/>
                    </a:p>
                  </a:txBody>
                  <a:tcPr/>
                </a:tc>
                <a:tc>
                  <a:txBody>
                    <a:bodyPr/>
                    <a:lstStyle/>
                    <a:p>
                      <a:r>
                        <a:rPr lang="tr-TR" sz="1200" b="1" dirty="0" smtClean="0"/>
                        <a:t>Yenişehir</a:t>
                      </a:r>
                      <a:endParaRPr lang="tr-TR" sz="1200" b="1" dirty="0"/>
                    </a:p>
                  </a:txBody>
                  <a:tcPr marL="91433" marR="91433" marT="45740" marB="45740"/>
                </a:tc>
                <a:tc>
                  <a:txBody>
                    <a:bodyPr/>
                    <a:lstStyle/>
                    <a:p>
                      <a:pPr algn="ctr"/>
                      <a:r>
                        <a:rPr lang="tr-TR" sz="1200" b="1" dirty="0" smtClean="0"/>
                        <a:t>1</a:t>
                      </a:r>
                      <a:endParaRPr lang="tr-TR" sz="1200" b="1" dirty="0"/>
                    </a:p>
                  </a:txBody>
                  <a:tcPr marL="91433" marR="91433" marT="45740" marB="45740"/>
                </a:tc>
                <a:extLst>
                  <a:ext uri="{0D108BD9-81ED-4DB2-BD59-A6C34878D82A}">
                    <a16:rowId xmlns:a16="http://schemas.microsoft.com/office/drawing/2014/main" val="10005"/>
                  </a:ext>
                </a:extLst>
              </a:tr>
              <a:tr h="155652">
                <a:tc vMerge="1">
                  <a:txBody>
                    <a:bodyPr/>
                    <a:lstStyle/>
                    <a:p>
                      <a:endParaRPr lang="tr-TR"/>
                    </a:p>
                  </a:txBody>
                  <a:tcPr/>
                </a:tc>
                <a:tc>
                  <a:txBody>
                    <a:bodyPr/>
                    <a:lstStyle/>
                    <a:p>
                      <a:r>
                        <a:rPr lang="tr-TR" sz="1200" b="1" dirty="0" smtClean="0"/>
                        <a:t>Yıldırım</a:t>
                      </a:r>
                      <a:endParaRPr lang="tr-TR" sz="1200" b="1" dirty="0"/>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6"/>
                  </a:ext>
                </a:extLst>
              </a:tr>
              <a:tr h="170051">
                <a:tc vMerge="1">
                  <a:txBody>
                    <a:bodyPr/>
                    <a:lstStyle/>
                    <a:p>
                      <a:endParaRPr lang="tr-TR" dirty="0"/>
                    </a:p>
                  </a:txBody>
                  <a:tcPr/>
                </a:tc>
                <a:tc>
                  <a:txBody>
                    <a:bodyPr/>
                    <a:lstStyle/>
                    <a:p>
                      <a:r>
                        <a:rPr lang="tr-TR" sz="1200" b="1" dirty="0" smtClean="0"/>
                        <a:t>TOPLAM</a:t>
                      </a:r>
                      <a:endParaRPr lang="tr-TR" sz="1200" b="1" dirty="0"/>
                    </a:p>
                  </a:txBody>
                  <a:tcPr marL="91433" marR="91433" marT="45740" marB="45740"/>
                </a:tc>
                <a:tc>
                  <a:txBody>
                    <a:bodyPr/>
                    <a:lstStyle/>
                    <a:p>
                      <a:pPr algn="ctr"/>
                      <a:r>
                        <a:rPr lang="tr-TR" sz="1200" b="1" dirty="0" smtClean="0"/>
                        <a:t>0</a:t>
                      </a:r>
                      <a:endParaRPr lang="tr-TR" sz="1200" b="1" dirty="0"/>
                    </a:p>
                  </a:txBody>
                  <a:tcPr marL="91433" marR="91433" marT="45740" marB="45740"/>
                </a:tc>
                <a:extLst>
                  <a:ext uri="{0D108BD9-81ED-4DB2-BD59-A6C34878D82A}">
                    <a16:rowId xmlns:a16="http://schemas.microsoft.com/office/drawing/2014/main" val="10007"/>
                  </a:ext>
                </a:extLst>
              </a:tr>
            </a:tbl>
          </a:graphicData>
        </a:graphic>
      </p:graphicFrame>
      <p:sp>
        <p:nvSpPr>
          <p:cNvPr id="9258" name="Dikdörtgen 8"/>
          <p:cNvSpPr>
            <a:spLocks noChangeArrowheads="1"/>
          </p:cNvSpPr>
          <p:nvPr/>
        </p:nvSpPr>
        <p:spPr bwMode="auto">
          <a:xfrm>
            <a:off x="323528" y="6361583"/>
            <a:ext cx="8640763" cy="307777"/>
          </a:xfrm>
          <a:prstGeom prst="rect">
            <a:avLst/>
          </a:prstGeom>
          <a:noFill/>
          <a:ln w="76200">
            <a:noFill/>
            <a:miter lim="800000"/>
            <a:headEnd/>
            <a:tailEnd/>
          </a:ln>
        </p:spPr>
        <p:txBody>
          <a:bodyPr>
            <a:spAutoFit/>
          </a:bodyPr>
          <a:lstStyle/>
          <a:p>
            <a:pPr algn="just" eaLnBrk="1" hangingPunct="1"/>
            <a:r>
              <a:rPr lang="tr-TR" altLang="tr-TR" sz="1400" b="1" dirty="0"/>
              <a:t>İlimiz merkezinde; </a:t>
            </a:r>
            <a:r>
              <a:rPr lang="tr-TR" altLang="tr-TR" sz="1400" b="1" dirty="0" smtClean="0"/>
              <a:t> 21  adet</a:t>
            </a:r>
            <a:r>
              <a:rPr lang="tr-TR" altLang="tr-TR" sz="1400" b="1" dirty="0"/>
              <a:t>, </a:t>
            </a:r>
            <a:r>
              <a:rPr lang="tr-TR" altLang="tr-TR" sz="1400" b="1" dirty="0" smtClean="0"/>
              <a:t>ilçelerimizde  8 adet </a:t>
            </a:r>
            <a:r>
              <a:rPr lang="tr-TR" altLang="tr-TR" sz="1400" b="1" dirty="0"/>
              <a:t>olmak </a:t>
            </a:r>
            <a:r>
              <a:rPr lang="tr-TR" altLang="tr-TR" sz="1400" b="1" dirty="0" smtClean="0"/>
              <a:t>üzere;  </a:t>
            </a:r>
            <a:r>
              <a:rPr lang="tr-TR" altLang="tr-TR" sz="1400" b="1" dirty="0"/>
              <a:t>toplam </a:t>
            </a:r>
            <a:r>
              <a:rPr lang="tr-TR" altLang="tr-TR" sz="1400" b="1" dirty="0" smtClean="0"/>
              <a:t> 29 adet  lojman </a:t>
            </a:r>
            <a:r>
              <a:rPr lang="tr-TR" altLang="tr-TR" sz="1400" b="1" dirty="0"/>
              <a:t>bulunmaktadır</a:t>
            </a:r>
            <a:r>
              <a:rPr lang="tr-TR" altLang="tr-TR" sz="1400" dirty="0"/>
              <a:t>.</a:t>
            </a:r>
          </a:p>
        </p:txBody>
      </p:sp>
      <p:sp>
        <p:nvSpPr>
          <p:cNvPr id="8" name="Yuvarlatılmış Dikdörtgen 1"/>
          <p:cNvSpPr/>
          <p:nvPr/>
        </p:nvSpPr>
        <p:spPr>
          <a:xfrm>
            <a:off x="395536" y="260648"/>
            <a:ext cx="2428892" cy="35719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smtClean="0">
                <a:solidFill>
                  <a:schemeClr val="tx1"/>
                </a:solidFill>
                <a:latin typeface="+mj-lt"/>
              </a:rPr>
              <a:t>İLÇE LOJMAN DURUMU</a:t>
            </a:r>
            <a:endParaRPr lang="tr-TR" sz="1400" dirty="0">
              <a:solidFill>
                <a:schemeClr val="tx1"/>
              </a:solidFill>
              <a:latin typeface="+mj-lt"/>
            </a:endParaRP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8</a:t>
            </a:fld>
            <a:endParaRPr lang="tr-TR" altLang="tr-TR"/>
          </a:p>
        </p:txBody>
      </p:sp>
    </p:spTree>
    <p:extLst>
      <p:ext uri="{BB962C8B-B14F-4D97-AF65-F5344CB8AC3E}">
        <p14:creationId xmlns:p14="http://schemas.microsoft.com/office/powerpoint/2010/main" val="3640471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357158" y="764704"/>
            <a:ext cx="2375943" cy="522287"/>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smtClean="0">
                <a:solidFill>
                  <a:schemeClr val="bg1"/>
                </a:solidFill>
                <a:latin typeface="+mj-lt"/>
              </a:rPr>
              <a:t>TAŞIT </a:t>
            </a:r>
            <a:r>
              <a:rPr lang="tr-TR" b="1" dirty="0">
                <a:solidFill>
                  <a:schemeClr val="bg1"/>
                </a:solidFill>
                <a:latin typeface="+mj-lt"/>
              </a:rPr>
              <a:t>DURUMU</a:t>
            </a:r>
          </a:p>
        </p:txBody>
      </p:sp>
      <p:graphicFrame>
        <p:nvGraphicFramePr>
          <p:cNvPr id="22591" name="Group 63"/>
          <p:cNvGraphicFramePr>
            <a:graphicFrameLocks noGrp="1"/>
          </p:cNvGraphicFramePr>
          <p:nvPr>
            <p:extLst>
              <p:ext uri="{D42A27DB-BD31-4B8C-83A1-F6EECF244321}">
                <p14:modId xmlns:p14="http://schemas.microsoft.com/office/powerpoint/2010/main" val="2450293615"/>
              </p:ext>
            </p:extLst>
          </p:nvPr>
        </p:nvGraphicFramePr>
        <p:xfrm>
          <a:off x="323850" y="2714620"/>
          <a:ext cx="8496300" cy="2085503"/>
        </p:xfrm>
        <a:graphic>
          <a:graphicData uri="http://schemas.openxmlformats.org/drawingml/2006/table">
            <a:tbl>
              <a:tblPr/>
              <a:tblGrid>
                <a:gridCol w="2592388">
                  <a:extLst>
                    <a:ext uri="{9D8B030D-6E8A-4147-A177-3AD203B41FA5}">
                      <a16:colId xmlns:a16="http://schemas.microsoft.com/office/drawing/2014/main" val="20000"/>
                    </a:ext>
                  </a:extLst>
                </a:gridCol>
                <a:gridCol w="172777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2231529">
                  <a:extLst>
                    <a:ext uri="{9D8B030D-6E8A-4147-A177-3AD203B41FA5}">
                      <a16:colId xmlns:a16="http://schemas.microsoft.com/office/drawing/2014/main" val="20003"/>
                    </a:ext>
                  </a:extLst>
                </a:gridCol>
                <a:gridCol w="1152525">
                  <a:extLst>
                    <a:ext uri="{9D8B030D-6E8A-4147-A177-3AD203B41FA5}">
                      <a16:colId xmlns:a16="http://schemas.microsoft.com/office/drawing/2014/main" val="20004"/>
                    </a:ext>
                  </a:extLst>
                </a:gridCol>
              </a:tblGrid>
              <a:tr h="4477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sng" strike="noStrike" cap="none" normalizeH="0" baseline="0" dirty="0" smtClean="0">
                          <a:ln>
                            <a:noFill/>
                          </a:ln>
                          <a:solidFill>
                            <a:schemeClr val="tx1"/>
                          </a:solidFill>
                          <a:effectLst/>
                          <a:latin typeface="+mn-lt"/>
                          <a:cs typeface="Arial" charset="0"/>
                        </a:rPr>
                        <a:t>TAHSİS BİRİMİ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cs typeface="Arial" charset="0"/>
                        </a:rPr>
                        <a:t>MARKASI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cs typeface="Arial" charset="0"/>
                        </a:rPr>
                        <a:t>MODELİ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cs typeface="Arial" charset="0"/>
                        </a:rPr>
                        <a:t>CİNSİ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cs typeface="Arial" charset="0"/>
                        </a:rPr>
                        <a:t>PLAKASI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0"/>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Fiat </a:t>
                      </a:r>
                      <a:r>
                        <a:rPr kumimoji="0" lang="tr-TR" sz="1200" b="1" i="0" u="none" strike="noStrike" cap="none" normalizeH="0" baseline="0" dirty="0" err="1" smtClean="0">
                          <a:ln>
                            <a:noFill/>
                          </a:ln>
                          <a:solidFill>
                            <a:srgbClr val="000000"/>
                          </a:solidFill>
                          <a:effectLst/>
                          <a:latin typeface="+mn-lt"/>
                          <a:cs typeface="Arial" charset="0"/>
                        </a:rPr>
                        <a:t>Doblo</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2016</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Kamyonet (</a:t>
                      </a:r>
                      <a:r>
                        <a:rPr kumimoji="0" lang="tr-TR" sz="1200" b="1" i="0" u="none" strike="noStrike" cap="none" normalizeH="0" baseline="0" dirty="0" err="1" smtClean="0">
                          <a:ln>
                            <a:noFill/>
                          </a:ln>
                          <a:solidFill>
                            <a:srgbClr val="000000"/>
                          </a:solidFill>
                          <a:effectLst/>
                          <a:latin typeface="+mn-lt"/>
                          <a:cs typeface="Arial" charset="0"/>
                        </a:rPr>
                        <a:t>Panelvan</a:t>
                      </a:r>
                      <a:r>
                        <a:rPr kumimoji="0" lang="tr-TR" sz="1200" b="1" i="0" u="none" strike="noStrike" cap="none" normalizeH="0" baseline="0" dirty="0" smtClean="0">
                          <a:ln>
                            <a:noFill/>
                          </a:ln>
                          <a:solidFill>
                            <a:srgbClr val="000000"/>
                          </a:solidFill>
                          <a:effectLst/>
                          <a:latin typeface="+mn-lt"/>
                          <a:cs typeface="Arial" charset="0"/>
                        </a:rPr>
                        <a: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1" kern="1200" dirty="0" smtClean="0">
                          <a:solidFill>
                            <a:schemeClr val="tx1"/>
                          </a:solidFill>
                          <a:effectLst/>
                          <a:latin typeface="+mn-lt"/>
                          <a:ea typeface="+mn-ea"/>
                          <a:cs typeface="+mn-cs"/>
                        </a:rPr>
                        <a:t>16 DF 614</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Ford </a:t>
                      </a:r>
                      <a:r>
                        <a:rPr kumimoji="0" lang="tr-TR" sz="1200" b="1" i="0" u="none" strike="noStrike" cap="none" normalizeH="0" baseline="0" dirty="0" err="1" smtClean="0">
                          <a:ln>
                            <a:noFill/>
                          </a:ln>
                          <a:solidFill>
                            <a:srgbClr val="000000"/>
                          </a:solidFill>
                          <a:effectLst/>
                          <a:latin typeface="+mn-lt"/>
                          <a:cs typeface="Arial" charset="0"/>
                        </a:rPr>
                        <a:t>Connect</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2012</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Kamyonet (</a:t>
                      </a:r>
                      <a:r>
                        <a:rPr kumimoji="0" lang="tr-TR" sz="1200" b="1" i="0" u="none" strike="noStrike" cap="none" normalizeH="0" baseline="0" dirty="0" err="1" smtClean="0">
                          <a:ln>
                            <a:noFill/>
                          </a:ln>
                          <a:solidFill>
                            <a:srgbClr val="000000"/>
                          </a:solidFill>
                          <a:effectLst/>
                          <a:latin typeface="+mn-lt"/>
                          <a:cs typeface="Arial" charset="0"/>
                        </a:rPr>
                        <a:t>Panelvan</a:t>
                      </a:r>
                      <a:r>
                        <a:rPr kumimoji="0" lang="tr-TR" sz="1200" b="1" i="0" u="none" strike="noStrike" cap="none" normalizeH="0" baseline="0" dirty="0" smtClean="0">
                          <a:ln>
                            <a:noFill/>
                          </a:ln>
                          <a:solidFill>
                            <a:srgbClr val="000000"/>
                          </a:solidFill>
                          <a:effectLst/>
                          <a:latin typeface="+mn-lt"/>
                          <a:cs typeface="Arial" charset="0"/>
                        </a:rPr>
                        <a: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1" kern="1200" dirty="0" smtClean="0">
                          <a:solidFill>
                            <a:schemeClr val="tx1"/>
                          </a:solidFill>
                          <a:effectLst/>
                          <a:latin typeface="+mn-lt"/>
                          <a:ea typeface="+mn-ea"/>
                          <a:cs typeface="+mn-cs"/>
                        </a:rPr>
                        <a:t>16 K 2568</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Vergi Denetim Kurulu</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Fiat Connect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2010</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Kamyonet (</a:t>
                      </a:r>
                      <a:r>
                        <a:rPr kumimoji="0" lang="tr-TR" sz="1200" b="1" i="0" u="none" strike="noStrike" cap="none" normalizeH="0" baseline="0" dirty="0" err="1" smtClean="0">
                          <a:ln>
                            <a:noFill/>
                          </a:ln>
                          <a:solidFill>
                            <a:srgbClr val="000000"/>
                          </a:solidFill>
                          <a:effectLst/>
                          <a:latin typeface="+mn-lt"/>
                          <a:cs typeface="Arial" charset="0"/>
                        </a:rPr>
                        <a:t>Panelvan</a:t>
                      </a:r>
                      <a:r>
                        <a:rPr kumimoji="0" lang="tr-TR" sz="1200" b="1" i="0" u="none" strike="noStrike" cap="none" normalizeH="0" baseline="0" dirty="0" smtClean="0">
                          <a:ln>
                            <a:noFill/>
                          </a:ln>
                          <a:solidFill>
                            <a:srgbClr val="000000"/>
                          </a:solidFill>
                          <a:effectLst/>
                          <a:latin typeface="+mn-lt"/>
                          <a:cs typeface="Arial" charset="0"/>
                        </a:rPr>
                        <a: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16 BV 626</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Uludağ Tesisleri</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Mazda</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2000</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Kamyonet (</a:t>
                      </a:r>
                      <a:r>
                        <a:rPr kumimoji="0" lang="tr-TR" sz="1200" b="1" i="0" u="none" strike="noStrike" cap="none" normalizeH="0" baseline="0" dirty="0" err="1" smtClean="0">
                          <a:ln>
                            <a:noFill/>
                          </a:ln>
                          <a:solidFill>
                            <a:srgbClr val="000000"/>
                          </a:solidFill>
                          <a:effectLst/>
                          <a:latin typeface="+mn-lt"/>
                          <a:cs typeface="Arial" charset="0"/>
                        </a:rPr>
                        <a:t>Pick-up</a:t>
                      </a:r>
                      <a:r>
                        <a:rPr kumimoji="0" lang="tr-TR" sz="1200" b="1" i="0" u="none" strike="noStrike" cap="none" normalizeH="0" baseline="0" dirty="0" smtClean="0">
                          <a:ln>
                            <a:noFill/>
                          </a:ln>
                          <a:solidFill>
                            <a:srgbClr val="000000"/>
                          </a:solidFill>
                          <a:effectLst/>
                          <a:latin typeface="+mn-lt"/>
                          <a:cs typeface="Arial" charset="0"/>
                        </a:rPr>
                        <a:t>)</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16 HN 766</a:t>
                      </a:r>
                    </a:p>
                  </a:txBody>
                  <a:tcPr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368504867"/>
                  </a:ext>
                </a:extLst>
              </a:tr>
            </a:tbl>
          </a:graphicData>
        </a:graphic>
      </p:graphicFrame>
      <p:sp>
        <p:nvSpPr>
          <p:cNvPr id="10289" name="Metin kutusu 15"/>
          <p:cNvSpPr txBox="1">
            <a:spLocks noChangeArrowheads="1"/>
          </p:cNvSpPr>
          <p:nvPr/>
        </p:nvSpPr>
        <p:spPr bwMode="auto">
          <a:xfrm>
            <a:off x="247334" y="5281463"/>
            <a:ext cx="8572816" cy="307777"/>
          </a:xfrm>
          <a:prstGeom prst="rect">
            <a:avLst/>
          </a:prstGeom>
          <a:noFill/>
          <a:ln w="76200">
            <a:noFill/>
            <a:miter lim="800000"/>
            <a:headEnd/>
            <a:tailEnd/>
          </a:ln>
        </p:spPr>
        <p:txBody>
          <a:bodyPr wrap="square">
            <a:spAutoFit/>
          </a:bodyPr>
          <a:lstStyle/>
          <a:p>
            <a:pPr eaLnBrk="1" hangingPunct="1"/>
            <a:r>
              <a:rPr lang="tr-TR" altLang="tr-TR" sz="1400" dirty="0"/>
              <a:t>İli</a:t>
            </a:r>
            <a:r>
              <a:rPr lang="tr-TR" altLang="tr-TR" sz="1400" b="1" dirty="0"/>
              <a:t>miz merkezinde </a:t>
            </a:r>
            <a:r>
              <a:rPr lang="tr-TR" altLang="tr-TR" sz="1400" b="1" dirty="0" smtClean="0"/>
              <a:t>Defterdarlığımıza  tahsisli  4 </a:t>
            </a:r>
            <a:r>
              <a:rPr lang="tr-TR" altLang="tr-TR" sz="1400" b="1" dirty="0"/>
              <a:t>adet araç bulunmakta olup araçlarımızın yaş </a:t>
            </a:r>
            <a:r>
              <a:rPr lang="tr-TR" altLang="tr-TR" sz="1400" b="1" dirty="0" smtClean="0"/>
              <a:t>ortalaması 12.5 </a:t>
            </a:r>
            <a:r>
              <a:rPr lang="tr-TR" altLang="tr-TR" sz="1400" b="1" dirty="0" err="1" smtClean="0"/>
              <a:t>yıl’dır</a:t>
            </a:r>
            <a:r>
              <a:rPr lang="tr-TR" altLang="tr-TR" sz="1400" b="1" dirty="0"/>
              <a:t>.</a:t>
            </a:r>
          </a:p>
        </p:txBody>
      </p:sp>
      <p:sp>
        <p:nvSpPr>
          <p:cNvPr id="2" name="Yuvarlatılmış Dikdörtgen 1"/>
          <p:cNvSpPr/>
          <p:nvPr/>
        </p:nvSpPr>
        <p:spPr>
          <a:xfrm>
            <a:off x="357187" y="1988840"/>
            <a:ext cx="2342604" cy="35719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b="1" dirty="0">
                <a:solidFill>
                  <a:schemeClr val="tx1"/>
                </a:solidFill>
              </a:rPr>
              <a:t>MERKEZ TAŞIT DURUMU</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9</a:t>
            </a:fld>
            <a:endParaRPr lang="tr-TR" altLang="tr-TR"/>
          </a:p>
        </p:txBody>
      </p:sp>
    </p:spTree>
    <p:extLst>
      <p:ext uri="{BB962C8B-B14F-4D97-AF65-F5344CB8AC3E}">
        <p14:creationId xmlns:p14="http://schemas.microsoft.com/office/powerpoint/2010/main" val="1370168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31452</TotalTime>
  <Words>5218</Words>
  <Application>Microsoft Office PowerPoint</Application>
  <PresentationFormat>Ekran Gösterisi (4:3)</PresentationFormat>
  <Paragraphs>1711</Paragraphs>
  <Slides>50</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50</vt:i4>
      </vt:variant>
    </vt:vector>
  </HeadingPairs>
  <TitlesOfParts>
    <vt:vector size="56" baseType="lpstr">
      <vt:lpstr>Arial</vt:lpstr>
      <vt:lpstr>Calibri</vt:lpstr>
      <vt:lpstr>Calibri (Gövde)</vt:lpstr>
      <vt:lpstr>Century Gothic</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Taha Yalçınöz</dc:creator>
  <cp:lastModifiedBy>Ogün Mercan</cp:lastModifiedBy>
  <cp:revision>2395</cp:revision>
  <cp:lastPrinted>2022-08-18T13:53:15Z</cp:lastPrinted>
  <dcterms:created xsi:type="dcterms:W3CDTF">2016-01-14T07:47:28Z</dcterms:created>
  <dcterms:modified xsi:type="dcterms:W3CDTF">2023-07-11T10:49:06Z</dcterms:modified>
</cp:coreProperties>
</file>